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601200" cy="12801600" type="A3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254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5E6C-5C24-49F9-B59C-FE35C0A790A5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F8781-FAB1-4B76-B239-F2AA8E82A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19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5E6C-5C24-49F9-B59C-FE35C0A790A5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F8781-FAB1-4B76-B239-F2AA8E82A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386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5E6C-5C24-49F9-B59C-FE35C0A790A5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F8781-FAB1-4B76-B239-F2AA8E82A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5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5E6C-5C24-49F9-B59C-FE35C0A790A5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F8781-FAB1-4B76-B239-F2AA8E82A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811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5E6C-5C24-49F9-B59C-FE35C0A790A5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F8781-FAB1-4B76-B239-F2AA8E82A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483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5E6C-5C24-49F9-B59C-FE35C0A790A5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F8781-FAB1-4B76-B239-F2AA8E82A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2884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5E6C-5C24-49F9-B59C-FE35C0A790A5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F8781-FAB1-4B76-B239-F2AA8E82A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985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5E6C-5C24-49F9-B59C-FE35C0A790A5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F8781-FAB1-4B76-B239-F2AA8E82A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926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5E6C-5C24-49F9-B59C-FE35C0A790A5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F8781-FAB1-4B76-B239-F2AA8E82A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76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5E6C-5C24-49F9-B59C-FE35C0A790A5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F8781-FAB1-4B76-B239-F2AA8E82A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55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5E6C-5C24-49F9-B59C-FE35C0A790A5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F8781-FAB1-4B76-B239-F2AA8E82A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624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F5E6C-5C24-49F9-B59C-FE35C0A790A5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F8781-FAB1-4B76-B239-F2AA8E82A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75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AC4D5C3-AB0E-4326-B2B9-07D6083AB8DA}"/>
              </a:ext>
            </a:extLst>
          </p:cNvPr>
          <p:cNvSpPr/>
          <p:nvPr/>
        </p:nvSpPr>
        <p:spPr>
          <a:xfrm>
            <a:off x="1779778" y="5877637"/>
            <a:ext cx="6045362" cy="4249999"/>
          </a:xfrm>
          <a:prstGeom prst="rect">
            <a:avLst/>
          </a:prstGeom>
          <a:solidFill>
            <a:srgbClr val="FFCCFF"/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762E1EB-89ED-42A6-A5D4-6C7BB71D791D}"/>
              </a:ext>
            </a:extLst>
          </p:cNvPr>
          <p:cNvSpPr/>
          <p:nvPr/>
        </p:nvSpPr>
        <p:spPr>
          <a:xfrm>
            <a:off x="1576299" y="4171470"/>
            <a:ext cx="6513323" cy="610803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B2063155-6A4A-45F8-A475-017979265B86}"/>
              </a:ext>
            </a:extLst>
          </p:cNvPr>
          <p:cNvSpPr/>
          <p:nvPr/>
        </p:nvSpPr>
        <p:spPr>
          <a:xfrm>
            <a:off x="8089622" y="5516634"/>
            <a:ext cx="1330350" cy="4615904"/>
          </a:xfrm>
          <a:prstGeom prst="rtTriangle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台形 11">
            <a:extLst>
              <a:ext uri="{FF2B5EF4-FFF2-40B4-BE49-F238E27FC236}">
                <a16:creationId xmlns:a16="http://schemas.microsoft.com/office/drawing/2014/main" id="{F8598EE7-8A19-4EDA-B7DA-69F8168C3314}"/>
              </a:ext>
            </a:extLst>
          </p:cNvPr>
          <p:cNvSpPr/>
          <p:nvPr/>
        </p:nvSpPr>
        <p:spPr>
          <a:xfrm>
            <a:off x="2152934" y="11591025"/>
            <a:ext cx="5441071" cy="684156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台形 13">
            <a:extLst>
              <a:ext uri="{FF2B5EF4-FFF2-40B4-BE49-F238E27FC236}">
                <a16:creationId xmlns:a16="http://schemas.microsoft.com/office/drawing/2014/main" id="{22727182-A727-40E2-8610-D6E93424B1DD}"/>
              </a:ext>
            </a:extLst>
          </p:cNvPr>
          <p:cNvSpPr/>
          <p:nvPr/>
        </p:nvSpPr>
        <p:spPr>
          <a:xfrm>
            <a:off x="1576299" y="2866154"/>
            <a:ext cx="6513323" cy="1287002"/>
          </a:xfrm>
          <a:prstGeom prst="trapezoid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DDDD55A9-4F72-4820-A951-516D9338CFF9}"/>
              </a:ext>
            </a:extLst>
          </p:cNvPr>
          <p:cNvSpPr/>
          <p:nvPr/>
        </p:nvSpPr>
        <p:spPr>
          <a:xfrm>
            <a:off x="1911924" y="1619702"/>
            <a:ext cx="5874329" cy="1236536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直角三角形 15">
            <a:extLst>
              <a:ext uri="{FF2B5EF4-FFF2-40B4-BE49-F238E27FC236}">
                <a16:creationId xmlns:a16="http://schemas.microsoft.com/office/drawing/2014/main" id="{2C3620CE-F890-4129-93A7-CB4C3AF64F6C}"/>
              </a:ext>
            </a:extLst>
          </p:cNvPr>
          <p:cNvSpPr/>
          <p:nvPr/>
        </p:nvSpPr>
        <p:spPr>
          <a:xfrm flipH="1">
            <a:off x="212798" y="5516634"/>
            <a:ext cx="1363500" cy="4662082"/>
          </a:xfrm>
          <a:prstGeom prst="rtTriangle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42D9660-A916-4FE4-A072-1FB4B93A749B}"/>
              </a:ext>
            </a:extLst>
          </p:cNvPr>
          <p:cNvSpPr/>
          <p:nvPr/>
        </p:nvSpPr>
        <p:spPr>
          <a:xfrm>
            <a:off x="6097457" y="10334241"/>
            <a:ext cx="1676399" cy="65218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事務室経営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D9AA71CC-70E4-4B8F-8CE5-E3AF30D69182}"/>
              </a:ext>
            </a:extLst>
          </p:cNvPr>
          <p:cNvSpPr/>
          <p:nvPr/>
        </p:nvSpPr>
        <p:spPr>
          <a:xfrm>
            <a:off x="3689500" y="10326969"/>
            <a:ext cx="2319182" cy="654528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FF00"/>
                </a:solidFill>
              </a:rPr>
              <a:t>学年・学級経営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B75905C-F65D-4180-9BC4-98B0299CBD2C}"/>
              </a:ext>
            </a:extLst>
          </p:cNvPr>
          <p:cNvSpPr/>
          <p:nvPr/>
        </p:nvSpPr>
        <p:spPr>
          <a:xfrm>
            <a:off x="1876606" y="10326968"/>
            <a:ext cx="1701190" cy="662579"/>
          </a:xfrm>
          <a:prstGeom prst="rect">
            <a:avLst/>
          </a:prstGeom>
          <a:solidFill>
            <a:srgbClr val="92D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保健室経営</a:t>
            </a:r>
          </a:p>
        </p:txBody>
      </p:sp>
      <p:sp>
        <p:nvSpPr>
          <p:cNvPr id="3" name="矢印: 左右 2">
            <a:extLst>
              <a:ext uri="{FF2B5EF4-FFF2-40B4-BE49-F238E27FC236}">
                <a16:creationId xmlns:a16="http://schemas.microsoft.com/office/drawing/2014/main" id="{C51A0D40-7D74-40E7-A925-A64F968DBED2}"/>
              </a:ext>
            </a:extLst>
          </p:cNvPr>
          <p:cNvSpPr/>
          <p:nvPr/>
        </p:nvSpPr>
        <p:spPr>
          <a:xfrm>
            <a:off x="3326457" y="10513082"/>
            <a:ext cx="644761" cy="312821"/>
          </a:xfrm>
          <a:prstGeom prst="left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矢印: 左右 20">
            <a:extLst>
              <a:ext uri="{FF2B5EF4-FFF2-40B4-BE49-F238E27FC236}">
                <a16:creationId xmlns:a16="http://schemas.microsoft.com/office/drawing/2014/main" id="{C0C747C4-33BB-4741-A94C-149A6A446836}"/>
              </a:ext>
            </a:extLst>
          </p:cNvPr>
          <p:cNvSpPr/>
          <p:nvPr/>
        </p:nvSpPr>
        <p:spPr>
          <a:xfrm>
            <a:off x="5784112" y="10525114"/>
            <a:ext cx="570018" cy="312821"/>
          </a:xfrm>
          <a:prstGeom prst="left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8F28A78-0887-42CA-AE9A-251B64DAFF3A}"/>
              </a:ext>
            </a:extLst>
          </p:cNvPr>
          <p:cNvSpPr txBox="1"/>
          <p:nvPr/>
        </p:nvSpPr>
        <p:spPr>
          <a:xfrm>
            <a:off x="1208866" y="6882357"/>
            <a:ext cx="346111" cy="32023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家庭  ・地域・関係機関との連携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77FCA08-243F-425E-A6ED-04DA037B01F2}"/>
              </a:ext>
            </a:extLst>
          </p:cNvPr>
          <p:cNvSpPr txBox="1"/>
          <p:nvPr/>
        </p:nvSpPr>
        <p:spPr>
          <a:xfrm>
            <a:off x="8136315" y="7056438"/>
            <a:ext cx="350023" cy="24622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市内小・中</a:t>
            </a:r>
            <a:endParaRPr kumimoji="1"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endParaRPr kumimoji="1"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高 との連携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0793257-4CDD-4C7B-B75D-5C1281B6CBCD}"/>
              </a:ext>
            </a:extLst>
          </p:cNvPr>
          <p:cNvSpPr txBox="1"/>
          <p:nvPr/>
        </p:nvSpPr>
        <p:spPr>
          <a:xfrm>
            <a:off x="2041367" y="6118128"/>
            <a:ext cx="1283253" cy="193899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学力向上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　基礎的・基本　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的な学習内容　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の確実な定着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　個別最適な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学び及び協働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的な学びの具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現化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　授業力の向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上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58015AC-8AD0-4CF9-97A9-037110BC1ABF}"/>
              </a:ext>
            </a:extLst>
          </p:cNvPr>
          <p:cNvSpPr txBox="1"/>
          <p:nvPr/>
        </p:nvSpPr>
        <p:spPr>
          <a:xfrm>
            <a:off x="3424319" y="6116657"/>
            <a:ext cx="1283253" cy="212365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豊かな心の育成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　基礎的・基本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的な行動様式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の定着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　障がいの有　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無にかかわら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ず児童の諸問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題への適切な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対応の充実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　自己指導能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力の育成</a:t>
            </a:r>
            <a:endParaRPr kumimoji="1" lang="ja-JP" altLang="en-US" sz="105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5F719A3-CFFA-447B-B0CB-84716B9CE01F}"/>
              </a:ext>
            </a:extLst>
          </p:cNvPr>
          <p:cNvSpPr txBox="1"/>
          <p:nvPr/>
        </p:nvSpPr>
        <p:spPr>
          <a:xfrm>
            <a:off x="4828254" y="6124400"/>
            <a:ext cx="1357321" cy="212365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体力向上</a:t>
            </a:r>
          </a:p>
          <a:p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ja-JP" altLang="en-US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・健康安全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　自他の生命の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大切さに係る指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導の充実と確か　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な実践力の育成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　児童の発達段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階及び教科等の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特質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に応じた指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導及び健康的な　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生活習慣の形成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F1A72193-6CC4-4181-8401-4F9A01682865}"/>
              </a:ext>
            </a:extLst>
          </p:cNvPr>
          <p:cNvSpPr txBox="1"/>
          <p:nvPr/>
        </p:nvSpPr>
        <p:spPr>
          <a:xfrm>
            <a:off x="6272692" y="6124400"/>
            <a:ext cx="1357321" cy="193899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市の教育の動向　</a:t>
            </a:r>
            <a:endParaRPr kumimoji="1" lang="en-US" altLang="ja-JP" sz="1200" b="1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kumimoji="1" lang="ja-JP" altLang="en-US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等への対応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　地域に関わる　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学習の充実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　小中高一貫教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育に係る事業へ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の取組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　串間中や福島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高校との交流活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動の充実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744CDA5-38C9-4598-A8FE-1BF85F58A264}"/>
              </a:ext>
            </a:extLst>
          </p:cNvPr>
          <p:cNvSpPr txBox="1"/>
          <p:nvPr/>
        </p:nvSpPr>
        <p:spPr>
          <a:xfrm>
            <a:off x="1418164" y="620931"/>
            <a:ext cx="6861849" cy="96180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学校の教育目標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豊かな心をもち、自ら考え工夫する、心身ともにたくましい児童の育成</a:t>
            </a:r>
          </a:p>
          <a:p>
            <a:pPr algn="ctr"/>
            <a:endParaRPr kumimoji="1" lang="ja-JP" altLang="en-US" sz="105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2D6C728-DF12-4D8C-919E-70E746646576}"/>
              </a:ext>
            </a:extLst>
          </p:cNvPr>
          <p:cNvSpPr txBox="1"/>
          <p:nvPr/>
        </p:nvSpPr>
        <p:spPr>
          <a:xfrm>
            <a:off x="1958793" y="2951494"/>
            <a:ext cx="5738923" cy="113877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学校経営ビジョン</a:t>
            </a:r>
            <a:r>
              <a:rPr kumimoji="1" lang="en-US" altLang="ja-JP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1200" b="1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〇　夢と希望をもち、次代を切り拓く力を備えた人へと成長できるよう、その基礎を</a:t>
            </a:r>
          </a:p>
          <a:p>
            <a:r>
              <a:rPr kumimoji="1" lang="ja-JP" altLang="en-US" sz="14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培う教育を行う学校づくりを目指す。</a:t>
            </a:r>
          </a:p>
          <a:p>
            <a:r>
              <a:rPr kumimoji="1" lang="ja-JP" altLang="en-US" sz="14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〇　私たち教職員は、自らの職責を自覚し、一丸となって本校教育の推進に</a:t>
            </a:r>
          </a:p>
          <a:p>
            <a:r>
              <a:rPr kumimoji="1" lang="ja-JP" altLang="en-US" sz="14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あたる。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BA85974-2A60-482F-9B55-15831EDA69C0}"/>
              </a:ext>
            </a:extLst>
          </p:cNvPr>
          <p:cNvSpPr txBox="1"/>
          <p:nvPr/>
        </p:nvSpPr>
        <p:spPr>
          <a:xfrm>
            <a:off x="2920342" y="1841091"/>
            <a:ext cx="1335963" cy="83099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めざす学校像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・夢を育む学校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・きれいな学校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・元気な学校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5E2D2CA-99BF-47EA-A1B1-E8B6F344EFC1}"/>
              </a:ext>
            </a:extLst>
          </p:cNvPr>
          <p:cNvSpPr txBox="1"/>
          <p:nvPr/>
        </p:nvSpPr>
        <p:spPr>
          <a:xfrm>
            <a:off x="5395719" y="1839660"/>
            <a:ext cx="1663237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めざす子ども像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・心豊かな子ども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・考え工夫する子ども</a:t>
            </a: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・たくましい子ども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6F59405-F926-4667-939A-813B1CD305B0}"/>
              </a:ext>
            </a:extLst>
          </p:cNvPr>
          <p:cNvSpPr txBox="1"/>
          <p:nvPr/>
        </p:nvSpPr>
        <p:spPr>
          <a:xfrm>
            <a:off x="2438089" y="4309719"/>
            <a:ext cx="4868685" cy="1015663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チーム福島小の基本姿勢</a:t>
            </a:r>
            <a:r>
              <a:rPr kumimoji="1" lang="en-US" altLang="ja-JP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1200" b="1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子どもの心と身体の安全と健やかな成長を大切にする教職員</a:t>
            </a: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使命感と情熱をもって考え、冷静に判断し、実践する教職員</a:t>
            </a: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学年及び分掌部を中心に、「一丸」となって取り組む教職員</a:t>
            </a: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服務規律を遵守し、コンプライアンス意識のある教職員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4F046E55-A427-41D1-B636-2871B8164E7C}"/>
              </a:ext>
            </a:extLst>
          </p:cNvPr>
          <p:cNvSpPr/>
          <p:nvPr/>
        </p:nvSpPr>
        <p:spPr>
          <a:xfrm>
            <a:off x="1911923" y="11041161"/>
            <a:ext cx="5884901" cy="540413"/>
          </a:xfrm>
          <a:prstGeom prst="rect">
            <a:avLst/>
          </a:prstGeom>
          <a:solidFill>
            <a:schemeClr val="accent1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人権教育の充実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AF38488-9AC4-4816-A422-ECA8D65FB6FF}"/>
              </a:ext>
            </a:extLst>
          </p:cNvPr>
          <p:cNvSpPr txBox="1"/>
          <p:nvPr/>
        </p:nvSpPr>
        <p:spPr>
          <a:xfrm>
            <a:off x="2007194" y="9920118"/>
            <a:ext cx="5586811" cy="307777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　務　部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41DC854-F7D4-4C99-BA27-C277C057B320}"/>
              </a:ext>
            </a:extLst>
          </p:cNvPr>
          <p:cNvSpPr txBox="1"/>
          <p:nvPr/>
        </p:nvSpPr>
        <p:spPr>
          <a:xfrm>
            <a:off x="2152934" y="255665"/>
            <a:ext cx="5295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串間市立福島小学校　学校経営構想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16141B9-4B08-49FE-AB81-E7ED2F0181D4}"/>
              </a:ext>
            </a:extLst>
          </p:cNvPr>
          <p:cNvSpPr txBox="1"/>
          <p:nvPr/>
        </p:nvSpPr>
        <p:spPr>
          <a:xfrm>
            <a:off x="1709871" y="4371275"/>
            <a:ext cx="594646" cy="95410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i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自律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1AACE4B-EEEA-468A-8C9E-CB929E6E521C}"/>
              </a:ext>
            </a:extLst>
          </p:cNvPr>
          <p:cNvSpPr txBox="1"/>
          <p:nvPr/>
        </p:nvSpPr>
        <p:spPr>
          <a:xfrm>
            <a:off x="7408094" y="4369858"/>
            <a:ext cx="580208" cy="95410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協働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ACE92DCA-A102-4007-9AC7-82EAB5F94031}"/>
              </a:ext>
            </a:extLst>
          </p:cNvPr>
          <p:cNvSpPr/>
          <p:nvPr/>
        </p:nvSpPr>
        <p:spPr>
          <a:xfrm>
            <a:off x="2195352" y="5516634"/>
            <a:ext cx="5307478" cy="48585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FF00"/>
                </a:solidFill>
              </a:rPr>
              <a:t>学年・学級の組織的な対応</a:t>
            </a: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805329AD-BAAB-4F73-AE1E-86A768DB8D00}"/>
              </a:ext>
            </a:extLst>
          </p:cNvPr>
          <p:cNvCxnSpPr>
            <a:cxnSpLocks/>
            <a:endCxn id="22" idx="2"/>
          </p:cNvCxnSpPr>
          <p:nvPr/>
        </p:nvCxnSpPr>
        <p:spPr>
          <a:xfrm flipV="1">
            <a:off x="2669884" y="8057120"/>
            <a:ext cx="13110" cy="1862998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C1F41F39-4610-4FFF-B639-19B3D883D826}"/>
              </a:ext>
            </a:extLst>
          </p:cNvPr>
          <p:cNvCxnSpPr>
            <a:cxnSpLocks/>
            <a:endCxn id="24" idx="2"/>
          </p:cNvCxnSpPr>
          <p:nvPr/>
        </p:nvCxnSpPr>
        <p:spPr>
          <a:xfrm flipH="1" flipV="1">
            <a:off x="5506915" y="8248058"/>
            <a:ext cx="10001" cy="1662610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30BD232D-1863-4E50-A7E4-2375E5C5C052}"/>
              </a:ext>
            </a:extLst>
          </p:cNvPr>
          <p:cNvCxnSpPr>
            <a:cxnSpLocks/>
          </p:cNvCxnSpPr>
          <p:nvPr/>
        </p:nvCxnSpPr>
        <p:spPr>
          <a:xfrm flipH="1" flipV="1">
            <a:off x="4054853" y="8258629"/>
            <a:ext cx="16013" cy="1676817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D9C75B74-E44C-4679-8759-57A8966D2AD7}"/>
              </a:ext>
            </a:extLst>
          </p:cNvPr>
          <p:cNvCxnSpPr>
            <a:cxnSpLocks/>
          </p:cNvCxnSpPr>
          <p:nvPr/>
        </p:nvCxnSpPr>
        <p:spPr>
          <a:xfrm flipV="1">
            <a:off x="6951352" y="8063393"/>
            <a:ext cx="0" cy="1856725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C41DC6-4DD6-4105-8A2C-999969671D9C}"/>
              </a:ext>
            </a:extLst>
          </p:cNvPr>
          <p:cNvSpPr txBox="1"/>
          <p:nvPr/>
        </p:nvSpPr>
        <p:spPr>
          <a:xfrm>
            <a:off x="2150553" y="8267734"/>
            <a:ext cx="1093799" cy="307777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研究推進部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2283D4D5-EAEF-474B-B26D-3574B8D05E18}"/>
              </a:ext>
            </a:extLst>
          </p:cNvPr>
          <p:cNvSpPr txBox="1"/>
          <p:nvPr/>
        </p:nvSpPr>
        <p:spPr>
          <a:xfrm>
            <a:off x="3507952" y="8483532"/>
            <a:ext cx="1093799" cy="307777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生徒指導部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1744CBE-8AF9-4B7B-BDBC-6F060D24A268}"/>
              </a:ext>
            </a:extLst>
          </p:cNvPr>
          <p:cNvSpPr txBox="1"/>
          <p:nvPr/>
        </p:nvSpPr>
        <p:spPr>
          <a:xfrm>
            <a:off x="4943232" y="8485506"/>
            <a:ext cx="1093799" cy="307777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保健体育部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3B678F9-614F-4B87-AE74-B9FACAB3BE95}"/>
              </a:ext>
            </a:extLst>
          </p:cNvPr>
          <p:cNvSpPr txBox="1"/>
          <p:nvPr/>
        </p:nvSpPr>
        <p:spPr>
          <a:xfrm>
            <a:off x="6406009" y="8483532"/>
            <a:ext cx="1093799" cy="307777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教務主任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ABDC5DA2-7588-4A40-9C0C-77605AAE0CC6}"/>
              </a:ext>
            </a:extLst>
          </p:cNvPr>
          <p:cNvSpPr txBox="1"/>
          <p:nvPr/>
        </p:nvSpPr>
        <p:spPr>
          <a:xfrm>
            <a:off x="2150553" y="8663063"/>
            <a:ext cx="1093798" cy="307777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学習環境部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6DC7A69-5A23-4BD8-BEAC-20743885F2AF}"/>
              </a:ext>
            </a:extLst>
          </p:cNvPr>
          <p:cNvSpPr/>
          <p:nvPr/>
        </p:nvSpPr>
        <p:spPr>
          <a:xfrm>
            <a:off x="2327691" y="9102028"/>
            <a:ext cx="3516966" cy="2792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特別支援教育の視点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732BF050-649D-484F-9FCD-F9C80ED7B070}"/>
              </a:ext>
            </a:extLst>
          </p:cNvPr>
          <p:cNvSpPr txBox="1"/>
          <p:nvPr/>
        </p:nvSpPr>
        <p:spPr>
          <a:xfrm>
            <a:off x="2210014" y="9494171"/>
            <a:ext cx="3781040" cy="307777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　別　支　援　教　育　部</a:t>
            </a:r>
          </a:p>
        </p:txBody>
      </p:sp>
    </p:spTree>
    <p:extLst>
      <p:ext uri="{BB962C8B-B14F-4D97-AF65-F5344CB8AC3E}">
        <p14:creationId xmlns:p14="http://schemas.microsoft.com/office/powerpoint/2010/main" val="1792229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443</TotalTime>
  <Words>437</Words>
  <Application>Microsoft Office PowerPoint</Application>
  <PresentationFormat>A3 297x420 mm</PresentationFormat>
  <Paragraphs>83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BIZ UDPゴシック</vt:lpstr>
      <vt:lpstr>BIZ UDゴシック</vt:lpstr>
      <vt:lpstr>HGP教科書体</vt:lpstr>
      <vt:lpstr>HG丸ｺﾞｼｯｸM-PRO</vt:lpstr>
      <vt:lpstr>ＭＳ Ｐゴシック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校長</dc:creator>
  <cp:lastModifiedBy>贄田雅臣</cp:lastModifiedBy>
  <cp:revision>67</cp:revision>
  <cp:lastPrinted>2023-03-28T01:37:40Z</cp:lastPrinted>
  <dcterms:created xsi:type="dcterms:W3CDTF">2021-06-22T05:43:50Z</dcterms:created>
  <dcterms:modified xsi:type="dcterms:W3CDTF">2025-04-07T02:40:21Z</dcterms:modified>
</cp:coreProperties>
</file>