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543" r:id="rId2"/>
    <p:sldId id="1544" r:id="rId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915"/>
    <a:srgbClr val="7F7F7F"/>
    <a:srgbClr val="FF9797"/>
    <a:srgbClr val="FF0000"/>
    <a:srgbClr val="FBE905"/>
    <a:srgbClr val="8AA7DA"/>
    <a:srgbClr val="EDEFF7"/>
    <a:srgbClr val="DDE0EF"/>
    <a:srgbClr val="FFE48F"/>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85" d="100"/>
          <a:sy n="85" d="100"/>
        </p:scale>
        <p:origin x="1406" y="72"/>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3" Type="http://schemas.openxmlformats.org/officeDocument/2006/relationships/slide" Target="slides/slide2.xml" />
  <Relationship Id="rId7" Type="http://schemas.openxmlformats.org/officeDocument/2006/relationships/tableStyles" Target="tableStyle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theme" Target="theme/theme1.xml" />
  <Relationship Id="rId5" Type="http://schemas.openxmlformats.org/officeDocument/2006/relationships/viewProps" Target="viewProps.xml" />
  <Relationship Id="rId4" Type="http://schemas.openxmlformats.org/officeDocument/2006/relationships/presProps" Target="presProps.xml" />
</Relationship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419101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176932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201529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2422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34838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205457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242064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15294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215342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386359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8630F2B-4749-4980-8A67-520EAE254C7D}" type="datetimeFigureOut">
              <a:rPr kumimoji="1" lang="ja-JP" altLang="en-US" smtClean="0"/>
              <a:t>2023/7/21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1881249646"/>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30F2B-4749-4980-8A67-520EAE254C7D}" type="datetimeFigureOut">
              <a:rPr kumimoji="1" lang="ja-JP" altLang="en-US" smtClean="0"/>
              <a:t>2023/7/21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B5359-542D-42DE-BF05-8D37E173528B}" type="slidenum">
              <a:rPr kumimoji="1" lang="ja-JP" altLang="en-US" smtClean="0"/>
              <a:t>‹#›</a:t>
            </a:fld>
            <a:endParaRPr kumimoji="1" lang="ja-JP" altLang="en-US"/>
          </a:p>
        </p:txBody>
      </p:sp>
    </p:spTree>
    <p:extLst>
      <p:ext uri="{BB962C8B-B14F-4D97-AF65-F5344CB8AC3E}">
        <p14:creationId xmlns:p14="http://schemas.microsoft.com/office/powerpoint/2010/main" val="4083236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image" Target="../media/image5.png" />
  <Relationship Id="rId3" Type="http://schemas.openxmlformats.org/officeDocument/2006/relationships/image" Target="../media/image2.png" />
  <Relationship Id="rId7" Type="http://schemas.microsoft.com/office/2007/relationships/hdphoto" Target="../media/hdphoto2.wdp" />
  <Relationship Id="rId2" Type="http://schemas.openxmlformats.org/officeDocument/2006/relationships/image" Target="../media/image1.jpg" />
  <Relationship Id="rId1" Type="http://schemas.openxmlformats.org/officeDocument/2006/relationships/slideLayout" Target="../slideLayouts/slideLayout2.xml" />
  <Relationship Id="rId6" Type="http://schemas.openxmlformats.org/officeDocument/2006/relationships/image" Target="../media/image4.png" />
  <Relationship Id="rId11" Type="http://schemas.openxmlformats.org/officeDocument/2006/relationships/image" Target="../media/image8.png" />
  <Relationship Id="rId5" Type="http://schemas.microsoft.com/office/2007/relationships/hdphoto" Target="../media/hdphoto1.wdp" />
  <Relationship Id="rId10" Type="http://schemas.openxmlformats.org/officeDocument/2006/relationships/image" Target="../media/image7.jpg" />
  <Relationship Id="rId4" Type="http://schemas.openxmlformats.org/officeDocument/2006/relationships/image" Target="../media/image3.png" />
  <Relationship Id="rId9" Type="http://schemas.openxmlformats.org/officeDocument/2006/relationships/image" Target="../media/image6.png"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7.jpg" />
  <Relationship Id="rId7" Type="http://schemas.microsoft.com/office/2007/relationships/hdphoto" Target="../media/hdphoto3.wdp" />
  <Relationship Id="rId2" Type="http://schemas.openxmlformats.org/officeDocument/2006/relationships/image" Target="../media/image9.jpg" />
  <Relationship Id="rId1" Type="http://schemas.openxmlformats.org/officeDocument/2006/relationships/slideLayout" Target="../slideLayouts/slideLayout1.xml" />
  <Relationship Id="rId6" Type="http://schemas.openxmlformats.org/officeDocument/2006/relationships/image" Target="../media/image11.png" />
  <Relationship Id="rId5" Type="http://schemas.openxmlformats.org/officeDocument/2006/relationships/image" Target="../media/image10.png" />
  <Relationship Id="rId4" Type="http://schemas.openxmlformats.org/officeDocument/2006/relationships/image" Target="../media/image8.png"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AA7F7CD5-D19E-E188-44A6-1F962388CDEB}"/>
              </a:ext>
            </a:extLst>
          </p:cNvPr>
          <p:cNvSpPr/>
          <p:nvPr/>
        </p:nvSpPr>
        <p:spPr>
          <a:xfrm>
            <a:off x="234518" y="1681133"/>
            <a:ext cx="8634492" cy="1821504"/>
          </a:xfrm>
          <a:prstGeom prst="roundRect">
            <a:avLst>
              <a:gd name="adj" fmla="val 42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1380647F-A0C8-2341-0BC7-D161E17DADF1}"/>
              </a:ext>
            </a:extLst>
          </p:cNvPr>
          <p:cNvSpPr/>
          <p:nvPr/>
        </p:nvSpPr>
        <p:spPr>
          <a:xfrm>
            <a:off x="7061996" y="2907714"/>
            <a:ext cx="1728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0D67EC1C-796D-D690-51B2-F8A3C6E3C827}"/>
              </a:ext>
            </a:extLst>
          </p:cNvPr>
          <p:cNvSpPr/>
          <p:nvPr/>
        </p:nvSpPr>
        <p:spPr>
          <a:xfrm>
            <a:off x="374528" y="2907320"/>
            <a:ext cx="396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D0E82969-5CF0-E9EC-65C9-3A3CA9082EF0}"/>
              </a:ext>
            </a:extLst>
          </p:cNvPr>
          <p:cNvSpPr/>
          <p:nvPr/>
        </p:nvSpPr>
        <p:spPr>
          <a:xfrm>
            <a:off x="234518" y="5785649"/>
            <a:ext cx="8634492" cy="749930"/>
          </a:xfrm>
          <a:prstGeom prst="roundRect">
            <a:avLst>
              <a:gd name="adj" fmla="val 9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E5016E3-6F25-4D00-BFD4-5CAF58A6EACC}"/>
              </a:ext>
            </a:extLst>
          </p:cNvPr>
          <p:cNvSpPr/>
          <p:nvPr/>
        </p:nvSpPr>
        <p:spPr>
          <a:xfrm>
            <a:off x="234518" y="4678068"/>
            <a:ext cx="8634492" cy="1050706"/>
          </a:xfrm>
          <a:prstGeom prst="roundRect">
            <a:avLst>
              <a:gd name="adj" fmla="val 9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F186F53-AF58-2FCB-55A5-0D4A522DA94E}"/>
              </a:ext>
            </a:extLst>
          </p:cNvPr>
          <p:cNvSpPr/>
          <p:nvPr/>
        </p:nvSpPr>
        <p:spPr>
          <a:xfrm>
            <a:off x="234518" y="3560199"/>
            <a:ext cx="8634492" cy="1057773"/>
          </a:xfrm>
          <a:prstGeom prst="roundRect">
            <a:avLst>
              <a:gd name="adj" fmla="val 9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8250EAF4-F539-70E1-13FB-83B82BFA892D}"/>
              </a:ext>
            </a:extLst>
          </p:cNvPr>
          <p:cNvCxnSpPr>
            <a:cxnSpLocks/>
          </p:cNvCxnSpPr>
          <p:nvPr/>
        </p:nvCxnSpPr>
        <p:spPr>
          <a:xfrm>
            <a:off x="397810" y="3885680"/>
            <a:ext cx="5632059"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4FD02ADE-E047-EA1E-CB40-DC4D7EB4D286}"/>
              </a:ext>
            </a:extLst>
          </p:cNvPr>
          <p:cNvSpPr/>
          <p:nvPr/>
        </p:nvSpPr>
        <p:spPr>
          <a:xfrm>
            <a:off x="224558" y="7722401"/>
            <a:ext cx="8406567" cy="1353058"/>
          </a:xfrm>
          <a:prstGeom prst="roundRect">
            <a:avLst>
              <a:gd name="adj" fmla="val 9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D1871FB-EA3B-8AEF-8FB9-53357A33B56B}"/>
              </a:ext>
            </a:extLst>
          </p:cNvPr>
          <p:cNvSpPr/>
          <p:nvPr/>
        </p:nvSpPr>
        <p:spPr>
          <a:xfrm>
            <a:off x="305880" y="8868620"/>
            <a:ext cx="1440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1CCAE7D-F8CD-C15E-EB18-B656B104071B}"/>
              </a:ext>
            </a:extLst>
          </p:cNvPr>
          <p:cNvSpPr/>
          <p:nvPr/>
        </p:nvSpPr>
        <p:spPr>
          <a:xfrm>
            <a:off x="322868" y="8604366"/>
            <a:ext cx="1008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28D0B5B-3944-8A3B-5556-DADC1C8F7748}"/>
              </a:ext>
            </a:extLst>
          </p:cNvPr>
          <p:cNvSpPr/>
          <p:nvPr/>
        </p:nvSpPr>
        <p:spPr>
          <a:xfrm>
            <a:off x="1560007" y="8604366"/>
            <a:ext cx="1980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E789062-75D3-83FE-AF0A-99F2986F2D23}"/>
              </a:ext>
            </a:extLst>
          </p:cNvPr>
          <p:cNvSpPr/>
          <p:nvPr/>
        </p:nvSpPr>
        <p:spPr>
          <a:xfrm>
            <a:off x="336360" y="5537440"/>
            <a:ext cx="115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C8ABECE-FC4D-B1D7-29A2-234FFB7C42D2}"/>
              </a:ext>
            </a:extLst>
          </p:cNvPr>
          <p:cNvSpPr/>
          <p:nvPr/>
        </p:nvSpPr>
        <p:spPr>
          <a:xfrm>
            <a:off x="374528" y="4446408"/>
            <a:ext cx="396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9F104F3-6F5E-4996-6544-97A1559FEDAE}"/>
              </a:ext>
            </a:extLst>
          </p:cNvPr>
          <p:cNvSpPr/>
          <p:nvPr/>
        </p:nvSpPr>
        <p:spPr>
          <a:xfrm>
            <a:off x="986724" y="4447235"/>
            <a:ext cx="1800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3F981E2-9309-1F19-8BDE-C961F65EF549}"/>
              </a:ext>
            </a:extLst>
          </p:cNvPr>
          <p:cNvSpPr/>
          <p:nvPr/>
        </p:nvSpPr>
        <p:spPr>
          <a:xfrm>
            <a:off x="373989" y="3149732"/>
            <a:ext cx="266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9555012A-2B1D-4D3A-198C-39710D96E33D}"/>
              </a:ext>
            </a:extLst>
          </p:cNvPr>
          <p:cNvSpPr/>
          <p:nvPr/>
        </p:nvSpPr>
        <p:spPr>
          <a:xfrm>
            <a:off x="5629194" y="2663093"/>
            <a:ext cx="3168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A99B883-4DEC-6B01-5CEE-476872983376}"/>
              </a:ext>
            </a:extLst>
          </p:cNvPr>
          <p:cNvSpPr txBox="1"/>
          <p:nvPr/>
        </p:nvSpPr>
        <p:spPr>
          <a:xfrm>
            <a:off x="0" y="11726"/>
            <a:ext cx="9144000" cy="605294"/>
          </a:xfrm>
          <a:prstGeom prst="rect">
            <a:avLst/>
          </a:prstGeom>
          <a:noFill/>
        </p:spPr>
        <p:txBody>
          <a:bodyPr wrap="square" rtlCol="0">
            <a:spAutoFit/>
          </a:bodyPr>
          <a:lstStyle/>
          <a:p>
            <a:pPr marL="0" marR="0" lvl="0" indent="0" algn="ctr" defTabSz="457200" rtl="0" eaLnBrk="1" fontAlgn="auto" latinLnBrk="0" hangingPunct="1">
              <a:lnSpc>
                <a:spcPts val="4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rPr>
              <a:t>感染リスクに応じた対策の実践を！</a:t>
            </a:r>
          </a:p>
        </p:txBody>
      </p:sp>
      <p:pic>
        <p:nvPicPr>
          <p:cNvPr id="9" name="図 8" descr="抽象, 挿絵 が含まれている画像&#10;&#10;自動的に生成された説明">
            <a:extLst>
              <a:ext uri="{FF2B5EF4-FFF2-40B4-BE49-F238E27FC236}">
                <a16:creationId xmlns:a16="http://schemas.microsoft.com/office/drawing/2014/main" id="{132B52C6-5153-2E56-42E2-1A8A94F06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462" y="7912567"/>
            <a:ext cx="1978303" cy="1153367"/>
          </a:xfrm>
          <a:prstGeom prst="rect">
            <a:avLst/>
          </a:prstGeom>
        </p:spPr>
      </p:pic>
      <p:cxnSp>
        <p:nvCxnSpPr>
          <p:cNvPr id="15" name="直線コネクタ 14">
            <a:extLst>
              <a:ext uri="{FF2B5EF4-FFF2-40B4-BE49-F238E27FC236}">
                <a16:creationId xmlns:a16="http://schemas.microsoft.com/office/drawing/2014/main" id="{BA685809-2128-2D5C-52FB-9B64ED2E408C}"/>
              </a:ext>
            </a:extLst>
          </p:cNvPr>
          <p:cNvCxnSpPr>
            <a:cxnSpLocks/>
          </p:cNvCxnSpPr>
          <p:nvPr/>
        </p:nvCxnSpPr>
        <p:spPr>
          <a:xfrm>
            <a:off x="336360" y="5007847"/>
            <a:ext cx="3043030"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B37FF59E-927B-296A-7DFF-3A0ED629DEA5}"/>
              </a:ext>
            </a:extLst>
          </p:cNvPr>
          <p:cNvGrpSpPr/>
          <p:nvPr/>
        </p:nvGrpSpPr>
        <p:grpSpPr>
          <a:xfrm>
            <a:off x="7530957" y="3469084"/>
            <a:ext cx="1118467" cy="1216583"/>
            <a:chOff x="913294" y="1369282"/>
            <a:chExt cx="1934771" cy="2103751"/>
          </a:xfrm>
        </p:grpSpPr>
        <p:pic>
          <p:nvPicPr>
            <p:cNvPr id="17" name="図 16" descr="アイコン が含まれている画像&#10;&#10;自動的に生成された説明">
              <a:extLst>
                <a:ext uri="{FF2B5EF4-FFF2-40B4-BE49-F238E27FC236}">
                  <a16:creationId xmlns:a16="http://schemas.microsoft.com/office/drawing/2014/main" id="{EDC2CBB4-FA7B-C474-80D8-381450B9D4BA}"/>
                </a:ext>
              </a:extLst>
            </p:cNvPr>
            <p:cNvPicPr>
              <a:picLocks noChangeAspect="1"/>
            </p:cNvPicPr>
            <p:nvPr/>
          </p:nvPicPr>
          <p:blipFill rotWithShape="1">
            <a:blip r:embed="rId3">
              <a:extLst>
                <a:ext uri="{28A0092B-C50C-407E-A947-70E740481C1C}">
                  <a14:useLocalDpi xmlns:a14="http://schemas.microsoft.com/office/drawing/2010/main" val="0"/>
                </a:ext>
              </a:extLst>
            </a:blip>
            <a:srcRect r="39446"/>
            <a:stretch/>
          </p:blipFill>
          <p:spPr>
            <a:xfrm>
              <a:off x="913294" y="1369282"/>
              <a:ext cx="1506792" cy="2103751"/>
            </a:xfrm>
            <a:prstGeom prst="rect">
              <a:avLst/>
            </a:prstGeom>
          </p:spPr>
        </p:pic>
        <p:pic>
          <p:nvPicPr>
            <p:cNvPr id="18" name="図 17" descr="挿絵, 抽象 が含まれている画像&#10;&#10;自動的に生成された説明">
              <a:extLst>
                <a:ext uri="{FF2B5EF4-FFF2-40B4-BE49-F238E27FC236}">
                  <a16:creationId xmlns:a16="http://schemas.microsoft.com/office/drawing/2014/main" id="{B4261F94-BB6C-A429-AB72-33355B6133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16" b="98720" l="7635" r="98204">
                          <a14:foregroundMark x1="33982" y1="8874" x2="70210" y2="13055"/>
                          <a14:foregroundMark x1="70210" y1="13055" x2="84731" y2="41809"/>
                          <a14:foregroundMark x1="84731" y1="41809" x2="55389" y2="51109"/>
                          <a14:foregroundMark x1="55389" y1="51109" x2="38024" y2="24061"/>
                          <a14:foregroundMark x1="38024" y1="24061" x2="53743" y2="51109"/>
                          <a14:foregroundMark x1="53743" y1="51109" x2="50749" y2="51451"/>
                          <a14:foregroundMark x1="83683" y1="11007" x2="65419" y2="10239"/>
                          <a14:foregroundMark x1="84132" y1="6741" x2="80389" y2="13140"/>
                          <a14:foregroundMark x1="76198" y1="2986" x2="70958" y2="4608"/>
                          <a14:foregroundMark x1="89820" y1="8362" x2="91617" y2="41212"/>
                          <a14:foregroundMark x1="98204" y1="28669" x2="98204" y2="28669"/>
                          <a14:foregroundMark x1="7635" y1="38055" x2="7635" y2="38055"/>
                          <a14:foregroundMark x1="39970" y1="94966" x2="39970" y2="94966"/>
                          <a14:foregroundMark x1="80838" y1="95819" x2="80838" y2="95819"/>
                          <a14:foregroundMark x1="38174" y1="96843" x2="38174" y2="96843"/>
                          <a14:foregroundMark x1="88323" y1="98720" x2="88323" y2="98720"/>
                          <a14:foregroundMark x1="89820" y1="9727" x2="89820" y2="9727"/>
                          <a14:foregroundMark x1="89222" y1="13993" x2="89222" y2="13993"/>
                        </a14:backgroundRemoval>
                      </a14:imgEffect>
                    </a14:imgLayer>
                  </a14:imgProps>
                </a:ext>
                <a:ext uri="{28A0092B-C50C-407E-A947-70E740481C1C}">
                  <a14:useLocalDpi xmlns:a14="http://schemas.microsoft.com/office/drawing/2010/main" val="0"/>
                </a:ext>
              </a:extLst>
            </a:blip>
            <a:stretch>
              <a:fillRect/>
            </a:stretch>
          </p:blipFill>
          <p:spPr>
            <a:xfrm>
              <a:off x="1859227" y="1635780"/>
              <a:ext cx="988838" cy="1734907"/>
            </a:xfrm>
            <a:prstGeom prst="rect">
              <a:avLst/>
            </a:prstGeom>
          </p:spPr>
        </p:pic>
      </p:grpSp>
      <p:grpSp>
        <p:nvGrpSpPr>
          <p:cNvPr id="24" name="グループ化 23">
            <a:extLst>
              <a:ext uri="{FF2B5EF4-FFF2-40B4-BE49-F238E27FC236}">
                <a16:creationId xmlns:a16="http://schemas.microsoft.com/office/drawing/2014/main" id="{8F38DCEB-96D8-D7D2-F188-092A71E427DB}"/>
              </a:ext>
            </a:extLst>
          </p:cNvPr>
          <p:cNvGrpSpPr/>
          <p:nvPr/>
        </p:nvGrpSpPr>
        <p:grpSpPr>
          <a:xfrm>
            <a:off x="224558" y="7771123"/>
            <a:ext cx="7048500" cy="1215717"/>
            <a:chOff x="305241" y="1995836"/>
            <a:chExt cx="7048500" cy="1215717"/>
          </a:xfrm>
        </p:grpSpPr>
        <p:sp>
          <p:nvSpPr>
            <p:cNvPr id="25" name="テキスト ボックス 24">
              <a:extLst>
                <a:ext uri="{FF2B5EF4-FFF2-40B4-BE49-F238E27FC236}">
                  <a16:creationId xmlns:a16="http://schemas.microsoft.com/office/drawing/2014/main" id="{E3B4E2B5-4A36-6351-110A-63A554C216AE}"/>
                </a:ext>
              </a:extLst>
            </p:cNvPr>
            <p:cNvSpPr txBox="1"/>
            <p:nvPr/>
          </p:nvSpPr>
          <p:spPr>
            <a:xfrm>
              <a:off x="305241" y="1995836"/>
              <a:ext cx="7048500" cy="12157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適度な運動、食事などの生活習慣で健やかな暮らしを</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一人ひとりの健康状態に応じて、</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適度な運動</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や</a:t>
              </a: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バランスのとれた食事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など、</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適切な生活習慣</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を理解し、実行することが大切です。</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6" name="直線コネクタ 25">
              <a:extLst>
                <a:ext uri="{FF2B5EF4-FFF2-40B4-BE49-F238E27FC236}">
                  <a16:creationId xmlns:a16="http://schemas.microsoft.com/office/drawing/2014/main" id="{B2853DB7-E054-40CE-4299-9E16756471FA}"/>
                </a:ext>
              </a:extLst>
            </p:cNvPr>
            <p:cNvCxnSpPr>
              <a:cxnSpLocks/>
            </p:cNvCxnSpPr>
            <p:nvPr/>
          </p:nvCxnSpPr>
          <p:spPr>
            <a:xfrm>
              <a:off x="440923" y="2295931"/>
              <a:ext cx="6085540"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B0A21CB9-FBE9-95A2-EB64-04E77DD1CEA3}"/>
              </a:ext>
            </a:extLst>
          </p:cNvPr>
          <p:cNvGrpSpPr/>
          <p:nvPr/>
        </p:nvGrpSpPr>
        <p:grpSpPr>
          <a:xfrm>
            <a:off x="2590800" y="6571234"/>
            <a:ext cx="6292438" cy="307777"/>
            <a:chOff x="2590800" y="801073"/>
            <a:chExt cx="6292438" cy="307777"/>
          </a:xfrm>
        </p:grpSpPr>
        <p:sp>
          <p:nvSpPr>
            <p:cNvPr id="31" name="四角形: 角を丸くする 30">
              <a:extLst>
                <a:ext uri="{FF2B5EF4-FFF2-40B4-BE49-F238E27FC236}">
                  <a16:creationId xmlns:a16="http://schemas.microsoft.com/office/drawing/2014/main" id="{209623D9-64F8-DFBB-2782-ABC313B49325}"/>
                </a:ext>
              </a:extLst>
            </p:cNvPr>
            <p:cNvSpPr/>
            <p:nvPr/>
          </p:nvSpPr>
          <p:spPr>
            <a:xfrm>
              <a:off x="2692400" y="817216"/>
              <a:ext cx="6166649" cy="22983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37644CD5-7D93-F1DE-0C8E-ABD8593811DE}"/>
                </a:ext>
              </a:extLst>
            </p:cNvPr>
            <p:cNvSpPr txBox="1"/>
            <p:nvPr/>
          </p:nvSpPr>
          <p:spPr>
            <a:xfrm>
              <a:off x="2590800" y="801073"/>
              <a:ext cx="629243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５類移行後の感染対策は、個人や事業者の自主的な判断に委ねられています</a:t>
              </a:r>
            </a:p>
          </p:txBody>
        </p:sp>
      </p:grpSp>
      <p:sp>
        <p:nvSpPr>
          <p:cNvPr id="42" name="正方形/長方形 41">
            <a:extLst>
              <a:ext uri="{FF2B5EF4-FFF2-40B4-BE49-F238E27FC236}">
                <a16:creationId xmlns:a16="http://schemas.microsoft.com/office/drawing/2014/main" id="{2AB936EF-6934-B8BA-D4E6-5FA19BC16BEF}"/>
              </a:ext>
            </a:extLst>
          </p:cNvPr>
          <p:cNvSpPr/>
          <p:nvPr/>
        </p:nvSpPr>
        <p:spPr>
          <a:xfrm>
            <a:off x="379010" y="3387292"/>
            <a:ext cx="2340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B1D7A6C9-41C0-B582-9ECC-F0907C130744}"/>
              </a:ext>
            </a:extLst>
          </p:cNvPr>
          <p:cNvSpPr/>
          <p:nvPr/>
        </p:nvSpPr>
        <p:spPr>
          <a:xfrm>
            <a:off x="5262957" y="3148898"/>
            <a:ext cx="302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5881A70E-96D8-6B8A-BAD4-9B04EFB2C7BE}"/>
              </a:ext>
            </a:extLst>
          </p:cNvPr>
          <p:cNvCxnSpPr>
            <a:cxnSpLocks/>
          </p:cNvCxnSpPr>
          <p:nvPr/>
        </p:nvCxnSpPr>
        <p:spPr>
          <a:xfrm>
            <a:off x="387051" y="1981839"/>
            <a:ext cx="5945912"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AC1E0A0F-08B6-3F83-4E7A-C859E2DDC7A6}"/>
              </a:ext>
            </a:extLst>
          </p:cNvPr>
          <p:cNvSpPr/>
          <p:nvPr/>
        </p:nvSpPr>
        <p:spPr>
          <a:xfrm>
            <a:off x="948358" y="6378648"/>
            <a:ext cx="4680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8D1BFF54-D078-5C64-B39A-2EFC76B2EE0D}"/>
              </a:ext>
            </a:extLst>
          </p:cNvPr>
          <p:cNvCxnSpPr>
            <a:cxnSpLocks/>
          </p:cNvCxnSpPr>
          <p:nvPr/>
        </p:nvCxnSpPr>
        <p:spPr>
          <a:xfrm>
            <a:off x="336358" y="6092120"/>
            <a:ext cx="3528000"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pic>
        <p:nvPicPr>
          <p:cNvPr id="5" name="図 4" descr="猫, 挿絵, 部屋 が含まれている画像&#10;&#10;自動的に生成された説明">
            <a:extLst>
              <a:ext uri="{FF2B5EF4-FFF2-40B4-BE49-F238E27FC236}">
                <a16:creationId xmlns:a16="http://schemas.microsoft.com/office/drawing/2014/main" id="{B26CA60C-682E-2685-9EC4-791FE78D671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6387" b="62521" l="30048" r="44656">
                        <a14:foregroundMark x1="38717" y1="27395" x2="38717" y2="27395"/>
                        <a14:foregroundMark x1="37648" y1="26387" x2="37648" y2="26387"/>
                        <a14:foregroundMark x1="36342" y1="58655" x2="36342" y2="58655"/>
                        <a14:foregroundMark x1="32185" y1="51429" x2="32185" y2="51429"/>
                        <a14:foregroundMark x1="39192" y1="50588" x2="39192" y2="50588"/>
                        <a14:foregroundMark x1="38361" y1="49916" x2="38361" y2="49916"/>
                        <a14:foregroundMark x1="32185" y1="53950" x2="32185" y2="53950"/>
                        <a14:foregroundMark x1="31473" y1="55126" x2="31473" y2="55126"/>
                        <a14:foregroundMark x1="34442" y1="54286" x2="34442" y2="54286"/>
                        <a14:foregroundMark x1="36342" y1="62017" x2="36342" y2="62017"/>
                        <a14:foregroundMark x1="37411" y1="54790" x2="37411" y2="54790"/>
                        <a14:foregroundMark x1="37173" y1="52605" x2="37173" y2="52605"/>
                        <a14:foregroundMark x1="35748" y1="47731" x2="35748" y2="47731"/>
                        <a14:foregroundMark x1="35036" y1="49916" x2="35036" y2="49916"/>
                        <a14:foregroundMark x1="42043" y1="49244" x2="42043" y2="49244"/>
                        <a14:foregroundMark x1="42518" y1="51429" x2="42518" y2="51429"/>
                        <a14:foregroundMark x1="44774" y1="56975" x2="44774" y2="56975"/>
                        <a14:foregroundMark x1="43230" y1="62521" x2="43230" y2="62521"/>
                        <a14:foregroundMark x1="41686" y1="55126" x2="41686" y2="55126"/>
                        <a14:foregroundMark x1="41924" y1="56134" x2="41924" y2="56134"/>
                      </a14:backgroundRemoval>
                    </a14:imgEffect>
                  </a14:imgLayer>
                </a14:imgProps>
              </a:ext>
              <a:ext uri="{28A0092B-C50C-407E-A947-70E740481C1C}">
                <a14:useLocalDpi xmlns:a14="http://schemas.microsoft.com/office/drawing/2010/main" val="0"/>
              </a:ext>
            </a:extLst>
          </a:blip>
          <a:srcRect l="28622" t="24454" r="54275" b="35436"/>
          <a:stretch/>
        </p:blipFill>
        <p:spPr>
          <a:xfrm>
            <a:off x="7954365" y="4641628"/>
            <a:ext cx="666615" cy="1104803"/>
          </a:xfrm>
          <a:prstGeom prst="rect">
            <a:avLst/>
          </a:prstGeom>
        </p:spPr>
      </p:pic>
      <p:pic>
        <p:nvPicPr>
          <p:cNvPr id="39" name="図 38" descr="文字が書かれている&#10;&#10;低い精度で自動的に生成された説明">
            <a:extLst>
              <a:ext uri="{FF2B5EF4-FFF2-40B4-BE49-F238E27FC236}">
                <a16:creationId xmlns:a16="http://schemas.microsoft.com/office/drawing/2014/main" id="{48D290D6-BDE2-13C9-3F64-6A23B35E7A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5642" y="5825798"/>
            <a:ext cx="604913" cy="627843"/>
          </a:xfrm>
          <a:prstGeom prst="rect">
            <a:avLst/>
          </a:prstGeom>
        </p:spPr>
      </p:pic>
      <p:pic>
        <p:nvPicPr>
          <p:cNvPr id="52" name="図 51" descr="ボトル が含まれている画像&#10;&#10;自動的に生成された説明">
            <a:extLst>
              <a:ext uri="{FF2B5EF4-FFF2-40B4-BE49-F238E27FC236}">
                <a16:creationId xmlns:a16="http://schemas.microsoft.com/office/drawing/2014/main" id="{F1AB8809-E8A6-7220-7AF1-19427233D4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2038" y="6052532"/>
            <a:ext cx="499979" cy="499979"/>
          </a:xfrm>
          <a:prstGeom prst="rect">
            <a:avLst/>
          </a:prstGeom>
        </p:spPr>
      </p:pic>
      <p:sp>
        <p:nvSpPr>
          <p:cNvPr id="11" name="テキスト ボックス 10">
            <a:extLst>
              <a:ext uri="{FF2B5EF4-FFF2-40B4-BE49-F238E27FC236}">
                <a16:creationId xmlns:a16="http://schemas.microsoft.com/office/drawing/2014/main" id="{678260FF-A4B8-DB92-7191-16E20AA5B236}"/>
              </a:ext>
            </a:extLst>
          </p:cNvPr>
          <p:cNvSpPr txBox="1"/>
          <p:nvPr/>
        </p:nvSpPr>
        <p:spPr>
          <a:xfrm>
            <a:off x="285750" y="3593537"/>
            <a:ext cx="7048500"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換気、「三つの密（密集・密接・密閉）」の回避</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特に不特定多数の人がいるところでは、</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換気</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や</a:t>
            </a: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人との間隔を空ける</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ことが、</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感染防止対策として有効です。</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E5BA70FB-76D8-ED5C-E0AB-69F43EA89D8B}"/>
              </a:ext>
            </a:extLst>
          </p:cNvPr>
          <p:cNvSpPr txBox="1"/>
          <p:nvPr/>
        </p:nvSpPr>
        <p:spPr>
          <a:xfrm>
            <a:off x="224558" y="4691231"/>
            <a:ext cx="7435919"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手洗いは日常の生活習慣に</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食事前、トイレの後、家に帰った時などには、</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まず手を洗う</a:t>
            </a:r>
            <a:r>
              <a:rPr kumimoji="1" lang="ja-JP" altLang="en-US" sz="160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よう心がけましょう</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。（適切な手指消毒薬の使用も可）</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8A366314-0D53-6DDA-738A-93E813D2B907}"/>
              </a:ext>
            </a:extLst>
          </p:cNvPr>
          <p:cNvSpPr txBox="1"/>
          <p:nvPr/>
        </p:nvSpPr>
        <p:spPr>
          <a:xfrm>
            <a:off x="224558" y="5798812"/>
            <a:ext cx="7435919" cy="7232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発熱などの体調不良時への備え</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事前に</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コロナ抗原検査キットや解熱剤などの常備薬を準備</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しておくと安心です。</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EE56DEA6-C940-6228-4EAA-7D0C747AEA92}"/>
              </a:ext>
            </a:extLst>
          </p:cNvPr>
          <p:cNvSpPr txBox="1"/>
          <p:nvPr/>
        </p:nvSpPr>
        <p:spPr>
          <a:xfrm>
            <a:off x="274991" y="1699856"/>
            <a:ext cx="8634492" cy="18312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その場に応じたマスクの着用や咳エチケットの実施</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～不織布マスクの着用は、感染防止対策として引き続き有効です～</a:t>
            </a:r>
            <a:endParaRPr kumimoji="1" lang="en-US" altLang="ja-JP"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00" b="1" dirty="0">
              <a:solidFill>
                <a:srgbClr val="0070C0"/>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熱中症に気をつけながら</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、周囲の混雑状況など、その場の</a:t>
            </a: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感染リスクに応じてマスク着脱の</a:t>
            </a:r>
            <a:endParaRPr kumimoji="1" lang="en-US" altLang="ja-JP"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判断</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お願い</a:t>
            </a:r>
            <a:r>
              <a:rPr kumimoji="1" lang="ja-JP" altLang="en-US" sz="1600" dirty="0"/>
              <a:t>します。</a:t>
            </a:r>
            <a:r>
              <a:rPr kumimoji="1" lang="ja-JP" altLang="en-US" sz="1600" dirty="0">
                <a:latin typeface="Calibri" panose="020F0502020204030204"/>
                <a:ea typeface="游ゴシック" panose="020B0400000000000000" pitchFamily="50" charset="-128"/>
              </a:rPr>
              <a:t>また、重症化リスクの高い方への感染を防ぐため、</a:t>
            </a: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受診時や医療機関･</a:t>
            </a:r>
            <a:endParaRPr kumimoji="1" lang="en-US" altLang="ja-JP"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高齢者施設などを訪問する時</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と、通勤ラッシュ時など</a:t>
            </a: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混雑した電車・バスに乗車する時</a:t>
            </a:r>
            <a:r>
              <a:rPr kumimoji="1" lang="ja-JP" altLang="en-US"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には、</a:t>
            </a:r>
            <a:endParaRPr kumimoji="1" lang="en-US" altLang="ja-JP" sz="16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マスクを着用しましょう。</a:t>
            </a:r>
            <a:endParaRPr kumimoji="1" lang="en-US" altLang="ja-JP" sz="16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grpSp>
        <p:nvGrpSpPr>
          <p:cNvPr id="53" name="グループ化 52">
            <a:extLst>
              <a:ext uri="{FF2B5EF4-FFF2-40B4-BE49-F238E27FC236}">
                <a16:creationId xmlns:a16="http://schemas.microsoft.com/office/drawing/2014/main" id="{6300ACE4-B1FC-61A9-5DDB-76628A3DF480}"/>
              </a:ext>
            </a:extLst>
          </p:cNvPr>
          <p:cNvGrpSpPr/>
          <p:nvPr/>
        </p:nvGrpSpPr>
        <p:grpSpPr>
          <a:xfrm>
            <a:off x="8101470" y="1697062"/>
            <a:ext cx="590681" cy="708802"/>
            <a:chOff x="3132862" y="1809848"/>
            <a:chExt cx="2067609" cy="2349073"/>
          </a:xfrm>
        </p:grpSpPr>
        <p:pic>
          <p:nvPicPr>
            <p:cNvPr id="54" name="図 53" descr="挿絵, 抽象 が含まれている画像&#10;&#10;自動的に生成された説明">
              <a:extLst>
                <a:ext uri="{FF2B5EF4-FFF2-40B4-BE49-F238E27FC236}">
                  <a16:creationId xmlns:a16="http://schemas.microsoft.com/office/drawing/2014/main" id="{9EE2B7A7-7A98-A49C-83FE-36FB238F1D28}"/>
                </a:ext>
              </a:extLst>
            </p:cNvPr>
            <p:cNvPicPr>
              <a:picLocks noChangeAspect="1"/>
            </p:cNvPicPr>
            <p:nvPr/>
          </p:nvPicPr>
          <p:blipFill rotWithShape="1">
            <a:blip r:embed="rId10">
              <a:extLst>
                <a:ext uri="{28A0092B-C50C-407E-A947-70E740481C1C}">
                  <a14:useLocalDpi xmlns:a14="http://schemas.microsoft.com/office/drawing/2010/main" val="0"/>
                </a:ext>
              </a:extLst>
            </a:blip>
            <a:srcRect b="23948"/>
            <a:stretch/>
          </p:blipFill>
          <p:spPr>
            <a:xfrm>
              <a:off x="3132862" y="1809848"/>
              <a:ext cx="2067609" cy="2349073"/>
            </a:xfrm>
            <a:prstGeom prst="rect">
              <a:avLst/>
            </a:prstGeom>
          </p:spPr>
        </p:pic>
        <p:pic>
          <p:nvPicPr>
            <p:cNvPr id="55" name="図 54">
              <a:extLst>
                <a:ext uri="{FF2B5EF4-FFF2-40B4-BE49-F238E27FC236}">
                  <a16:creationId xmlns:a16="http://schemas.microsoft.com/office/drawing/2014/main" id="{76009C51-F266-F4A1-2485-DF79A6D9AD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0057" y="2728794"/>
              <a:ext cx="1213217" cy="724270"/>
            </a:xfrm>
            <a:prstGeom prst="rect">
              <a:avLst/>
            </a:prstGeom>
          </p:spPr>
        </p:pic>
      </p:grpSp>
      <p:grpSp>
        <p:nvGrpSpPr>
          <p:cNvPr id="57" name="グループ化 56">
            <a:extLst>
              <a:ext uri="{FF2B5EF4-FFF2-40B4-BE49-F238E27FC236}">
                <a16:creationId xmlns:a16="http://schemas.microsoft.com/office/drawing/2014/main" id="{CFC3C6C6-8009-9F5B-76CE-6DC8180DE458}"/>
              </a:ext>
            </a:extLst>
          </p:cNvPr>
          <p:cNvGrpSpPr/>
          <p:nvPr/>
        </p:nvGrpSpPr>
        <p:grpSpPr>
          <a:xfrm>
            <a:off x="234718" y="598902"/>
            <a:ext cx="8784718" cy="1008000"/>
            <a:chOff x="-9053744" y="4110597"/>
            <a:chExt cx="8784718" cy="1008000"/>
          </a:xfrm>
        </p:grpSpPr>
        <p:sp>
          <p:nvSpPr>
            <p:cNvPr id="2" name="四角形: 角を丸くする 1">
              <a:extLst>
                <a:ext uri="{FF2B5EF4-FFF2-40B4-BE49-F238E27FC236}">
                  <a16:creationId xmlns:a16="http://schemas.microsoft.com/office/drawing/2014/main" id="{57D0EE22-A7CD-B50E-933E-DE854AA84006}"/>
                </a:ext>
              </a:extLst>
            </p:cNvPr>
            <p:cNvSpPr/>
            <p:nvPr/>
          </p:nvSpPr>
          <p:spPr>
            <a:xfrm>
              <a:off x="-9053744" y="4110597"/>
              <a:ext cx="8634492" cy="1008000"/>
            </a:xfrm>
            <a:prstGeom prst="roundRect">
              <a:avLst>
                <a:gd name="adj" fmla="val 92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1A67E85-D38B-1BEA-C7D3-0DBFF13C86B3}"/>
                </a:ext>
              </a:extLst>
            </p:cNvPr>
            <p:cNvCxnSpPr>
              <a:cxnSpLocks/>
            </p:cNvCxnSpPr>
            <p:nvPr/>
          </p:nvCxnSpPr>
          <p:spPr>
            <a:xfrm>
              <a:off x="-8927874" y="4423631"/>
              <a:ext cx="2736000" cy="0"/>
            </a:xfrm>
            <a:prstGeom prst="line">
              <a:avLst/>
            </a:prstGeom>
            <a:ln w="104775" cap="rnd">
              <a:solidFill>
                <a:schemeClr val="accent1">
                  <a:alpha val="33000"/>
                </a:schemeClr>
              </a:solidFill>
              <a:round/>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7161CCAA-43A3-5566-0519-1FA298386BD6}"/>
                </a:ext>
              </a:extLst>
            </p:cNvPr>
            <p:cNvSpPr txBox="1"/>
            <p:nvPr/>
          </p:nvSpPr>
          <p:spPr>
            <a:xfrm>
              <a:off x="-9006909" y="4131008"/>
              <a:ext cx="873788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夏の感染対策のポイント</a:t>
              </a:r>
              <a:endParaRPr kumimoji="1" lang="en-US" altLang="ja-JP" sz="20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夏休みやお盆に帰省等で高齢の方と会う場合や大人数で集まる場合は、感染予防を心がけ</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lvl="0">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体調を整えるようにしましょう。</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pSp>
          <p:nvGrpSpPr>
            <p:cNvPr id="49" name="グループ化 48">
              <a:extLst>
                <a:ext uri="{FF2B5EF4-FFF2-40B4-BE49-F238E27FC236}">
                  <a16:creationId xmlns:a16="http://schemas.microsoft.com/office/drawing/2014/main" id="{6B9A2A32-9809-5E07-EA0D-15F428287A0C}"/>
                </a:ext>
              </a:extLst>
            </p:cNvPr>
            <p:cNvGrpSpPr/>
            <p:nvPr/>
          </p:nvGrpSpPr>
          <p:grpSpPr>
            <a:xfrm>
              <a:off x="-6176991" y="4179774"/>
              <a:ext cx="5904000" cy="317303"/>
              <a:chOff x="2814481" y="55852"/>
              <a:chExt cx="6292438" cy="252835"/>
            </a:xfrm>
          </p:grpSpPr>
          <p:sp>
            <p:nvSpPr>
              <p:cNvPr id="51" name="四角形: 角を丸くする 50">
                <a:extLst>
                  <a:ext uri="{FF2B5EF4-FFF2-40B4-BE49-F238E27FC236}">
                    <a16:creationId xmlns:a16="http://schemas.microsoft.com/office/drawing/2014/main" id="{A208D15C-B8A2-D0FD-C0C7-5C0585105A41}"/>
                  </a:ext>
                </a:extLst>
              </p:cNvPr>
              <p:cNvSpPr/>
              <p:nvPr/>
            </p:nvSpPr>
            <p:spPr>
              <a:xfrm>
                <a:off x="3017827" y="55852"/>
                <a:ext cx="5832015" cy="22983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49E04249-82B2-0275-B42C-48FAA3FFB2D7}"/>
                  </a:ext>
                </a:extLst>
              </p:cNvPr>
              <p:cNvSpPr txBox="1"/>
              <p:nvPr/>
            </p:nvSpPr>
            <p:spPr>
              <a:xfrm>
                <a:off x="2814481" y="63442"/>
                <a:ext cx="6292438" cy="2452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高齢者や基礎疾患のある方が感染すれば重症化リスクも高まります</a:t>
                </a:r>
              </a:p>
            </p:txBody>
          </p:sp>
        </p:grpSp>
      </p:grpSp>
    </p:spTree>
    <p:extLst>
      <p:ext uri="{BB962C8B-B14F-4D97-AF65-F5344CB8AC3E}">
        <p14:creationId xmlns:p14="http://schemas.microsoft.com/office/powerpoint/2010/main" val="400326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9" name="四角形: 角を丸くする 58">
            <a:extLst>
              <a:ext uri="{FF2B5EF4-FFF2-40B4-BE49-F238E27FC236}">
                <a16:creationId xmlns:a16="http://schemas.microsoft.com/office/drawing/2014/main" id="{26667952-5A29-695E-90B7-7B730CB9A161}"/>
              </a:ext>
            </a:extLst>
          </p:cNvPr>
          <p:cNvSpPr/>
          <p:nvPr/>
        </p:nvSpPr>
        <p:spPr>
          <a:xfrm>
            <a:off x="227479" y="3864823"/>
            <a:ext cx="8657441" cy="2869964"/>
          </a:xfrm>
          <a:prstGeom prst="roundRect">
            <a:avLst>
              <a:gd name="adj" fmla="val 3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descr="猫, 挿絵, 部屋 が含まれている画像&#10;&#10;自動的に生成された説明">
            <a:extLst>
              <a:ext uri="{FF2B5EF4-FFF2-40B4-BE49-F238E27FC236}">
                <a16:creationId xmlns:a16="http://schemas.microsoft.com/office/drawing/2014/main" id="{E7C43CEA-2B90-1668-992B-05608AED981D}"/>
              </a:ext>
            </a:extLst>
          </p:cNvPr>
          <p:cNvPicPr>
            <a:picLocks noChangeAspect="1"/>
          </p:cNvPicPr>
          <p:nvPr/>
        </p:nvPicPr>
        <p:blipFill rotWithShape="1">
          <a:blip r:embed="rId2">
            <a:extLst>
              <a:ext uri="{28A0092B-C50C-407E-A947-70E740481C1C}">
                <a14:useLocalDpi xmlns:a14="http://schemas.microsoft.com/office/drawing/2010/main" val="0"/>
              </a:ext>
            </a:extLst>
          </a:blip>
          <a:srcRect l="6995" t="26140" r="73622" b="52396"/>
          <a:stretch/>
        </p:blipFill>
        <p:spPr>
          <a:xfrm>
            <a:off x="293715" y="6055502"/>
            <a:ext cx="855065" cy="669125"/>
          </a:xfrm>
          <a:prstGeom prst="rect">
            <a:avLst/>
          </a:prstGeom>
        </p:spPr>
      </p:pic>
      <p:grpSp>
        <p:nvGrpSpPr>
          <p:cNvPr id="72" name="グループ化 71">
            <a:extLst>
              <a:ext uri="{FF2B5EF4-FFF2-40B4-BE49-F238E27FC236}">
                <a16:creationId xmlns:a16="http://schemas.microsoft.com/office/drawing/2014/main" id="{94D2E831-B798-B281-3CEA-D49E07F4CF3B}"/>
              </a:ext>
            </a:extLst>
          </p:cNvPr>
          <p:cNvGrpSpPr/>
          <p:nvPr/>
        </p:nvGrpSpPr>
        <p:grpSpPr>
          <a:xfrm>
            <a:off x="8058606" y="6054873"/>
            <a:ext cx="748197" cy="670311"/>
            <a:chOff x="3132862" y="1809846"/>
            <a:chExt cx="2067609" cy="1920040"/>
          </a:xfrm>
        </p:grpSpPr>
        <p:pic>
          <p:nvPicPr>
            <p:cNvPr id="69" name="図 68" descr="挿絵, 抽象 が含まれている画像&#10;&#10;自動的に生成された説明">
              <a:extLst>
                <a:ext uri="{FF2B5EF4-FFF2-40B4-BE49-F238E27FC236}">
                  <a16:creationId xmlns:a16="http://schemas.microsoft.com/office/drawing/2014/main" id="{3CAF309C-E7C8-44B0-7C7D-70C2B378B6CC}"/>
                </a:ext>
              </a:extLst>
            </p:cNvPr>
            <p:cNvPicPr>
              <a:picLocks noChangeAspect="1"/>
            </p:cNvPicPr>
            <p:nvPr/>
          </p:nvPicPr>
          <p:blipFill rotWithShape="1">
            <a:blip r:embed="rId3">
              <a:extLst>
                <a:ext uri="{28A0092B-C50C-407E-A947-70E740481C1C}">
                  <a14:useLocalDpi xmlns:a14="http://schemas.microsoft.com/office/drawing/2010/main" val="0"/>
                </a:ext>
              </a:extLst>
            </a:blip>
            <a:srcRect b="37838"/>
            <a:stretch/>
          </p:blipFill>
          <p:spPr>
            <a:xfrm>
              <a:off x="3132862" y="1809846"/>
              <a:ext cx="2067609" cy="1920040"/>
            </a:xfrm>
            <a:prstGeom prst="rect">
              <a:avLst/>
            </a:prstGeom>
          </p:spPr>
        </p:pic>
        <p:pic>
          <p:nvPicPr>
            <p:cNvPr id="71" name="図 70">
              <a:extLst>
                <a:ext uri="{FF2B5EF4-FFF2-40B4-BE49-F238E27FC236}">
                  <a16:creationId xmlns:a16="http://schemas.microsoft.com/office/drawing/2014/main" id="{EF40D39C-9A91-4AFF-5CA9-07F510210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057" y="2728794"/>
              <a:ext cx="1213217" cy="724270"/>
            </a:xfrm>
            <a:prstGeom prst="rect">
              <a:avLst/>
            </a:prstGeom>
          </p:spPr>
        </p:pic>
      </p:grpSp>
      <p:sp>
        <p:nvSpPr>
          <p:cNvPr id="8" name="四角形: 角を丸くする 7">
            <a:extLst>
              <a:ext uri="{FF2B5EF4-FFF2-40B4-BE49-F238E27FC236}">
                <a16:creationId xmlns:a16="http://schemas.microsoft.com/office/drawing/2014/main" id="{B0EEDDE1-4876-6EE2-F469-62354DC0C4A7}"/>
              </a:ext>
            </a:extLst>
          </p:cNvPr>
          <p:cNvSpPr/>
          <p:nvPr/>
        </p:nvSpPr>
        <p:spPr>
          <a:xfrm>
            <a:off x="1056413" y="6280002"/>
            <a:ext cx="6967338" cy="430887"/>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DA59F4C-366B-221D-2D49-35A8980B0833}"/>
              </a:ext>
            </a:extLst>
          </p:cNvPr>
          <p:cNvSpPr/>
          <p:nvPr/>
        </p:nvSpPr>
        <p:spPr>
          <a:xfrm>
            <a:off x="4556538" y="6460184"/>
            <a:ext cx="3132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2617455D-165A-BF98-1B13-7399EBDF2D95}"/>
              </a:ext>
            </a:extLst>
          </p:cNvPr>
          <p:cNvSpPr/>
          <p:nvPr/>
        </p:nvSpPr>
        <p:spPr>
          <a:xfrm>
            <a:off x="227479" y="734226"/>
            <a:ext cx="8657442" cy="2934575"/>
          </a:xfrm>
          <a:prstGeom prst="roundRect">
            <a:avLst>
              <a:gd name="adj" fmla="val 4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FA294F1-7EB4-9BE9-AA6A-9B3378247812}"/>
              </a:ext>
            </a:extLst>
          </p:cNvPr>
          <p:cNvSpPr/>
          <p:nvPr/>
        </p:nvSpPr>
        <p:spPr>
          <a:xfrm>
            <a:off x="3550080" y="1394067"/>
            <a:ext cx="1044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B502208-4EC2-C00C-9AFB-9E6ED2E11C7D}"/>
              </a:ext>
            </a:extLst>
          </p:cNvPr>
          <p:cNvSpPr/>
          <p:nvPr/>
        </p:nvSpPr>
        <p:spPr>
          <a:xfrm>
            <a:off x="3368108" y="1635931"/>
            <a:ext cx="3060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五方向 63">
            <a:extLst>
              <a:ext uri="{FF2B5EF4-FFF2-40B4-BE49-F238E27FC236}">
                <a16:creationId xmlns:a16="http://schemas.microsoft.com/office/drawing/2014/main" id="{80006E51-9711-A2AF-34EF-2C3B41670230}"/>
              </a:ext>
            </a:extLst>
          </p:cNvPr>
          <p:cNvSpPr/>
          <p:nvPr/>
        </p:nvSpPr>
        <p:spPr>
          <a:xfrm>
            <a:off x="259080" y="4975363"/>
            <a:ext cx="4594053" cy="892963"/>
          </a:xfrm>
          <a:prstGeom prst="homePlate">
            <a:avLst>
              <a:gd name="adj" fmla="val 247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7F63A5A-64CD-20B2-2F04-96D3BF7BE5E1}"/>
              </a:ext>
            </a:extLst>
          </p:cNvPr>
          <p:cNvSpPr txBox="1"/>
          <p:nvPr/>
        </p:nvSpPr>
        <p:spPr>
          <a:xfrm>
            <a:off x="227479" y="800777"/>
            <a:ext cx="8762918"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accent1">
                    <a:lumMod val="50000"/>
                  </a:schemeClr>
                </a:solidFill>
                <a:effectLst/>
                <a:uLnTx/>
                <a:uFillTx/>
                <a:latin typeface="Calibri" panose="020F0502020204030204"/>
                <a:ea typeface="游ゴシック" panose="020B0400000000000000" pitchFamily="50" charset="-128"/>
                <a:cs typeface="+mn-cs"/>
              </a:rPr>
              <a:t>●受診する際の注意点</a:t>
            </a:r>
            <a:endParaRPr kumimoji="1" lang="en-US" altLang="ja-JP" sz="2000" b="1" i="0" u="none" strike="noStrike" kern="1200" cap="none" spc="0" normalizeH="0" baseline="0" noProof="0" dirty="0">
              <a:ln>
                <a:noFill/>
              </a:ln>
              <a:solidFill>
                <a:schemeClr val="accent1">
                  <a:lumMod val="50000"/>
                </a:scheme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chemeClr val="accent1">
                  <a:lumMod val="50000"/>
                </a:scheme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かかりつけ医やお近くの医療機関に事前に連絡</a:t>
            </a:r>
            <a:r>
              <a:rPr kumimoji="1" lang="ja-JP" altLang="en-US" sz="1600" i="0" u="none" strike="noStrike" kern="1200" cap="none" spc="0" normalizeH="0" baseline="0" noProof="0" dirty="0">
                <a:ln>
                  <a:noFill/>
                </a:ln>
                <a:effectLst/>
                <a:uLnTx/>
                <a:uFillTx/>
                <a:latin typeface="Calibri" panose="020F0502020204030204"/>
                <a:ea typeface="游ゴシック" panose="020B0400000000000000" pitchFamily="50" charset="-128"/>
                <a:cs typeface="+mn-cs"/>
              </a:rPr>
              <a:t>し、</a:t>
            </a:r>
            <a:endParaRPr kumimoji="1" lang="en-US" altLang="ja-JP" sz="160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不織布マスクを着用するなどの、感染防止対策を徹底した上で受診</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してください。</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D848A02E-512F-8F15-6C0C-23D6038A2C2A}"/>
              </a:ext>
            </a:extLst>
          </p:cNvPr>
          <p:cNvSpPr/>
          <p:nvPr/>
        </p:nvSpPr>
        <p:spPr>
          <a:xfrm>
            <a:off x="0" y="-4806"/>
            <a:ext cx="9144000" cy="547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69BC8772-3102-1F45-3782-A0E46573DF13}"/>
              </a:ext>
            </a:extLst>
          </p:cNvPr>
          <p:cNvSpPr txBox="1"/>
          <p:nvPr/>
        </p:nvSpPr>
        <p:spPr>
          <a:xfrm>
            <a:off x="227479" y="1772835"/>
            <a:ext cx="747380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なお、</a:t>
            </a:r>
            <a:r>
              <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症状が軽いなど、医療機関を受診する必要が無い場合には、国が承認</a:t>
            </a:r>
            <a:endParaRPr kumimoji="1" lang="en-US" altLang="ja-JP"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　した抗原検査キット等を活用</a:t>
            </a:r>
            <a:r>
              <a:rPr kumimoji="1" lang="ja-JP" altLang="en-US"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してください</a:t>
            </a:r>
            <a:endParaRPr kumimoji="1" lang="en-US" altLang="ja-JP" sz="16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670FD125-03BC-F6B0-CB61-73058999671F}"/>
              </a:ext>
            </a:extLst>
          </p:cNvPr>
          <p:cNvSpPr txBox="1"/>
          <p:nvPr/>
        </p:nvSpPr>
        <p:spPr>
          <a:xfrm>
            <a:off x="1548680" y="-3837"/>
            <a:ext cx="60466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発熱などの症状が出たら･･･</a:t>
            </a:r>
          </a:p>
        </p:txBody>
      </p:sp>
      <p:grpSp>
        <p:nvGrpSpPr>
          <p:cNvPr id="45" name="グループ化 44">
            <a:extLst>
              <a:ext uri="{FF2B5EF4-FFF2-40B4-BE49-F238E27FC236}">
                <a16:creationId xmlns:a16="http://schemas.microsoft.com/office/drawing/2014/main" id="{19E604EA-1865-CA1D-2882-F9D0BF08DC9F}"/>
              </a:ext>
            </a:extLst>
          </p:cNvPr>
          <p:cNvGrpSpPr/>
          <p:nvPr/>
        </p:nvGrpSpPr>
        <p:grpSpPr>
          <a:xfrm>
            <a:off x="322537" y="2470656"/>
            <a:ext cx="8777576" cy="1058041"/>
            <a:chOff x="-109405" y="3151294"/>
            <a:chExt cx="8053873" cy="564487"/>
          </a:xfrm>
        </p:grpSpPr>
        <p:sp>
          <p:nvSpPr>
            <p:cNvPr id="3" name="正方形/長方形 2">
              <a:extLst>
                <a:ext uri="{FF2B5EF4-FFF2-40B4-BE49-F238E27FC236}">
                  <a16:creationId xmlns:a16="http://schemas.microsoft.com/office/drawing/2014/main" id="{7C728239-478F-50EC-A971-FA5B597AEC46}"/>
                </a:ext>
              </a:extLst>
            </p:cNvPr>
            <p:cNvSpPr/>
            <p:nvPr/>
          </p:nvSpPr>
          <p:spPr>
            <a:xfrm>
              <a:off x="-109405" y="3151294"/>
              <a:ext cx="7784747" cy="564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37A6C1FA-4640-5DDB-7EE2-AFDAC1267B96}"/>
                </a:ext>
              </a:extLst>
            </p:cNvPr>
            <p:cNvSpPr txBox="1"/>
            <p:nvPr/>
          </p:nvSpPr>
          <p:spPr>
            <a:xfrm>
              <a:off x="-95955" y="3207123"/>
              <a:ext cx="8040423" cy="188836"/>
            </a:xfrm>
            <a:prstGeom prst="rect">
              <a:avLst/>
            </a:prstGeom>
            <a:noFill/>
          </p:spPr>
          <p:txBody>
            <a:bodyPr wrap="square" rtlCol="0">
              <a:spAutoFit/>
            </a:bodyPr>
            <a:lstStyle/>
            <a:p>
              <a:r>
                <a:rPr kumimoji="1" lang="ja-JP" altLang="en-US" sz="1700" b="1" u="sng" dirty="0"/>
                <a:t>受診する医療機関に迷う場合や、新型コロナ療養中に体調が急変した際には･･･</a:t>
              </a:r>
            </a:p>
          </p:txBody>
        </p:sp>
        <p:sp>
          <p:nvSpPr>
            <p:cNvPr id="43" name="テキスト ボックス 42">
              <a:extLst>
                <a:ext uri="{FF2B5EF4-FFF2-40B4-BE49-F238E27FC236}">
                  <a16:creationId xmlns:a16="http://schemas.microsoft.com/office/drawing/2014/main" id="{38944056-D554-2D56-DD1E-117279AAFDEC}"/>
                </a:ext>
              </a:extLst>
            </p:cNvPr>
            <p:cNvSpPr txBox="1"/>
            <p:nvPr/>
          </p:nvSpPr>
          <p:spPr>
            <a:xfrm>
              <a:off x="-105277" y="3437271"/>
              <a:ext cx="7812715" cy="229887"/>
            </a:xfrm>
            <a:prstGeom prst="rect">
              <a:avLst/>
            </a:prstGeom>
            <a:noFill/>
          </p:spPr>
          <p:txBody>
            <a:bodyPr wrap="square" rtlCol="0">
              <a:spAutoFit/>
            </a:bodyPr>
            <a:lstStyle/>
            <a:p>
              <a:r>
                <a:rPr kumimoji="1" lang="ja-JP" altLang="en-US" sz="2100" b="1" dirty="0"/>
                <a:t>宮崎県新型コロナウイルス感染症相談窓口 ☎</a:t>
              </a:r>
              <a:r>
                <a:rPr kumimoji="1" lang="en-US" altLang="ja-JP" sz="2100" b="1" dirty="0"/>
                <a:t>0985-78-5670</a:t>
              </a:r>
              <a:r>
                <a:rPr kumimoji="1" lang="ja-JP" altLang="en-US" sz="1600" b="1" dirty="0"/>
                <a:t>（</a:t>
              </a:r>
              <a:r>
                <a:rPr kumimoji="1" lang="en-US" altLang="ja-JP" sz="1600" b="1" dirty="0"/>
                <a:t>24</a:t>
              </a:r>
              <a:r>
                <a:rPr kumimoji="1" lang="ja-JP" altLang="en-US" sz="1600" b="1" dirty="0"/>
                <a:t>時間対応）</a:t>
              </a:r>
              <a:endParaRPr kumimoji="1" lang="en-US" altLang="ja-JP" sz="2000" b="1" dirty="0"/>
            </a:p>
          </p:txBody>
        </p:sp>
      </p:grpSp>
      <p:grpSp>
        <p:nvGrpSpPr>
          <p:cNvPr id="41" name="グループ化 40">
            <a:extLst>
              <a:ext uri="{FF2B5EF4-FFF2-40B4-BE49-F238E27FC236}">
                <a16:creationId xmlns:a16="http://schemas.microsoft.com/office/drawing/2014/main" id="{DFF1B684-40B5-07BF-9294-BB2843072B49}"/>
              </a:ext>
            </a:extLst>
          </p:cNvPr>
          <p:cNvGrpSpPr/>
          <p:nvPr/>
        </p:nvGrpSpPr>
        <p:grpSpPr>
          <a:xfrm>
            <a:off x="7777252" y="777737"/>
            <a:ext cx="955322" cy="1295848"/>
            <a:chOff x="5967515" y="1743066"/>
            <a:chExt cx="1093864" cy="1479339"/>
          </a:xfrm>
        </p:grpSpPr>
        <p:pic>
          <p:nvPicPr>
            <p:cNvPr id="30" name="図 29">
              <a:extLst>
                <a:ext uri="{FF2B5EF4-FFF2-40B4-BE49-F238E27FC236}">
                  <a16:creationId xmlns:a16="http://schemas.microsoft.com/office/drawing/2014/main" id="{F7748597-9FDF-FD7B-3EC8-46660159B503}"/>
                </a:ext>
              </a:extLst>
            </p:cNvPr>
            <p:cNvPicPr>
              <a:picLocks noChangeAspect="1"/>
            </p:cNvPicPr>
            <p:nvPr/>
          </p:nvPicPr>
          <p:blipFill>
            <a:blip r:embed="rId5"/>
            <a:stretch>
              <a:fillRect/>
            </a:stretch>
          </p:blipFill>
          <p:spPr>
            <a:xfrm>
              <a:off x="6269677" y="1743066"/>
              <a:ext cx="791702" cy="1083233"/>
            </a:xfrm>
            <a:prstGeom prst="rect">
              <a:avLst/>
            </a:prstGeom>
          </p:spPr>
        </p:pic>
        <p:pic>
          <p:nvPicPr>
            <p:cNvPr id="38" name="図 37">
              <a:extLst>
                <a:ext uri="{FF2B5EF4-FFF2-40B4-BE49-F238E27FC236}">
                  <a16:creationId xmlns:a16="http://schemas.microsoft.com/office/drawing/2014/main" id="{1F25223E-EE52-23F0-E4E1-8510DB80AAB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302" b="96226" l="7692" r="88112">
                          <a14:foregroundMark x1="60839" y1="14151" x2="44755" y2="12264"/>
                          <a14:foregroundMark x1="60839" y1="8019" x2="60839" y2="8019"/>
                          <a14:foregroundMark x1="51748" y1="5189" x2="51748" y2="5189"/>
                          <a14:foregroundMark x1="53846" y1="3302" x2="53846" y2="3302"/>
                          <a14:foregroundMark x1="46154" y1="38208" x2="46154" y2="38208"/>
                          <a14:foregroundMark x1="41958" y1="34434" x2="41958" y2="34434"/>
                          <a14:foregroundMark x1="47552" y1="35849" x2="43357" y2="39151"/>
                          <a14:foregroundMark x1="16783" y1="83491" x2="16783" y2="83491"/>
                          <a14:foregroundMark x1="38462" y1="94340" x2="38462" y2="94340"/>
                          <a14:foregroundMark x1="36364" y1="96698" x2="36364" y2="96698"/>
                          <a14:foregroundMark x1="62937" y1="85849" x2="62937" y2="85849"/>
                          <a14:foregroundMark x1="19580" y1="80189" x2="19580" y2="80189"/>
                          <a14:foregroundMark x1="18182" y1="83491" x2="18182" y2="85377"/>
                          <a14:foregroundMark x1="19580" y1="86792" x2="21678" y2="86792"/>
                          <a14:foregroundMark x1="29371" y1="88208" x2="30769" y2="88208"/>
                          <a14:foregroundMark x1="33566" y1="88679" x2="33566" y2="88679"/>
                          <a14:foregroundMark x1="32168" y1="88679" x2="17483" y2="79717"/>
                          <a14:foregroundMark x1="53147" y1="86792" x2="35664" y2="87736"/>
                          <a14:foregroundMark x1="52448" y1="36321" x2="45455" y2="41038"/>
                          <a14:foregroundMark x1="7692" y1="67925" x2="7692" y2="67925"/>
                          <a14:foregroundMark x1="9091" y1="26887" x2="9091" y2="26887"/>
                          <a14:foregroundMark x1="11189" y1="22170" x2="11189" y2="22170"/>
                          <a14:foregroundMark x1="60839" y1="15094" x2="60839" y2="15094"/>
                          <a14:foregroundMark x1="59441" y1="86321" x2="59441" y2="86321"/>
                          <a14:foregroundMark x1="53846" y1="87264" x2="53846" y2="87264"/>
                        </a14:backgroundRemoval>
                      </a14:imgEffect>
                    </a14:imgLayer>
                  </a14:imgProps>
                </a:ext>
              </a:extLst>
            </a:blip>
            <a:stretch>
              <a:fillRect/>
            </a:stretch>
          </p:blipFill>
          <p:spPr>
            <a:xfrm>
              <a:off x="5967515" y="2137041"/>
              <a:ext cx="732108" cy="1085364"/>
            </a:xfrm>
            <a:prstGeom prst="rect">
              <a:avLst/>
            </a:prstGeom>
          </p:spPr>
        </p:pic>
        <p:pic>
          <p:nvPicPr>
            <p:cNvPr id="40" name="図 39">
              <a:extLst>
                <a:ext uri="{FF2B5EF4-FFF2-40B4-BE49-F238E27FC236}">
                  <a16:creationId xmlns:a16="http://schemas.microsoft.com/office/drawing/2014/main" id="{A07EB648-3AF4-09E3-48E3-211DFA7DC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1296">
              <a:off x="6590012" y="2162757"/>
              <a:ext cx="385268" cy="229998"/>
            </a:xfrm>
            <a:prstGeom prst="rect">
              <a:avLst/>
            </a:prstGeom>
          </p:spPr>
        </p:pic>
      </p:grpSp>
      <p:graphicFrame>
        <p:nvGraphicFramePr>
          <p:cNvPr id="50" name="表 2">
            <a:extLst>
              <a:ext uri="{FF2B5EF4-FFF2-40B4-BE49-F238E27FC236}">
                <a16:creationId xmlns:a16="http://schemas.microsoft.com/office/drawing/2014/main" id="{998587DC-B098-E580-01B2-E85DE558A666}"/>
              </a:ext>
            </a:extLst>
          </p:cNvPr>
          <p:cNvGraphicFramePr>
            <a:graphicFrameLocks noGrp="1"/>
          </p:cNvGraphicFramePr>
          <p:nvPr/>
        </p:nvGraphicFramePr>
        <p:xfrm>
          <a:off x="263105" y="4239968"/>
          <a:ext cx="8543698" cy="701040"/>
        </p:xfrm>
        <a:graphic>
          <a:graphicData uri="http://schemas.openxmlformats.org/drawingml/2006/table">
            <a:tbl>
              <a:tblPr firstRow="1" bandRow="1">
                <a:tableStyleId>{5C22544A-7EE6-4342-B048-85BDC9FD1C3A}</a:tableStyleId>
              </a:tblPr>
              <a:tblGrid>
                <a:gridCol w="978954">
                  <a:extLst>
                    <a:ext uri="{9D8B030D-6E8A-4147-A177-3AD203B41FA5}">
                      <a16:colId xmlns:a16="http://schemas.microsoft.com/office/drawing/2014/main" val="3319168619"/>
                    </a:ext>
                  </a:extLst>
                </a:gridCol>
                <a:gridCol w="728695">
                  <a:extLst>
                    <a:ext uri="{9D8B030D-6E8A-4147-A177-3AD203B41FA5}">
                      <a16:colId xmlns:a16="http://schemas.microsoft.com/office/drawing/2014/main" val="476491734"/>
                    </a:ext>
                  </a:extLst>
                </a:gridCol>
                <a:gridCol w="728695">
                  <a:extLst>
                    <a:ext uri="{9D8B030D-6E8A-4147-A177-3AD203B41FA5}">
                      <a16:colId xmlns:a16="http://schemas.microsoft.com/office/drawing/2014/main" val="392453574"/>
                    </a:ext>
                  </a:extLst>
                </a:gridCol>
                <a:gridCol w="728695">
                  <a:extLst>
                    <a:ext uri="{9D8B030D-6E8A-4147-A177-3AD203B41FA5}">
                      <a16:colId xmlns:a16="http://schemas.microsoft.com/office/drawing/2014/main" val="1063377047"/>
                    </a:ext>
                  </a:extLst>
                </a:gridCol>
                <a:gridCol w="728695">
                  <a:extLst>
                    <a:ext uri="{9D8B030D-6E8A-4147-A177-3AD203B41FA5}">
                      <a16:colId xmlns:a16="http://schemas.microsoft.com/office/drawing/2014/main" val="2483931158"/>
                    </a:ext>
                  </a:extLst>
                </a:gridCol>
                <a:gridCol w="728695">
                  <a:extLst>
                    <a:ext uri="{9D8B030D-6E8A-4147-A177-3AD203B41FA5}">
                      <a16:colId xmlns:a16="http://schemas.microsoft.com/office/drawing/2014/main" val="853258791"/>
                    </a:ext>
                  </a:extLst>
                </a:gridCol>
                <a:gridCol w="728695">
                  <a:extLst>
                    <a:ext uri="{9D8B030D-6E8A-4147-A177-3AD203B41FA5}">
                      <a16:colId xmlns:a16="http://schemas.microsoft.com/office/drawing/2014/main" val="2880487338"/>
                    </a:ext>
                  </a:extLst>
                </a:gridCol>
                <a:gridCol w="728695">
                  <a:extLst>
                    <a:ext uri="{9D8B030D-6E8A-4147-A177-3AD203B41FA5}">
                      <a16:colId xmlns:a16="http://schemas.microsoft.com/office/drawing/2014/main" val="3346214303"/>
                    </a:ext>
                  </a:extLst>
                </a:gridCol>
                <a:gridCol w="728695">
                  <a:extLst>
                    <a:ext uri="{9D8B030D-6E8A-4147-A177-3AD203B41FA5}">
                      <a16:colId xmlns:a16="http://schemas.microsoft.com/office/drawing/2014/main" val="3536496740"/>
                    </a:ext>
                  </a:extLst>
                </a:gridCol>
                <a:gridCol w="728695">
                  <a:extLst>
                    <a:ext uri="{9D8B030D-6E8A-4147-A177-3AD203B41FA5}">
                      <a16:colId xmlns:a16="http://schemas.microsoft.com/office/drawing/2014/main" val="2914324051"/>
                    </a:ext>
                  </a:extLst>
                </a:gridCol>
                <a:gridCol w="1006489">
                  <a:extLst>
                    <a:ext uri="{9D8B030D-6E8A-4147-A177-3AD203B41FA5}">
                      <a16:colId xmlns:a16="http://schemas.microsoft.com/office/drawing/2014/main" val="1177118173"/>
                    </a:ext>
                  </a:extLst>
                </a:gridCol>
              </a:tblGrid>
              <a:tr h="497039">
                <a:tc>
                  <a:txBody>
                    <a:bodyPr/>
                    <a:lstStyle/>
                    <a:p>
                      <a:pPr algn="ctr"/>
                      <a:r>
                        <a:rPr kumimoji="1" lang="en-US" altLang="ja-JP" sz="3200" dirty="0"/>
                        <a:t>0</a:t>
                      </a:r>
                      <a:r>
                        <a:rPr kumimoji="1" lang="ja-JP" altLang="en-US" sz="800" dirty="0"/>
                        <a:t>日目</a:t>
                      </a:r>
                      <a:endParaRPr kumimoji="1" lang="en-US" altLang="ja-JP" sz="800" dirty="0"/>
                    </a:p>
                    <a:p>
                      <a:pPr algn="ctr"/>
                      <a:r>
                        <a:rPr kumimoji="1" lang="ja-JP" altLang="en-US" sz="800" dirty="0"/>
                        <a:t>（発症日</a:t>
                      </a:r>
                      <a:r>
                        <a:rPr kumimoji="1" lang="en-US" altLang="ja-JP" sz="800" dirty="0"/>
                        <a:t>※1</a:t>
                      </a:r>
                      <a:r>
                        <a:rPr kumimoji="1" lang="ja-JP" altLang="en-US" sz="800" dirty="0"/>
                        <a:t>）</a:t>
                      </a:r>
                      <a:endParaRPr kumimoji="1" lang="en-US" altLang="ja-JP" sz="800" dirty="0"/>
                    </a:p>
                  </a:txBody>
                  <a:tcPr/>
                </a:tc>
                <a:tc>
                  <a:txBody>
                    <a:bodyPr/>
                    <a:lstStyle/>
                    <a:p>
                      <a:r>
                        <a:rPr kumimoji="1" lang="en-US" altLang="ja-JP" sz="3200" dirty="0"/>
                        <a:t>1</a:t>
                      </a:r>
                      <a:r>
                        <a:rPr kumimoji="1" lang="ja-JP" altLang="en-US" sz="800" dirty="0"/>
                        <a:t>日目</a:t>
                      </a:r>
                    </a:p>
                  </a:txBody>
                  <a:tcPr/>
                </a:tc>
                <a:tc>
                  <a:txBody>
                    <a:bodyPr/>
                    <a:lstStyle/>
                    <a:p>
                      <a:r>
                        <a:rPr kumimoji="1" lang="en-US" altLang="ja-JP" sz="3200" dirty="0"/>
                        <a:t>2</a:t>
                      </a:r>
                      <a:r>
                        <a:rPr kumimoji="1" lang="ja-JP" altLang="en-US" sz="800" dirty="0"/>
                        <a:t>日目</a:t>
                      </a:r>
                    </a:p>
                  </a:txBody>
                  <a:tcPr/>
                </a:tc>
                <a:tc>
                  <a:txBody>
                    <a:bodyPr/>
                    <a:lstStyle/>
                    <a:p>
                      <a:r>
                        <a:rPr kumimoji="1" lang="en-US" altLang="ja-JP" sz="3200" dirty="0"/>
                        <a:t>3</a:t>
                      </a:r>
                      <a:r>
                        <a:rPr kumimoji="1" lang="ja-JP" altLang="en-US" sz="800" dirty="0"/>
                        <a:t>日目</a:t>
                      </a:r>
                    </a:p>
                  </a:txBody>
                  <a:tcPr/>
                </a:tc>
                <a:tc>
                  <a:txBody>
                    <a:bodyPr/>
                    <a:lstStyle/>
                    <a:p>
                      <a:r>
                        <a:rPr kumimoji="1" lang="en-US" altLang="ja-JP" sz="3200" dirty="0"/>
                        <a:t>4</a:t>
                      </a:r>
                      <a:r>
                        <a:rPr kumimoji="1" lang="ja-JP" altLang="en-US" sz="800" dirty="0"/>
                        <a:t>日目</a:t>
                      </a:r>
                    </a:p>
                  </a:txBody>
                  <a:tcPr/>
                </a:tc>
                <a:tc>
                  <a:txBody>
                    <a:bodyPr/>
                    <a:lstStyle/>
                    <a:p>
                      <a:r>
                        <a:rPr kumimoji="1" lang="en-US" altLang="ja-JP" sz="3200" dirty="0">
                          <a:solidFill>
                            <a:srgbClr val="FFFF00"/>
                          </a:solidFill>
                        </a:rPr>
                        <a:t>5</a:t>
                      </a:r>
                      <a:r>
                        <a:rPr kumimoji="1" lang="ja-JP" altLang="en-US" sz="800" dirty="0">
                          <a:solidFill>
                            <a:srgbClr val="FFFF00"/>
                          </a:solidFill>
                        </a:rPr>
                        <a:t>日目</a:t>
                      </a:r>
                    </a:p>
                  </a:txBody>
                  <a:tcPr/>
                </a:tc>
                <a:tc>
                  <a:txBody>
                    <a:bodyPr/>
                    <a:lstStyle/>
                    <a:p>
                      <a:r>
                        <a:rPr kumimoji="1" lang="en-US" altLang="ja-JP" sz="3200" dirty="0"/>
                        <a:t>6</a:t>
                      </a:r>
                      <a:r>
                        <a:rPr kumimoji="1" lang="ja-JP" altLang="en-US" sz="800" dirty="0"/>
                        <a:t>日目</a:t>
                      </a:r>
                    </a:p>
                  </a:txBody>
                  <a:tcPr/>
                </a:tc>
                <a:tc>
                  <a:txBody>
                    <a:bodyPr/>
                    <a:lstStyle/>
                    <a:p>
                      <a:r>
                        <a:rPr kumimoji="1" lang="en-US" altLang="ja-JP" sz="3200" dirty="0"/>
                        <a:t>7</a:t>
                      </a:r>
                      <a:r>
                        <a:rPr kumimoji="1" lang="ja-JP" altLang="en-US" sz="800" dirty="0"/>
                        <a:t>日目</a:t>
                      </a:r>
                    </a:p>
                  </a:txBody>
                  <a:tcPr/>
                </a:tc>
                <a:tc>
                  <a:txBody>
                    <a:bodyPr/>
                    <a:lstStyle/>
                    <a:p>
                      <a:r>
                        <a:rPr kumimoji="1" lang="en-US" altLang="ja-JP" sz="3200" dirty="0"/>
                        <a:t>8</a:t>
                      </a:r>
                      <a:r>
                        <a:rPr kumimoji="1" lang="ja-JP" altLang="en-US" sz="800" dirty="0"/>
                        <a:t>日目</a:t>
                      </a:r>
                    </a:p>
                  </a:txBody>
                  <a:tcPr/>
                </a:tc>
                <a:tc>
                  <a:txBody>
                    <a:bodyPr/>
                    <a:lstStyle/>
                    <a:p>
                      <a:r>
                        <a:rPr kumimoji="1" lang="en-US" altLang="ja-JP" sz="3200" dirty="0"/>
                        <a:t>9</a:t>
                      </a:r>
                      <a:r>
                        <a:rPr kumimoji="1" lang="ja-JP" altLang="en-US" sz="800" dirty="0"/>
                        <a:t>日目</a:t>
                      </a:r>
                    </a:p>
                  </a:txBody>
                  <a:tcPr/>
                </a:tc>
                <a:tc>
                  <a:txBody>
                    <a:bodyPr/>
                    <a:lstStyle/>
                    <a:p>
                      <a:r>
                        <a:rPr kumimoji="1" lang="en-US" altLang="ja-JP" sz="3200" dirty="0">
                          <a:solidFill>
                            <a:srgbClr val="FFFF00"/>
                          </a:solidFill>
                        </a:rPr>
                        <a:t>10</a:t>
                      </a:r>
                      <a:r>
                        <a:rPr kumimoji="1" lang="ja-JP" altLang="en-US" sz="800" dirty="0">
                          <a:solidFill>
                            <a:srgbClr val="FFFF00"/>
                          </a:solidFill>
                        </a:rPr>
                        <a:t>日目</a:t>
                      </a:r>
                    </a:p>
                  </a:txBody>
                  <a:tcPr/>
                </a:tc>
                <a:extLst>
                  <a:ext uri="{0D108BD9-81ED-4DB2-BD59-A6C34878D82A}">
                    <a16:rowId xmlns:a16="http://schemas.microsoft.com/office/drawing/2014/main" val="2440888346"/>
                  </a:ext>
                </a:extLst>
              </a:tr>
            </a:tbl>
          </a:graphicData>
        </a:graphic>
      </p:graphicFrame>
      <p:sp>
        <p:nvSpPr>
          <p:cNvPr id="60" name="テキスト ボックス 59">
            <a:extLst>
              <a:ext uri="{FF2B5EF4-FFF2-40B4-BE49-F238E27FC236}">
                <a16:creationId xmlns:a16="http://schemas.microsoft.com/office/drawing/2014/main" id="{6F40B795-9992-888A-6258-767529C40A62}"/>
              </a:ext>
            </a:extLst>
          </p:cNvPr>
          <p:cNvSpPr txBox="1"/>
          <p:nvPr/>
        </p:nvSpPr>
        <p:spPr>
          <a:xfrm>
            <a:off x="227479" y="3896105"/>
            <a:ext cx="4202281"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accent1">
                    <a:lumMod val="50000"/>
                  </a:schemeClr>
                </a:solidFill>
                <a:effectLst/>
                <a:uLnTx/>
                <a:uFillTx/>
                <a:latin typeface="Calibri" panose="020F0502020204030204"/>
                <a:ea typeface="游ゴシック" panose="020B0400000000000000" pitchFamily="50" charset="-128"/>
                <a:cs typeface="+mn-cs"/>
              </a:rPr>
              <a:t>●新型コロナに感染された方</a:t>
            </a:r>
            <a:endParaRPr kumimoji="1" lang="en-US" altLang="ja-JP" sz="500" b="1" i="0" u="none" strike="noStrike" kern="1200" cap="none" spc="0" normalizeH="0" baseline="0" noProof="0" dirty="0">
              <a:ln>
                <a:noFill/>
              </a:ln>
              <a:solidFill>
                <a:schemeClr val="accent1">
                  <a:lumMod val="50000"/>
                </a:scheme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3A8CC6FE-FA21-A5A6-2E2C-82B35F9B8F7D}"/>
              </a:ext>
            </a:extLst>
          </p:cNvPr>
          <p:cNvSpPr txBox="1"/>
          <p:nvPr/>
        </p:nvSpPr>
        <p:spPr>
          <a:xfrm>
            <a:off x="322537" y="5031305"/>
            <a:ext cx="4344521" cy="861774"/>
          </a:xfrm>
          <a:prstGeom prst="rect">
            <a:avLst/>
          </a:prstGeom>
          <a:noFill/>
          <a:ln>
            <a:noFill/>
          </a:ln>
        </p:spPr>
        <p:txBody>
          <a:bodyPr vert="horz" wrap="square" rtlCol="0">
            <a:spAutoFit/>
          </a:bodyPr>
          <a:lstStyle/>
          <a:p>
            <a:r>
              <a:rPr kumimoji="1" lang="ja-JP" altLang="en-US" sz="1600" b="1" dirty="0">
                <a:solidFill>
                  <a:schemeClr val="bg1"/>
                </a:solidFill>
                <a:latin typeface="+mn-ea"/>
              </a:rPr>
              <a:t>発症後</a:t>
            </a:r>
            <a:r>
              <a:rPr lang="ja-JP" altLang="en-US" sz="1600" b="1" u="sng" dirty="0">
                <a:solidFill>
                  <a:srgbClr val="FFFF00"/>
                </a:solidFill>
                <a:latin typeface="+mn-ea"/>
              </a:rPr>
              <a:t>５</a:t>
            </a:r>
            <a:r>
              <a:rPr kumimoji="1" lang="ja-JP" altLang="en-US" sz="1600" b="1" u="sng" dirty="0">
                <a:solidFill>
                  <a:srgbClr val="FFFF00"/>
                </a:solidFill>
                <a:latin typeface="+mn-ea"/>
              </a:rPr>
              <a:t>日</a:t>
            </a:r>
            <a:r>
              <a:rPr kumimoji="1" lang="ja-JP" altLang="en-US" sz="1100" b="1" dirty="0">
                <a:solidFill>
                  <a:schemeClr val="bg1"/>
                </a:solidFill>
                <a:latin typeface="+mn-ea"/>
              </a:rPr>
              <a:t>を経過し、かつ、</a:t>
            </a:r>
            <a:endParaRPr kumimoji="1" lang="en-US" altLang="ja-JP" sz="1100" b="1" dirty="0">
              <a:solidFill>
                <a:schemeClr val="bg1"/>
              </a:solidFill>
              <a:latin typeface="+mn-ea"/>
            </a:endParaRPr>
          </a:p>
          <a:p>
            <a:r>
              <a:rPr kumimoji="1" lang="ja-JP" altLang="en-US" sz="1600" b="1" dirty="0">
                <a:solidFill>
                  <a:schemeClr val="bg1"/>
                </a:solidFill>
                <a:latin typeface="+mn-ea"/>
              </a:rPr>
              <a:t>症状軽快から</a:t>
            </a:r>
            <a:r>
              <a:rPr lang="ja-JP" altLang="en-US" sz="1600" b="1" u="sng" dirty="0">
                <a:solidFill>
                  <a:srgbClr val="FFFF00"/>
                </a:solidFill>
                <a:latin typeface="+mn-ea"/>
              </a:rPr>
              <a:t>２４</a:t>
            </a:r>
            <a:r>
              <a:rPr kumimoji="1" lang="ja-JP" altLang="en-US" sz="1600" b="1" u="sng" dirty="0">
                <a:solidFill>
                  <a:srgbClr val="FFFF00"/>
                </a:solidFill>
                <a:latin typeface="+mn-ea"/>
              </a:rPr>
              <a:t>時間</a:t>
            </a:r>
            <a:r>
              <a:rPr kumimoji="1" lang="ja-JP" altLang="en-US" sz="1100" b="1" dirty="0">
                <a:solidFill>
                  <a:schemeClr val="bg1"/>
                </a:solidFill>
                <a:latin typeface="+mn-ea"/>
              </a:rPr>
              <a:t>経過するまでの間は、</a:t>
            </a:r>
            <a:endParaRPr kumimoji="1" lang="en-US" altLang="ja-JP" sz="1100" b="1" dirty="0">
              <a:solidFill>
                <a:schemeClr val="bg1"/>
              </a:solidFill>
              <a:latin typeface="+mn-ea"/>
            </a:endParaRPr>
          </a:p>
          <a:p>
            <a:r>
              <a:rPr kumimoji="1" lang="ja-JP" altLang="en-US" sz="1600" b="1" u="sng" dirty="0">
                <a:solidFill>
                  <a:srgbClr val="FFFF00"/>
                </a:solidFill>
                <a:latin typeface="+mn-ea"/>
              </a:rPr>
              <a:t>外出を控えることを推奨</a:t>
            </a:r>
            <a:r>
              <a:rPr kumimoji="1" lang="ja-JP" altLang="en-US" sz="900" b="1" dirty="0">
                <a:solidFill>
                  <a:schemeClr val="bg1"/>
                </a:solidFill>
                <a:latin typeface="+mn-ea"/>
              </a:rPr>
              <a:t>（</a:t>
            </a:r>
            <a:r>
              <a:rPr kumimoji="1" lang="en-US" altLang="ja-JP" sz="900" b="1" dirty="0">
                <a:solidFill>
                  <a:schemeClr val="bg1"/>
                </a:solidFill>
                <a:latin typeface="+mn-ea"/>
              </a:rPr>
              <a:t>※2</a:t>
            </a:r>
            <a:r>
              <a:rPr kumimoji="1" lang="ja-JP" altLang="en-US" sz="900" b="1" dirty="0">
                <a:solidFill>
                  <a:schemeClr val="bg1"/>
                </a:solidFill>
                <a:latin typeface="+mn-ea"/>
              </a:rPr>
              <a:t>）</a:t>
            </a:r>
            <a:endParaRPr kumimoji="1" lang="ja-JP" altLang="en-US" sz="1100" b="1" dirty="0">
              <a:solidFill>
                <a:schemeClr val="bg1"/>
              </a:solidFill>
              <a:latin typeface="+mn-ea"/>
            </a:endParaRPr>
          </a:p>
        </p:txBody>
      </p:sp>
      <p:sp>
        <p:nvSpPr>
          <p:cNvPr id="65" name="矢印: 五方向 64">
            <a:extLst>
              <a:ext uri="{FF2B5EF4-FFF2-40B4-BE49-F238E27FC236}">
                <a16:creationId xmlns:a16="http://schemas.microsoft.com/office/drawing/2014/main" id="{CEF537C8-32A0-CE0E-F36B-FF5B0C47D074}"/>
              </a:ext>
            </a:extLst>
          </p:cNvPr>
          <p:cNvSpPr/>
          <p:nvPr/>
        </p:nvSpPr>
        <p:spPr>
          <a:xfrm>
            <a:off x="4877320" y="4985850"/>
            <a:ext cx="3929483" cy="878955"/>
          </a:xfrm>
          <a:prstGeom prst="homePlate">
            <a:avLst>
              <a:gd name="adj" fmla="val 246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1DB484BF-0E82-2EA2-964B-D4350068AEB6}"/>
              </a:ext>
            </a:extLst>
          </p:cNvPr>
          <p:cNvSpPr txBox="1"/>
          <p:nvPr/>
        </p:nvSpPr>
        <p:spPr>
          <a:xfrm>
            <a:off x="4853133" y="4948109"/>
            <a:ext cx="3540177" cy="954107"/>
          </a:xfrm>
          <a:prstGeom prst="rect">
            <a:avLst/>
          </a:prstGeom>
          <a:noFill/>
          <a:ln>
            <a:noFill/>
          </a:ln>
        </p:spPr>
        <p:txBody>
          <a:bodyPr vert="horz" wrap="square" rtlCol="0">
            <a:spAutoFit/>
          </a:bodyPr>
          <a:lstStyle/>
          <a:p>
            <a:r>
              <a:rPr kumimoji="1" lang="ja-JP" altLang="en-US" sz="1400" b="1" u="sng" dirty="0">
                <a:solidFill>
                  <a:srgbClr val="FF0000"/>
                </a:solidFill>
                <a:latin typeface="+mn-ea"/>
              </a:rPr>
              <a:t>１０日間</a:t>
            </a:r>
            <a:r>
              <a:rPr kumimoji="1" lang="ja-JP" altLang="en-US" sz="1400" b="1" dirty="0">
                <a:latin typeface="+mn-ea"/>
              </a:rPr>
              <a:t>が経過</a:t>
            </a:r>
            <a:r>
              <a:rPr kumimoji="1" lang="ja-JP" altLang="en-US" sz="1100" b="1" dirty="0">
                <a:latin typeface="+mn-ea"/>
              </a:rPr>
              <a:t>するまでは、</a:t>
            </a:r>
            <a:endParaRPr kumimoji="1" lang="en-US" altLang="ja-JP" sz="1100" b="1" dirty="0">
              <a:latin typeface="+mn-ea"/>
            </a:endParaRPr>
          </a:p>
          <a:p>
            <a:r>
              <a:rPr kumimoji="1" lang="ja-JP" altLang="en-US" sz="1400" b="1" u="sng" dirty="0">
                <a:solidFill>
                  <a:srgbClr val="FF0000"/>
                </a:solidFill>
                <a:latin typeface="+mn-ea"/>
              </a:rPr>
              <a:t>マスク着用</a:t>
            </a:r>
            <a:r>
              <a:rPr kumimoji="1" lang="ja-JP" altLang="en-US" sz="1100" b="1" dirty="0">
                <a:latin typeface="+mn-ea"/>
              </a:rPr>
              <a:t>や</a:t>
            </a:r>
            <a:endParaRPr kumimoji="1" lang="en-US" altLang="ja-JP" sz="1100" b="1" dirty="0">
              <a:latin typeface="+mn-ea"/>
            </a:endParaRPr>
          </a:p>
          <a:p>
            <a:r>
              <a:rPr kumimoji="1" lang="ja-JP" altLang="en-US" sz="1400" b="1" u="sng" dirty="0">
                <a:solidFill>
                  <a:srgbClr val="FF0000"/>
                </a:solidFill>
                <a:latin typeface="+mn-ea"/>
              </a:rPr>
              <a:t>重症化リスクの高い方との接触を控える</a:t>
            </a:r>
            <a:endParaRPr kumimoji="1" lang="en-US" altLang="ja-JP" sz="1400" b="1" u="sng" dirty="0">
              <a:solidFill>
                <a:srgbClr val="FF0000"/>
              </a:solidFill>
              <a:latin typeface="+mn-ea"/>
            </a:endParaRPr>
          </a:p>
          <a:p>
            <a:r>
              <a:rPr kumimoji="1" lang="ja-JP" altLang="en-US" sz="1400" b="1" u="sng" dirty="0">
                <a:solidFill>
                  <a:srgbClr val="FF0000"/>
                </a:solidFill>
                <a:latin typeface="+mn-ea"/>
              </a:rPr>
              <a:t>ことを推奨</a:t>
            </a:r>
          </a:p>
        </p:txBody>
      </p:sp>
      <p:sp>
        <p:nvSpPr>
          <p:cNvPr id="73" name="テキスト ボックス 72">
            <a:extLst>
              <a:ext uri="{FF2B5EF4-FFF2-40B4-BE49-F238E27FC236}">
                <a16:creationId xmlns:a16="http://schemas.microsoft.com/office/drawing/2014/main" id="{3B97564E-F2F7-828A-589E-4740F0100B72}"/>
              </a:ext>
            </a:extLst>
          </p:cNvPr>
          <p:cNvSpPr txBox="1"/>
          <p:nvPr/>
        </p:nvSpPr>
        <p:spPr>
          <a:xfrm>
            <a:off x="884221" y="5865062"/>
            <a:ext cx="6549024" cy="430887"/>
          </a:xfrm>
          <a:prstGeom prst="rect">
            <a:avLst/>
          </a:prstGeom>
          <a:noFill/>
        </p:spPr>
        <p:txBody>
          <a:bodyPr wrap="square" rtlCol="0">
            <a:spAutoFit/>
          </a:bodyPr>
          <a:lstStyle/>
          <a:p>
            <a:r>
              <a:rPr kumimoji="1" lang="ja-JP" altLang="en-US" sz="1050" dirty="0"/>
              <a:t>（</a:t>
            </a:r>
            <a:r>
              <a:rPr kumimoji="1" lang="en-US" altLang="ja-JP" sz="1050" dirty="0"/>
              <a:t>※1</a:t>
            </a:r>
            <a:r>
              <a:rPr kumimoji="1" lang="ja-JP" altLang="en-US" sz="1050" dirty="0"/>
              <a:t>）無症状の場合は検体採取日を０日目とします。</a:t>
            </a:r>
            <a:endParaRPr kumimoji="1" lang="en-US" altLang="ja-JP" sz="1050" dirty="0"/>
          </a:p>
          <a:p>
            <a:r>
              <a:rPr kumimoji="1" lang="ja-JP" altLang="en-US" sz="1050" dirty="0"/>
              <a:t>（</a:t>
            </a:r>
            <a:r>
              <a:rPr kumimoji="1" lang="en-US" altLang="ja-JP" sz="1050" dirty="0"/>
              <a:t>※2</a:t>
            </a:r>
            <a:r>
              <a:rPr kumimoji="1" lang="ja-JP" altLang="en-US" sz="1050" dirty="0"/>
              <a:t>）やむを得ず外出する場合は、症状がないことを確認し、マスク着用等を徹底してください。</a:t>
            </a:r>
            <a:endParaRPr kumimoji="1" lang="en-US" altLang="ja-JP" sz="1050" dirty="0"/>
          </a:p>
        </p:txBody>
      </p:sp>
      <p:sp>
        <p:nvSpPr>
          <p:cNvPr id="5" name="テキスト ボックス 4">
            <a:extLst>
              <a:ext uri="{FF2B5EF4-FFF2-40B4-BE49-F238E27FC236}">
                <a16:creationId xmlns:a16="http://schemas.microsoft.com/office/drawing/2014/main" id="{D65A3F17-F9A5-D97A-B662-EA2E7C20F0E5}"/>
              </a:ext>
            </a:extLst>
          </p:cNvPr>
          <p:cNvSpPr txBox="1"/>
          <p:nvPr/>
        </p:nvSpPr>
        <p:spPr>
          <a:xfrm>
            <a:off x="1191411" y="6307356"/>
            <a:ext cx="7095972" cy="430887"/>
          </a:xfrm>
          <a:prstGeom prst="rect">
            <a:avLst/>
          </a:prstGeom>
          <a:noFill/>
        </p:spPr>
        <p:txBody>
          <a:bodyPr wrap="square" rtlCol="0">
            <a:spAutoFit/>
          </a:bodyPr>
          <a:lstStyle/>
          <a:p>
            <a:r>
              <a:rPr kumimoji="1" lang="ja-JP" altLang="en-US" sz="1100" dirty="0"/>
              <a:t>５類移行後は、一般に保健所から新型コロナ患者の</a:t>
            </a:r>
            <a:r>
              <a:rPr kumimoji="1" lang="ja-JP" altLang="en-US" sz="1100" b="1" dirty="0">
                <a:solidFill>
                  <a:srgbClr val="FF0000"/>
                </a:solidFill>
              </a:rPr>
              <a:t>「濃厚接触者」として特定されることはありません。</a:t>
            </a:r>
            <a:endParaRPr kumimoji="1" lang="en-US" altLang="ja-JP" sz="1100" b="1" dirty="0">
              <a:solidFill>
                <a:srgbClr val="FF0000"/>
              </a:solidFill>
            </a:endParaRPr>
          </a:p>
          <a:p>
            <a:r>
              <a:rPr kumimoji="1" lang="ja-JP" altLang="en-US" sz="1100" dirty="0"/>
              <a:t>また、</a:t>
            </a:r>
            <a:r>
              <a:rPr kumimoji="1" lang="ja-JP" altLang="en-US" sz="1100" b="1" dirty="0">
                <a:solidFill>
                  <a:srgbClr val="FF0000"/>
                </a:solidFill>
              </a:rPr>
              <a:t>「濃厚接触者」として法律に基づく外出自粛は求められません。</a:t>
            </a:r>
            <a:endParaRPr kumimoji="1" lang="en-US" altLang="ja-JP" sz="1100" b="1" dirty="0">
              <a:solidFill>
                <a:srgbClr val="FF0000"/>
              </a:solidFill>
            </a:endParaRPr>
          </a:p>
        </p:txBody>
      </p:sp>
    </p:spTree>
    <p:extLst>
      <p:ext uri="{BB962C8B-B14F-4D97-AF65-F5344CB8AC3E}">
        <p14:creationId xmlns:p14="http://schemas.microsoft.com/office/powerpoint/2010/main" val="27114712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