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9" r:id="rId2"/>
    <p:sldId id="280" r:id="rId3"/>
    <p:sldId id="271" r:id="rId4"/>
    <p:sldId id="256" r:id="rId5"/>
    <p:sldId id="257" r:id="rId6"/>
    <p:sldId id="264" r:id="rId7"/>
    <p:sldId id="268" r:id="rId8"/>
    <p:sldId id="282" r:id="rId9"/>
    <p:sldId id="283" r:id="rId10"/>
    <p:sldId id="273" r:id="rId11"/>
    <p:sldId id="261" r:id="rId12"/>
    <p:sldId id="275" r:id="rId13"/>
    <p:sldId id="262" r:id="rId14"/>
    <p:sldId id="278" r:id="rId15"/>
    <p:sldId id="274" r:id="rId16"/>
    <p:sldId id="281" r:id="rId17"/>
  </p:sldIdLst>
  <p:sldSz cx="9144000" cy="6858000" type="screen4x3"/>
  <p:notesSz cx="6784975"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te-nas\te-share$\&#20196;&#21644;&#65298;&#24180;&#24230;\&#65296;&#65303;&#30740;&#31350;&#37096;\&#20107;&#21069;&#12539;&#12461;&#12515;&#12531;&#12506;&#12540;&#12531;&#20013;&#12288;&#35413;&#20385;&#12471;&#12540;&#12488;\&#12461;&#12515;&#12531;&#12506;&#12540;&#12531;&#35413;&#20385;&#19968;&#35239;&#65288;&#12381;&#12358;&#12376;&#21322;&#30000;&#20808;&#29983;&#6528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79535594552995E-2"/>
          <c:y val="6.4601564696817174E-2"/>
          <c:w val="0.89007484853409502"/>
          <c:h val="0.8507059029751638"/>
        </c:manualLayout>
      </c:layout>
      <c:lineChart>
        <c:grouping val="standard"/>
        <c:varyColors val="0"/>
        <c:ser>
          <c:idx val="0"/>
          <c:order val="0"/>
          <c:spPr>
            <a:ln w="9525" cap="rnd">
              <a:solidFill>
                <a:schemeClr val="tx1"/>
              </a:solidFill>
              <a:round/>
            </a:ln>
            <a:effectLst/>
          </c:spPr>
          <c:marker>
            <c:symbol val="square"/>
            <c:size val="7"/>
            <c:spPr>
              <a:solidFill>
                <a:schemeClr val="tx1"/>
              </a:solidFill>
              <a:ln w="9525">
                <a:solidFill>
                  <a:schemeClr val="tx1"/>
                </a:solidFill>
              </a:ln>
              <a:effectLst/>
            </c:spPr>
          </c:marker>
          <c:dPt>
            <c:idx val="2"/>
            <c:marker>
              <c:symbol val="square"/>
              <c:size val="7"/>
              <c:spPr>
                <a:solidFill>
                  <a:schemeClr val="tx1"/>
                </a:solidFill>
                <a:ln w="9525">
                  <a:solidFill>
                    <a:schemeClr val="tx1"/>
                  </a:solidFill>
                </a:ln>
                <a:effectLst/>
              </c:spPr>
            </c:marker>
            <c:bubble3D val="0"/>
            <c:spPr>
              <a:ln w="9525" cap="rnd">
                <a:noFill/>
                <a:round/>
              </a:ln>
              <a:effectLst/>
            </c:spPr>
            <c:extLst>
              <c:ext xmlns:c16="http://schemas.microsoft.com/office/drawing/2014/chart" uri="{C3380CC4-5D6E-409C-BE32-E72D297353CC}">
                <c16:uniqueId val="{00000001-A414-4F5B-BA87-D62F632944EB}"/>
              </c:ext>
            </c:extLst>
          </c:dPt>
          <c:cat>
            <c:strRef>
              <c:f>'Sheet1 (グラフ)'!$T$2:$AA$2</c:f>
              <c:strCache>
                <c:ptCount val="8"/>
                <c:pt idx="0">
                  <c:v>9/8</c:v>
                </c:pt>
                <c:pt idx="1">
                  <c:v>9/9</c:v>
                </c:pt>
                <c:pt idx="2">
                  <c:v>9/15</c:v>
                </c:pt>
                <c:pt idx="3">
                  <c:v>9/16</c:v>
                </c:pt>
                <c:pt idx="4">
                  <c:v>9/18</c:v>
                </c:pt>
                <c:pt idx="5">
                  <c:v>9/25</c:v>
                </c:pt>
                <c:pt idx="6">
                  <c:v>9/28</c:v>
                </c:pt>
                <c:pt idx="7">
                  <c:v>9/30</c:v>
                </c:pt>
              </c:strCache>
            </c:strRef>
          </c:cat>
          <c:val>
            <c:numRef>
              <c:f>'Sheet1 (グラフ)'!$T$3:$AA$3</c:f>
              <c:numCache>
                <c:formatCode>0.0_ </c:formatCode>
                <c:ptCount val="8"/>
                <c:pt idx="0">
                  <c:v>6.84</c:v>
                </c:pt>
                <c:pt idx="1">
                  <c:v>7.2094594594594597</c:v>
                </c:pt>
                <c:pt idx="2">
                  <c:v>7.6338028169014081</c:v>
                </c:pt>
                <c:pt idx="3">
                  <c:v>7.8032786885245899</c:v>
                </c:pt>
                <c:pt idx="4">
                  <c:v>8.1944444444444446</c:v>
                </c:pt>
                <c:pt idx="5">
                  <c:v>8.2432432432432439</c:v>
                </c:pt>
                <c:pt idx="6">
                  <c:v>8.557377049180328</c:v>
                </c:pt>
                <c:pt idx="7">
                  <c:v>8.4576271186440675</c:v>
                </c:pt>
              </c:numCache>
            </c:numRef>
          </c:val>
          <c:smooth val="0"/>
          <c:extLst>
            <c:ext xmlns:c16="http://schemas.microsoft.com/office/drawing/2014/chart" uri="{C3380CC4-5D6E-409C-BE32-E72D297353CC}">
              <c16:uniqueId val="{00000002-A414-4F5B-BA87-D62F632944EB}"/>
            </c:ext>
          </c:extLst>
        </c:ser>
        <c:dLbls>
          <c:showLegendKey val="0"/>
          <c:showVal val="0"/>
          <c:showCatName val="0"/>
          <c:showSerName val="0"/>
          <c:showPercent val="0"/>
          <c:showBubbleSize val="0"/>
        </c:dLbls>
        <c:marker val="1"/>
        <c:smooth val="0"/>
        <c:axId val="358197823"/>
        <c:axId val="358194079"/>
      </c:lineChart>
      <c:dateAx>
        <c:axId val="35819782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358194079"/>
        <c:crosses val="autoZero"/>
        <c:auto val="0"/>
        <c:lblOffset val="100"/>
        <c:baseTimeUnit val="days"/>
      </c:dateAx>
      <c:valAx>
        <c:axId val="358194079"/>
        <c:scaling>
          <c:orientation val="minMax"/>
          <c:max val="10"/>
          <c:min val="5"/>
        </c:scaling>
        <c:delete val="0"/>
        <c:axPos val="l"/>
        <c:numFmt formatCode="0.0_ "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358197823"/>
        <c:crosses val="autoZero"/>
        <c:crossBetween val="between"/>
        <c:majorUnit val="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005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3338" y="0"/>
            <a:ext cx="2940050" cy="496888"/>
          </a:xfrm>
          <a:prstGeom prst="rect">
            <a:avLst/>
          </a:prstGeom>
        </p:spPr>
        <p:txBody>
          <a:bodyPr vert="horz" lIns="91440" tIns="45720" rIns="91440" bIns="45720" rtlCol="0"/>
          <a:lstStyle>
            <a:lvl1pPr algn="r">
              <a:defRPr sz="1200"/>
            </a:lvl1pPr>
          </a:lstStyle>
          <a:p>
            <a:fld id="{5618DEF7-200F-43E9-89D3-0FDE7EA89BF9}" type="datetimeFigureOut">
              <a:rPr kumimoji="1" lang="ja-JP" altLang="en-US" smtClean="0"/>
              <a:t>2023/9/28</a:t>
            </a:fld>
            <a:endParaRPr kumimoji="1" lang="ja-JP" altLang="en-US"/>
          </a:p>
        </p:txBody>
      </p:sp>
      <p:sp>
        <p:nvSpPr>
          <p:cNvPr id="4" name="スライド イメージ プレースホルダー 3"/>
          <p:cNvSpPr>
            <a:spLocks noGrp="1" noRot="1" noChangeAspect="1"/>
          </p:cNvSpPr>
          <p:nvPr>
            <p:ph type="sldImg" idx="2"/>
          </p:nvPr>
        </p:nvSpPr>
        <p:spPr>
          <a:xfrm>
            <a:off x="1163638" y="1238250"/>
            <a:ext cx="4457700" cy="33432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7863" y="4767263"/>
            <a:ext cx="5429250" cy="39004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09113"/>
            <a:ext cx="294005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3338" y="9409113"/>
            <a:ext cx="2940050" cy="496887"/>
          </a:xfrm>
          <a:prstGeom prst="rect">
            <a:avLst/>
          </a:prstGeom>
        </p:spPr>
        <p:txBody>
          <a:bodyPr vert="horz" lIns="91440" tIns="45720" rIns="91440" bIns="45720" rtlCol="0" anchor="b"/>
          <a:lstStyle>
            <a:lvl1pPr algn="r">
              <a:defRPr sz="1200"/>
            </a:lvl1pPr>
          </a:lstStyle>
          <a:p>
            <a:fld id="{B377C79F-69F6-4990-AF77-CD0BE941AF23}" type="slidenum">
              <a:rPr kumimoji="1" lang="ja-JP" altLang="en-US" smtClean="0"/>
              <a:t>‹#›</a:t>
            </a:fld>
            <a:endParaRPr kumimoji="1" lang="ja-JP" altLang="en-US"/>
          </a:p>
        </p:txBody>
      </p:sp>
    </p:spTree>
    <p:extLst>
      <p:ext uri="{BB962C8B-B14F-4D97-AF65-F5344CB8AC3E}">
        <p14:creationId xmlns:p14="http://schemas.microsoft.com/office/powerpoint/2010/main" val="3742257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今日は、先生からみなさんにお話があります。</a:t>
            </a:r>
            <a:endParaRPr kumimoji="1" lang="en-US" altLang="ja-JP" dirty="0"/>
          </a:p>
          <a:p>
            <a:r>
              <a:rPr kumimoji="1" lang="ja-JP" altLang="en-US" dirty="0"/>
              <a:t>実は、夏休みの間に、妻北小にいるすべての先生で、妻北小学校にいるみなさんに頑張ってほしいことを考えました。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a:t>
            </a:fld>
            <a:endParaRPr kumimoji="1" lang="ja-JP" altLang="en-US"/>
          </a:p>
        </p:txBody>
      </p:sp>
    </p:spTree>
    <p:extLst>
      <p:ext uri="{BB962C8B-B14F-4D97-AF65-F5344CB8AC3E}">
        <p14:creationId xmlns:p14="http://schemas.microsoft.com/office/powerpoint/2010/main" val="2301189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では、どうしてトイレのスリッパをそろえることが大切なのでしょうか？</a:t>
            </a:r>
            <a:endParaRPr kumimoji="1" lang="en-US" altLang="ja-JP" dirty="0"/>
          </a:p>
          <a:p>
            <a:r>
              <a:rPr kumimoji="1" lang="ja-JP" altLang="en-US" dirty="0"/>
              <a:t>先生から「トイレのスリッパをそろえなさい！！」といわれたことがありませんか？</a:t>
            </a:r>
            <a:endParaRPr kumimoji="1" lang="en-US" altLang="ja-JP" dirty="0"/>
          </a:p>
          <a:p>
            <a:r>
              <a:rPr kumimoji="1" lang="ja-JP" altLang="en-US" dirty="0"/>
              <a:t>先生達が何度もみんなに「そろえなさい！」と言う理由があります。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10</a:t>
            </a:fld>
            <a:endParaRPr kumimoji="1" lang="ja-JP" altLang="en-US"/>
          </a:p>
        </p:txBody>
      </p:sp>
    </p:spTree>
    <p:extLst>
      <p:ext uri="{BB962C8B-B14F-4D97-AF65-F5344CB8AC3E}">
        <p14:creationId xmlns:p14="http://schemas.microsoft.com/office/powerpoint/2010/main" val="3710278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それは、スリッパをそろえることで身につく力があるからです。</a:t>
            </a:r>
            <a:endParaRPr kumimoji="1" lang="en-US" altLang="ja-JP" dirty="0"/>
          </a:p>
          <a:p>
            <a:r>
              <a:rPr kumimoji="1" lang="ja-JP" altLang="en-US" dirty="0"/>
              <a:t>その力とは、「自分のことを自分で行う力」「次に使う人を思いやる、思いやりの力」「みんなの</a:t>
            </a:r>
            <a:r>
              <a:rPr kumimoji="1" lang="ja-JP" altLang="en-US" dirty="0" err="1"/>
              <a:t>で</a:t>
            </a:r>
            <a:r>
              <a:rPr kumimoji="1" lang="ja-JP" altLang="en-US" dirty="0"/>
              <a:t>使う物を大切にする力」です。</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11</a:t>
            </a:fld>
            <a:endParaRPr kumimoji="1" lang="ja-JP" altLang="en-US"/>
          </a:p>
        </p:txBody>
      </p:sp>
    </p:spTree>
    <p:extLst>
      <p:ext uri="{BB962C8B-B14F-4D97-AF65-F5344CB8AC3E}">
        <p14:creationId xmlns:p14="http://schemas.microsoft.com/office/powerpoint/2010/main" val="532574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この３つの力は、大人になったときに役立つ</a:t>
            </a:r>
            <a:r>
              <a:rPr kumimoji="1" lang="en-US" altLang="ja-JP" dirty="0"/>
              <a:t>『</a:t>
            </a:r>
            <a:r>
              <a:rPr kumimoji="1" lang="ja-JP" altLang="en-US" dirty="0"/>
              <a:t>大切なスキル</a:t>
            </a:r>
            <a:r>
              <a:rPr kumimoji="1" lang="en-US" altLang="ja-JP" dirty="0"/>
              <a:t>』</a:t>
            </a:r>
            <a:r>
              <a:rPr kumimoji="1" lang="ja-JP" altLang="en-US" dirty="0"/>
              <a:t>です。先生たちは、みなさんに、ステキな大人になってほしいと心から願っています。</a:t>
            </a:r>
            <a:endParaRPr kumimoji="1" lang="en-US" altLang="ja-JP" dirty="0"/>
          </a:p>
          <a:p>
            <a:r>
              <a:rPr kumimoji="1" lang="ja-JP" altLang="en-US" dirty="0"/>
              <a:t>そのためには・・・</a:t>
            </a:r>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12</a:t>
            </a:fld>
            <a:endParaRPr kumimoji="1" lang="ja-JP" altLang="en-US"/>
          </a:p>
        </p:txBody>
      </p:sp>
    </p:spTree>
    <p:extLst>
      <p:ext uri="{BB962C8B-B14F-4D97-AF65-F5344CB8AC3E}">
        <p14:creationId xmlns:p14="http://schemas.microsoft.com/office/powerpoint/2010/main" val="3524213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まず、正しいスリッパのそろえ方を知りましょう。</a:t>
            </a:r>
            <a:endParaRPr kumimoji="1" lang="en-US" altLang="ja-JP" dirty="0"/>
          </a:p>
          <a:p>
            <a:r>
              <a:rPr kumimoji="1" lang="ja-JP" altLang="en-US" dirty="0"/>
              <a:t>①つま先をそろえる　②スリッパの間をくっつける　③かかとをタイルにつけてそろえる</a:t>
            </a:r>
            <a:endParaRPr kumimoji="1" lang="en-US" altLang="ja-JP" dirty="0"/>
          </a:p>
          <a:p>
            <a:r>
              <a:rPr kumimoji="1" lang="ja-JP" altLang="en-US" dirty="0"/>
              <a:t>そろえるときには、手を使ってそろえましょう。　さあ、みなさんこれで正しいスリッパのそろえ方がわかりましたね。</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13</a:t>
            </a:fld>
            <a:endParaRPr kumimoji="1" lang="ja-JP" altLang="en-US"/>
          </a:p>
        </p:txBody>
      </p:sp>
    </p:spTree>
    <p:extLst>
      <p:ext uri="{BB962C8B-B14F-4D97-AF65-F5344CB8AC3E}">
        <p14:creationId xmlns:p14="http://schemas.microsoft.com/office/powerpoint/2010/main" val="39346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有名な詩があります。</a:t>
            </a:r>
            <a:endParaRPr kumimoji="1" lang="en-US" altLang="ja-JP" dirty="0"/>
          </a:p>
          <a:p>
            <a:r>
              <a:rPr kumimoji="1" lang="ja-JP" altLang="en-US" dirty="0"/>
              <a:t>「はきものをそろえると～・・・」これは、</a:t>
            </a:r>
            <a:r>
              <a:rPr kumimoji="1" lang="ja-JP" altLang="en-US" sz="1200" b="0" i="0" kern="1200" dirty="0">
                <a:solidFill>
                  <a:schemeClr val="tx1"/>
                </a:solidFill>
                <a:effectLst/>
                <a:latin typeface="+mn-lt"/>
                <a:ea typeface="+mn-ea"/>
                <a:cs typeface="+mn-cs"/>
              </a:rPr>
              <a:t>長野県にある円福寺の和尚さんが</a:t>
            </a:r>
            <a:r>
              <a:rPr kumimoji="1" lang="ja-JP" altLang="en-US" sz="1200" b="0" i="0" kern="1200" dirty="0" err="1">
                <a:solidFill>
                  <a:schemeClr val="tx1"/>
                </a:solidFill>
                <a:effectLst/>
                <a:latin typeface="+mn-lt"/>
                <a:ea typeface="+mn-ea"/>
                <a:cs typeface="+mn-cs"/>
              </a:rPr>
              <a:t>つっくた</a:t>
            </a:r>
            <a:r>
              <a:rPr kumimoji="1" lang="ja-JP" altLang="en-US" sz="1200" b="0" i="0" kern="1200" dirty="0">
                <a:solidFill>
                  <a:schemeClr val="tx1"/>
                </a:solidFill>
                <a:effectLst/>
                <a:latin typeface="+mn-lt"/>
                <a:ea typeface="+mn-ea"/>
                <a:cs typeface="+mn-cs"/>
              </a:rPr>
              <a:t>そうです。</a:t>
            </a:r>
            <a:endParaRPr kumimoji="1" lang="en-US" altLang="ja-JP" sz="1200" b="0" i="0" kern="1200" dirty="0">
              <a:solidFill>
                <a:schemeClr val="tx1"/>
              </a:solidFill>
              <a:effectLst/>
              <a:latin typeface="+mn-lt"/>
              <a:ea typeface="+mn-ea"/>
              <a:cs typeface="+mn-cs"/>
            </a:endParaRPr>
          </a:p>
          <a:p>
            <a:r>
              <a:rPr kumimoji="1" lang="ja-JP" altLang="en-US" dirty="0"/>
              <a:t>みなさんの心はそろっていますか？妻北小学校のみんなの心がそろうといいですね。</a:t>
            </a:r>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14</a:t>
            </a:fld>
            <a:endParaRPr kumimoji="1" lang="ja-JP" altLang="en-US"/>
          </a:p>
        </p:txBody>
      </p:sp>
    </p:spTree>
    <p:extLst>
      <p:ext uri="{BB962C8B-B14F-4D97-AF65-F5344CB8AC3E}">
        <p14:creationId xmlns:p14="http://schemas.microsoft.com/office/powerpoint/2010/main" val="1983742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さあ！先生たちは皆さんが大きく成長するのを楽しみにしています。</a:t>
            </a:r>
            <a:endParaRPr kumimoji="1" lang="en-US" altLang="ja-JP" dirty="0"/>
          </a:p>
          <a:p>
            <a:r>
              <a:rPr kumimoji="1" lang="ja-JP" altLang="en-US" dirty="0"/>
              <a:t>今日からさっそくトイレのスリッパをそろえてみてください。今週</a:t>
            </a:r>
            <a:r>
              <a:rPr kumimoji="1" lang="en-US" altLang="ja-JP" dirty="0"/>
              <a:t>1</a:t>
            </a:r>
            <a:r>
              <a:rPr kumimoji="1" lang="ja-JP" altLang="en-US" dirty="0"/>
              <a:t>週間、キャンペーン期間を行います。</a:t>
            </a:r>
            <a:endParaRPr kumimoji="1" lang="en-US" altLang="ja-JP" dirty="0"/>
          </a:p>
          <a:p>
            <a:r>
              <a:rPr kumimoji="1" lang="ja-JP" altLang="en-US" dirty="0"/>
              <a:t>みなさんが使うトイレのスリッパのそろっている数をろうかに貼ります。</a:t>
            </a:r>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15</a:t>
            </a:fld>
            <a:endParaRPr kumimoji="1" lang="ja-JP" altLang="en-US"/>
          </a:p>
        </p:txBody>
      </p:sp>
    </p:spTree>
    <p:extLst>
      <p:ext uri="{BB962C8B-B14F-4D97-AF65-F5344CB8AC3E}">
        <p14:creationId xmlns:p14="http://schemas.microsoft.com/office/powerpoint/2010/main" val="4046494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実は、</a:t>
            </a:r>
            <a:r>
              <a:rPr kumimoji="1" lang="en-US" altLang="ja-JP" dirty="0"/>
              <a:t>2</a:t>
            </a:r>
            <a:r>
              <a:rPr kumimoji="1" lang="ja-JP" altLang="en-US" dirty="0"/>
              <a:t>学期に入ってから先生達でトイレのスリッパを見てみました。結果がろうかに貼ってあるので、見てみてくださいね。</a:t>
            </a:r>
            <a:endParaRPr kumimoji="1" lang="en-US" altLang="ja-JP" dirty="0"/>
          </a:p>
          <a:p>
            <a:r>
              <a:rPr kumimoji="1" lang="ja-JP" altLang="en-US" dirty="0"/>
              <a:t>先生はこれからみなさんが大きく成長する姿がとても楽しみです。一人一人、自分の使ったスリッパをそろえて、妻北小の心も一つにそろうといいですね。</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16</a:t>
            </a:fld>
            <a:endParaRPr kumimoji="1" lang="ja-JP" altLang="en-US"/>
          </a:p>
        </p:txBody>
      </p:sp>
    </p:spTree>
    <p:extLst>
      <p:ext uri="{BB962C8B-B14F-4D97-AF65-F5344CB8AC3E}">
        <p14:creationId xmlns:p14="http://schemas.microsoft.com/office/powerpoint/2010/main" val="257777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みなさんに頑張ってほしいことは９つあります。</a:t>
            </a:r>
            <a:endParaRPr kumimoji="1" lang="en-US" altLang="ja-JP" dirty="0"/>
          </a:p>
          <a:p>
            <a:r>
              <a:rPr kumimoji="1" lang="ja-JP" altLang="en-US" dirty="0"/>
              <a:t>それぞれの教室に掲示してあるので、教室でももう一度確認してみてください。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2</a:t>
            </a:fld>
            <a:endParaRPr kumimoji="1" lang="ja-JP" altLang="en-US"/>
          </a:p>
        </p:txBody>
      </p:sp>
    </p:spTree>
    <p:extLst>
      <p:ext uri="{BB962C8B-B14F-4D97-AF65-F5344CB8AC3E}">
        <p14:creationId xmlns:p14="http://schemas.microsoft.com/office/powerpoint/2010/main" val="216014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さ！その中でも特に、</a:t>
            </a:r>
            <a:r>
              <a:rPr kumimoji="1" lang="en-US" altLang="ja-JP" dirty="0"/>
              <a:t>10</a:t>
            </a:r>
            <a:r>
              <a:rPr kumimoji="1" lang="ja-JP" altLang="en-US" dirty="0"/>
              <a:t>月は</a:t>
            </a:r>
            <a:r>
              <a:rPr kumimoji="1" lang="ja-JP" altLang="en-US" dirty="0" err="1"/>
              <a:t>、、、、、</a:t>
            </a:r>
            <a:endParaRPr kumimoji="1" lang="ja-JP" altLang="en-US"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3</a:t>
            </a:fld>
            <a:endParaRPr kumimoji="1" lang="ja-JP" altLang="en-US"/>
          </a:p>
        </p:txBody>
      </p:sp>
    </p:spTree>
    <p:extLst>
      <p:ext uri="{BB962C8B-B14F-4D97-AF65-F5344CB8AC3E}">
        <p14:creationId xmlns:p14="http://schemas.microsoft.com/office/powerpoint/2010/main" val="56308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トイレのスリッパをそろえよう</a:t>
            </a:r>
            <a:r>
              <a:rPr kumimoji="1" lang="en-US" altLang="ja-JP" dirty="0"/>
              <a:t>』</a:t>
            </a:r>
            <a:r>
              <a:rPr kumimoji="1" lang="ja-JP" altLang="en-US" dirty="0"/>
              <a:t>です。</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4</a:t>
            </a:fld>
            <a:endParaRPr kumimoji="1" lang="ja-JP" altLang="en-US"/>
          </a:p>
        </p:txBody>
      </p:sp>
    </p:spTree>
    <p:extLst>
      <p:ext uri="{BB962C8B-B14F-4D97-AF65-F5344CB8AC3E}">
        <p14:creationId xmlns:p14="http://schemas.microsoft.com/office/powerpoint/2010/main" val="174570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今から写真を</a:t>
            </a:r>
            <a:r>
              <a:rPr kumimoji="1" lang="en-US" altLang="ja-JP" dirty="0"/>
              <a:t>2</a:t>
            </a:r>
            <a:r>
              <a:rPr kumimoji="1" lang="ja-JP" altLang="en-US" dirty="0"/>
              <a:t>枚出します。</a:t>
            </a:r>
            <a:endParaRPr kumimoji="1" lang="en-US" altLang="ja-JP" dirty="0"/>
          </a:p>
          <a:p>
            <a:r>
              <a:rPr kumimoji="1" lang="ja-JP" altLang="en-US" dirty="0"/>
              <a:t>みなさんはどちらの方を使いたいですか？心の中で答えてください。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5</a:t>
            </a:fld>
            <a:endParaRPr kumimoji="1" lang="ja-JP" altLang="en-US"/>
          </a:p>
        </p:txBody>
      </p:sp>
    </p:spTree>
    <p:extLst>
      <p:ext uri="{BB962C8B-B14F-4D97-AF65-F5344CB8AC3E}">
        <p14:creationId xmlns:p14="http://schemas.microsoft.com/office/powerpoint/2010/main" val="58860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枚目　　</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6</a:t>
            </a:fld>
            <a:endParaRPr kumimoji="1" lang="ja-JP" altLang="en-US"/>
          </a:p>
        </p:txBody>
      </p:sp>
    </p:spTree>
    <p:extLst>
      <p:ext uri="{BB962C8B-B14F-4D97-AF65-F5344CB8AC3E}">
        <p14:creationId xmlns:p14="http://schemas.microsoft.com/office/powerpoint/2010/main" val="29989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枚目</a:t>
            </a:r>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7</a:t>
            </a:fld>
            <a:endParaRPr kumimoji="1" lang="ja-JP" altLang="en-US"/>
          </a:p>
        </p:txBody>
      </p:sp>
    </p:spTree>
    <p:extLst>
      <p:ext uri="{BB962C8B-B14F-4D97-AF65-F5344CB8AC3E}">
        <p14:creationId xmlns:p14="http://schemas.microsoft.com/office/powerpoint/2010/main" val="68621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枚目の写真は、スリッパがいろんな方向を向いていたり、バラバラになっていたりしていますね。　</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8</a:t>
            </a:fld>
            <a:endParaRPr kumimoji="1" lang="ja-JP" altLang="en-US"/>
          </a:p>
        </p:txBody>
      </p:sp>
    </p:spTree>
    <p:extLst>
      <p:ext uri="{BB962C8B-B14F-4D97-AF65-F5344CB8AC3E}">
        <p14:creationId xmlns:p14="http://schemas.microsoft.com/office/powerpoint/2010/main" val="1958183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枚目は、つま先とかかとがきれいにそろっていますね。</a:t>
            </a:r>
            <a:endParaRPr kumimoji="1" lang="en-US" altLang="ja-JP" dirty="0"/>
          </a:p>
          <a:p>
            <a:r>
              <a:rPr kumimoji="1" lang="ja-JP" altLang="en-US" dirty="0"/>
              <a:t>きっと②枚目を使いたい人が多いんじゃないかなと思います。</a:t>
            </a:r>
            <a:endParaRPr kumimoji="1" lang="en-US" altLang="ja-JP" dirty="0"/>
          </a:p>
        </p:txBody>
      </p:sp>
      <p:sp>
        <p:nvSpPr>
          <p:cNvPr id="4" name="スライド番号プレースホルダー 3"/>
          <p:cNvSpPr>
            <a:spLocks noGrp="1"/>
          </p:cNvSpPr>
          <p:nvPr>
            <p:ph type="sldNum" sz="quarter" idx="5"/>
          </p:nvPr>
        </p:nvSpPr>
        <p:spPr/>
        <p:txBody>
          <a:bodyPr/>
          <a:lstStyle/>
          <a:p>
            <a:fld id="{B377C79F-69F6-4990-AF77-CD0BE941AF23}" type="slidenum">
              <a:rPr kumimoji="1" lang="ja-JP" altLang="en-US" smtClean="0"/>
              <a:t>9</a:t>
            </a:fld>
            <a:endParaRPr kumimoji="1" lang="ja-JP" altLang="en-US"/>
          </a:p>
        </p:txBody>
      </p:sp>
    </p:spTree>
    <p:extLst>
      <p:ext uri="{BB962C8B-B14F-4D97-AF65-F5344CB8AC3E}">
        <p14:creationId xmlns:p14="http://schemas.microsoft.com/office/powerpoint/2010/main" val="1454577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E3A288-742A-4565-B17D-FA55B9353DDB}" type="datetimeFigureOut">
              <a:rPr kumimoji="1" lang="ja-JP" altLang="en-US" smtClean="0"/>
              <a:t>2023/9/28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148115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E3A288-742A-4565-B17D-FA55B9353DDB}" type="datetimeFigureOut">
              <a:rPr kumimoji="1" lang="ja-JP" altLang="en-US" smtClean="0"/>
              <a:t>2023/9/28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125563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E3A288-742A-4565-B17D-FA55B9353DDB}" type="datetimeFigureOut">
              <a:rPr kumimoji="1" lang="ja-JP" altLang="en-US" smtClean="0"/>
              <a:t>2023/9/28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302174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E3A288-742A-4565-B17D-FA55B9353DDB}" type="datetimeFigureOut">
              <a:rPr kumimoji="1" lang="ja-JP" altLang="en-US" smtClean="0"/>
              <a:t>2023/9/28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368604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E3A288-742A-4565-B17D-FA55B9353DDB}" type="datetimeFigureOut">
              <a:rPr kumimoji="1" lang="ja-JP" altLang="en-US" smtClean="0"/>
              <a:t>2023/9/28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388773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E3A288-742A-4565-B17D-FA55B9353DDB}" type="datetimeFigureOut">
              <a:rPr kumimoji="1" lang="ja-JP" altLang="en-US" smtClean="0"/>
              <a:t>2023/9/28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169013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EE3A288-742A-4565-B17D-FA55B9353DDB}" type="datetimeFigureOut">
              <a:rPr kumimoji="1" lang="ja-JP" altLang="en-US" smtClean="0"/>
              <a:t>2023/9/28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4933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EE3A288-742A-4565-B17D-FA55B9353DDB}" type="datetimeFigureOut">
              <a:rPr kumimoji="1" lang="ja-JP" altLang="en-US" smtClean="0"/>
              <a:t>2023/9/28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43735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E3A288-742A-4565-B17D-FA55B9353DDB}" type="datetimeFigureOut">
              <a:rPr kumimoji="1" lang="ja-JP" altLang="en-US" smtClean="0"/>
              <a:t>2023/9/28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102436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E3A288-742A-4565-B17D-FA55B9353DDB}" type="datetimeFigureOut">
              <a:rPr kumimoji="1" lang="ja-JP" altLang="en-US" smtClean="0"/>
              <a:t>2023/9/28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360288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E3A288-742A-4565-B17D-FA55B9353DDB}" type="datetimeFigureOut">
              <a:rPr kumimoji="1" lang="ja-JP" altLang="en-US" smtClean="0"/>
              <a:t>2023/9/28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87394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3A288-742A-4565-B17D-FA55B9353DDB}" type="datetimeFigureOut">
              <a:rPr kumimoji="1" lang="ja-JP" altLang="en-US" smtClean="0"/>
              <a:t>2023/9/28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CF10C-9D5C-4426-802B-532D86378460}" type="slidenum">
              <a:rPr kumimoji="1" lang="ja-JP" altLang="en-US" smtClean="0"/>
              <a:t>‹#›</a:t>
            </a:fld>
            <a:endParaRPr kumimoji="1" lang="ja-JP" altLang="en-US"/>
          </a:p>
        </p:txBody>
      </p:sp>
    </p:spTree>
    <p:extLst>
      <p:ext uri="{BB962C8B-B14F-4D97-AF65-F5344CB8AC3E}">
        <p14:creationId xmlns:p14="http://schemas.microsoft.com/office/powerpoint/2010/main" val="3389505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A7A679A-377F-4D2B-88E3-7F2620DBB2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タイトル 1">
            <a:extLst>
              <a:ext uri="{FF2B5EF4-FFF2-40B4-BE49-F238E27FC236}">
                <a16:creationId xmlns:a16="http://schemas.microsoft.com/office/drawing/2014/main" id="{69438580-4A6B-4AE6-AF5E-5031AE02FA86}"/>
              </a:ext>
            </a:extLst>
          </p:cNvPr>
          <p:cNvSpPr>
            <a:spLocks noGrp="1"/>
          </p:cNvSpPr>
          <p:nvPr>
            <p:ph type="ctrTitle"/>
          </p:nvPr>
        </p:nvSpPr>
        <p:spPr>
          <a:xfrm>
            <a:off x="685800" y="260648"/>
            <a:ext cx="7772400" cy="2763738"/>
          </a:xfrm>
        </p:spPr>
        <p:txBody>
          <a:bodyPr>
            <a:normAutofit/>
          </a:bodyPr>
          <a:lstStyle/>
          <a:p>
            <a:r>
              <a:rPr kumimoji="1" lang="ja-JP" altLang="en-US" sz="6600" dirty="0"/>
              <a:t>妻北小の先生から</a:t>
            </a:r>
            <a:br>
              <a:rPr kumimoji="1" lang="en-US" altLang="ja-JP" sz="6600" dirty="0"/>
            </a:br>
            <a:r>
              <a:rPr kumimoji="1" lang="ja-JP" altLang="en-US" sz="6600" dirty="0"/>
              <a:t>みなさんへ</a:t>
            </a:r>
          </a:p>
        </p:txBody>
      </p:sp>
      <p:sp>
        <p:nvSpPr>
          <p:cNvPr id="4" name="テキスト ボックス 3">
            <a:extLst>
              <a:ext uri="{FF2B5EF4-FFF2-40B4-BE49-F238E27FC236}">
                <a16:creationId xmlns:a16="http://schemas.microsoft.com/office/drawing/2014/main" id="{7C960929-C6E0-4D50-A10C-E48E751122DD}"/>
              </a:ext>
            </a:extLst>
          </p:cNvPr>
          <p:cNvSpPr txBox="1"/>
          <p:nvPr/>
        </p:nvSpPr>
        <p:spPr>
          <a:xfrm>
            <a:off x="1331640" y="260648"/>
            <a:ext cx="2520280" cy="523220"/>
          </a:xfrm>
          <a:prstGeom prst="rect">
            <a:avLst/>
          </a:prstGeom>
          <a:noFill/>
        </p:spPr>
        <p:txBody>
          <a:bodyPr wrap="square" rtlCol="0">
            <a:spAutoFit/>
          </a:bodyPr>
          <a:lstStyle/>
          <a:p>
            <a:r>
              <a:rPr kumimoji="1" lang="ja-JP" altLang="en-US" sz="2800" dirty="0"/>
              <a:t>つまきたしょう</a:t>
            </a:r>
          </a:p>
        </p:txBody>
      </p:sp>
      <p:sp>
        <p:nvSpPr>
          <p:cNvPr id="6" name="テキスト ボックス 5">
            <a:extLst>
              <a:ext uri="{FF2B5EF4-FFF2-40B4-BE49-F238E27FC236}">
                <a16:creationId xmlns:a16="http://schemas.microsoft.com/office/drawing/2014/main" id="{8BF853FB-9981-4FD9-A7EC-FED512CAB348}"/>
              </a:ext>
            </a:extLst>
          </p:cNvPr>
          <p:cNvSpPr txBox="1"/>
          <p:nvPr/>
        </p:nvSpPr>
        <p:spPr>
          <a:xfrm>
            <a:off x="4624806" y="260648"/>
            <a:ext cx="2520280" cy="523220"/>
          </a:xfrm>
          <a:prstGeom prst="rect">
            <a:avLst/>
          </a:prstGeom>
          <a:noFill/>
        </p:spPr>
        <p:txBody>
          <a:bodyPr wrap="square" rtlCol="0">
            <a:spAutoFit/>
          </a:bodyPr>
          <a:lstStyle/>
          <a:p>
            <a:r>
              <a:rPr kumimoji="1" lang="ja-JP" altLang="en-US" sz="2800" dirty="0"/>
              <a:t>せんせい</a:t>
            </a:r>
          </a:p>
        </p:txBody>
      </p:sp>
    </p:spTree>
    <p:extLst>
      <p:ext uri="{BB962C8B-B14F-4D97-AF65-F5344CB8AC3E}">
        <p14:creationId xmlns:p14="http://schemas.microsoft.com/office/powerpoint/2010/main" val="1606730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
            <a:extLst>
              <a:ext uri="{FF2B5EF4-FFF2-40B4-BE49-F238E27FC236}">
                <a16:creationId xmlns:a16="http://schemas.microsoft.com/office/drawing/2014/main" id="{A79AF553-CE11-4F7B-8EB3-2D29695E1D79}"/>
              </a:ext>
            </a:extLst>
          </p:cNvPr>
          <p:cNvSpPr/>
          <p:nvPr/>
        </p:nvSpPr>
        <p:spPr>
          <a:xfrm>
            <a:off x="251520" y="548680"/>
            <a:ext cx="8640960" cy="5544616"/>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r>
              <a:rPr lang="ja-JP" altLang="en-US" sz="7200" dirty="0"/>
              <a:t>どうして</a:t>
            </a:r>
            <a:endParaRPr lang="en-US" altLang="ja-JP" sz="7200" dirty="0"/>
          </a:p>
          <a:p>
            <a:r>
              <a:rPr lang="ja-JP" altLang="en-US" sz="7200" dirty="0"/>
              <a:t>トイレのスリッパを</a:t>
            </a:r>
            <a:endParaRPr lang="en-US" altLang="ja-JP" sz="7200" dirty="0"/>
          </a:p>
          <a:p>
            <a:r>
              <a:rPr lang="ja-JP" altLang="en-US" sz="7200" dirty="0"/>
              <a:t>そろえることが</a:t>
            </a:r>
            <a:endParaRPr lang="en-US" altLang="ja-JP" sz="7200" dirty="0"/>
          </a:p>
          <a:p>
            <a:r>
              <a:rPr lang="ja-JP" altLang="en-US" sz="7200" dirty="0"/>
              <a:t>大切なのでしょう？</a:t>
            </a:r>
            <a:endParaRPr lang="en-US" altLang="ja-JP" sz="7200" dirty="0"/>
          </a:p>
        </p:txBody>
      </p:sp>
    </p:spTree>
    <p:extLst>
      <p:ext uri="{BB962C8B-B14F-4D97-AF65-F5344CB8AC3E}">
        <p14:creationId xmlns:p14="http://schemas.microsoft.com/office/powerpoint/2010/main" val="311863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291424" y="188640"/>
            <a:ext cx="8561152" cy="1008112"/>
          </a:xfrm>
          <a:ln w="76200">
            <a:solidFill>
              <a:srgbClr val="FF6600"/>
            </a:solidFill>
          </a:ln>
        </p:spPr>
        <p:txBody>
          <a:bodyPr>
            <a:noAutofit/>
          </a:bodyPr>
          <a:lstStyle/>
          <a:p>
            <a:r>
              <a:rPr kumimoji="1" lang="ja-JP" altLang="en-US" sz="4400" dirty="0"/>
              <a:t>スリッパをそろえることで身につく力　</a:t>
            </a:r>
          </a:p>
        </p:txBody>
      </p:sp>
      <p:sp>
        <p:nvSpPr>
          <p:cNvPr id="4" name="テキスト ボックス 3">
            <a:extLst>
              <a:ext uri="{FF2B5EF4-FFF2-40B4-BE49-F238E27FC236}">
                <a16:creationId xmlns:a16="http://schemas.microsoft.com/office/drawing/2014/main" id="{25547275-CE0E-4585-9539-FC571697DF76}"/>
              </a:ext>
            </a:extLst>
          </p:cNvPr>
          <p:cNvSpPr txBox="1"/>
          <p:nvPr/>
        </p:nvSpPr>
        <p:spPr>
          <a:xfrm>
            <a:off x="6156176" y="188640"/>
            <a:ext cx="360040" cy="369332"/>
          </a:xfrm>
          <a:prstGeom prst="rect">
            <a:avLst/>
          </a:prstGeom>
          <a:noFill/>
        </p:spPr>
        <p:txBody>
          <a:bodyPr wrap="square" rtlCol="0">
            <a:spAutoFit/>
          </a:bodyPr>
          <a:lstStyle/>
          <a:p>
            <a:r>
              <a:rPr kumimoji="1" lang="ja-JP" altLang="en-US" dirty="0"/>
              <a:t>み</a:t>
            </a:r>
          </a:p>
        </p:txBody>
      </p:sp>
      <p:sp>
        <p:nvSpPr>
          <p:cNvPr id="10" name="テキスト ボックス 9">
            <a:extLst>
              <a:ext uri="{FF2B5EF4-FFF2-40B4-BE49-F238E27FC236}">
                <a16:creationId xmlns:a16="http://schemas.microsoft.com/office/drawing/2014/main" id="{1E5A99E7-ABFB-419F-8F6A-5D7CE8F2B2FE}"/>
              </a:ext>
            </a:extLst>
          </p:cNvPr>
          <p:cNvSpPr txBox="1"/>
          <p:nvPr/>
        </p:nvSpPr>
        <p:spPr>
          <a:xfrm>
            <a:off x="8028384" y="189074"/>
            <a:ext cx="824192" cy="369332"/>
          </a:xfrm>
          <a:prstGeom prst="rect">
            <a:avLst/>
          </a:prstGeom>
          <a:noFill/>
        </p:spPr>
        <p:txBody>
          <a:bodyPr wrap="square" rtlCol="0">
            <a:spAutoFit/>
          </a:bodyPr>
          <a:lstStyle/>
          <a:p>
            <a:r>
              <a:rPr kumimoji="1" lang="ja-JP" altLang="en-US" dirty="0"/>
              <a:t>ちから</a:t>
            </a:r>
          </a:p>
        </p:txBody>
      </p:sp>
      <p:pic>
        <p:nvPicPr>
          <p:cNvPr id="1026" name="Picture 2" descr="手とハートの水彩イラスト(顔付き)">
            <a:extLst>
              <a:ext uri="{FF2B5EF4-FFF2-40B4-BE49-F238E27FC236}">
                <a16:creationId xmlns:a16="http://schemas.microsoft.com/office/drawing/2014/main" id="{987BC771-62C1-4C6F-83E6-A0780328C0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276872"/>
            <a:ext cx="3153684"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ujikanaillust.com/wp-content/uploads/793a27a228dc937ab05e47eb61c988a3-250x250.jpg">
            <a:extLst>
              <a:ext uri="{FF2B5EF4-FFF2-40B4-BE49-F238E27FC236}">
                <a16:creationId xmlns:a16="http://schemas.microsoft.com/office/drawing/2014/main" id="{DCF1BFDC-2D71-4975-831D-F9CEF3CF6F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817" b="13948"/>
          <a:stretch/>
        </p:blipFill>
        <p:spPr bwMode="auto">
          <a:xfrm>
            <a:off x="4644244" y="3977680"/>
            <a:ext cx="3933056" cy="2880320"/>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62D1313B-FB89-43B5-AE27-EE455A433653}"/>
              </a:ext>
            </a:extLst>
          </p:cNvPr>
          <p:cNvSpPr/>
          <p:nvPr/>
        </p:nvSpPr>
        <p:spPr>
          <a:xfrm>
            <a:off x="4788024" y="2969568"/>
            <a:ext cx="3456384" cy="1008112"/>
          </a:xfrm>
          <a:prstGeom prst="roundRect">
            <a:avLst/>
          </a:prstGeom>
          <a:solidFill>
            <a:schemeClr val="accent6">
              <a:lumMod val="40000"/>
              <a:lumOff val="6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思いやりの力</a:t>
            </a:r>
          </a:p>
        </p:txBody>
      </p:sp>
      <p:sp>
        <p:nvSpPr>
          <p:cNvPr id="13" name="四角形: 角を丸くする 12">
            <a:extLst>
              <a:ext uri="{FF2B5EF4-FFF2-40B4-BE49-F238E27FC236}">
                <a16:creationId xmlns:a16="http://schemas.microsoft.com/office/drawing/2014/main" id="{9A8F42A2-B4BE-47AF-B942-BBB739C9668D}"/>
              </a:ext>
            </a:extLst>
          </p:cNvPr>
          <p:cNvSpPr/>
          <p:nvPr/>
        </p:nvSpPr>
        <p:spPr>
          <a:xfrm>
            <a:off x="4807091" y="1772816"/>
            <a:ext cx="3456384" cy="1008112"/>
          </a:xfrm>
          <a:prstGeom prst="roundRect">
            <a:avLst/>
          </a:prstGeom>
          <a:solidFill>
            <a:schemeClr val="accent6">
              <a:lumMod val="40000"/>
              <a:lumOff val="6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自分のことを</a:t>
            </a:r>
            <a:endParaRPr kumimoji="1" lang="en-US" altLang="ja-JP" sz="3200" dirty="0">
              <a:solidFill>
                <a:schemeClr val="tx1"/>
              </a:solidFill>
            </a:endParaRPr>
          </a:p>
          <a:p>
            <a:pPr algn="ctr"/>
            <a:r>
              <a:rPr kumimoji="1" lang="ja-JP" altLang="en-US" sz="3200" dirty="0">
                <a:solidFill>
                  <a:schemeClr val="tx1"/>
                </a:solidFill>
              </a:rPr>
              <a:t>自分で行う力</a:t>
            </a:r>
          </a:p>
        </p:txBody>
      </p:sp>
      <p:sp>
        <p:nvSpPr>
          <p:cNvPr id="14" name="四角形: 角を丸くする 13">
            <a:extLst>
              <a:ext uri="{FF2B5EF4-FFF2-40B4-BE49-F238E27FC236}">
                <a16:creationId xmlns:a16="http://schemas.microsoft.com/office/drawing/2014/main" id="{148615BE-5CEA-4F19-AB37-8452AB71AFFD}"/>
              </a:ext>
            </a:extLst>
          </p:cNvPr>
          <p:cNvSpPr/>
          <p:nvPr/>
        </p:nvSpPr>
        <p:spPr>
          <a:xfrm>
            <a:off x="532218" y="5373216"/>
            <a:ext cx="3456384" cy="1008112"/>
          </a:xfrm>
          <a:prstGeom prst="roundRect">
            <a:avLst/>
          </a:prstGeom>
          <a:solidFill>
            <a:schemeClr val="accent6">
              <a:lumMod val="40000"/>
              <a:lumOff val="6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みんなで使う物を</a:t>
            </a:r>
            <a:endParaRPr kumimoji="1" lang="en-US" altLang="ja-JP" sz="3200" dirty="0">
              <a:solidFill>
                <a:schemeClr val="tx1"/>
              </a:solidFill>
            </a:endParaRPr>
          </a:p>
          <a:p>
            <a:pPr algn="ctr"/>
            <a:r>
              <a:rPr kumimoji="1" lang="ja-JP" altLang="en-US" sz="3200" dirty="0">
                <a:solidFill>
                  <a:schemeClr val="tx1"/>
                </a:solidFill>
              </a:rPr>
              <a:t>大切にする力</a:t>
            </a:r>
          </a:p>
        </p:txBody>
      </p:sp>
    </p:spTree>
    <p:extLst>
      <p:ext uri="{BB962C8B-B14F-4D97-AF65-F5344CB8AC3E}">
        <p14:creationId xmlns:p14="http://schemas.microsoft.com/office/powerpoint/2010/main" val="397232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27298BC7-8C80-42ED-80BB-AE9DF8B5A67C}"/>
              </a:ext>
            </a:extLst>
          </p:cNvPr>
          <p:cNvSpPr>
            <a:spLocks noGrp="1"/>
          </p:cNvSpPr>
          <p:nvPr>
            <p:ph type="title"/>
          </p:nvPr>
        </p:nvSpPr>
        <p:spPr>
          <a:xfrm>
            <a:off x="489722" y="1190308"/>
            <a:ext cx="8229600" cy="1143000"/>
          </a:xfrm>
        </p:spPr>
        <p:txBody>
          <a:bodyPr>
            <a:normAutofit fontScale="90000"/>
          </a:bodyPr>
          <a:lstStyle/>
          <a:p>
            <a:r>
              <a:rPr kumimoji="1" lang="ja-JP" altLang="en-US" sz="8800" dirty="0"/>
              <a:t>おとなになっても</a:t>
            </a:r>
            <a:br>
              <a:rPr lang="en-US" altLang="ja-JP" sz="8800" dirty="0"/>
            </a:br>
            <a:r>
              <a:rPr lang="ja-JP" altLang="en-US" sz="8800" dirty="0"/>
              <a:t>大切</a:t>
            </a:r>
            <a:r>
              <a:rPr kumimoji="1" lang="ja-JP" altLang="en-US" sz="8800" dirty="0"/>
              <a:t>なスキル</a:t>
            </a:r>
          </a:p>
        </p:txBody>
      </p:sp>
      <p:sp>
        <p:nvSpPr>
          <p:cNvPr id="3" name="正方形/長方形 2">
            <a:extLst>
              <a:ext uri="{FF2B5EF4-FFF2-40B4-BE49-F238E27FC236}">
                <a16:creationId xmlns:a16="http://schemas.microsoft.com/office/drawing/2014/main" id="{12FD200D-8240-40EA-B903-30F22725198A}"/>
              </a:ext>
            </a:extLst>
          </p:cNvPr>
          <p:cNvSpPr/>
          <p:nvPr/>
        </p:nvSpPr>
        <p:spPr>
          <a:xfrm>
            <a:off x="1727870" y="1664803"/>
            <a:ext cx="1943843"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t>たいせつ</a:t>
            </a:r>
          </a:p>
        </p:txBody>
      </p:sp>
      <p:pic>
        <p:nvPicPr>
          <p:cNvPr id="2054" name="Picture 6" descr="ハートを持ち目を閉じて微笑む若い男性の水彩イラスト">
            <a:extLst>
              <a:ext uri="{FF2B5EF4-FFF2-40B4-BE49-F238E27FC236}">
                <a16:creationId xmlns:a16="http://schemas.microsoft.com/office/drawing/2014/main" id="{0F1CA551-2671-4ACA-8203-C358F7D4AB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2924944"/>
            <a:ext cx="2191210" cy="3412411"/>
          </a:xfrm>
          <a:prstGeom prst="rect">
            <a:avLst/>
          </a:prstGeom>
          <a:noFill/>
          <a:extLst>
            <a:ext uri="{909E8E84-426E-40DD-AFC4-6F175D3DCCD1}">
              <a14:hiddenFill xmlns:a14="http://schemas.microsoft.com/office/drawing/2010/main">
                <a:solidFill>
                  <a:srgbClr val="FFFFFF"/>
                </a:solidFill>
              </a14:hiddenFill>
            </a:ext>
          </a:extLst>
        </p:spPr>
      </p:pic>
      <p:sp>
        <p:nvSpPr>
          <p:cNvPr id="26" name="四角形: 角を丸くする 25">
            <a:extLst>
              <a:ext uri="{FF2B5EF4-FFF2-40B4-BE49-F238E27FC236}">
                <a16:creationId xmlns:a16="http://schemas.microsoft.com/office/drawing/2014/main" id="{F5EA60DE-1645-4D50-A980-A3F52DC79E88}"/>
              </a:ext>
            </a:extLst>
          </p:cNvPr>
          <p:cNvSpPr/>
          <p:nvPr/>
        </p:nvSpPr>
        <p:spPr>
          <a:xfrm>
            <a:off x="5546512" y="3212976"/>
            <a:ext cx="3456384" cy="1008112"/>
          </a:xfrm>
          <a:prstGeom prst="roundRect">
            <a:avLst/>
          </a:prstGeom>
          <a:solidFill>
            <a:schemeClr val="accent6">
              <a:lumMod val="40000"/>
              <a:lumOff val="6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自分のことを</a:t>
            </a:r>
            <a:endParaRPr kumimoji="1" lang="en-US" altLang="ja-JP" sz="3200" dirty="0">
              <a:solidFill>
                <a:schemeClr val="tx1"/>
              </a:solidFill>
            </a:endParaRPr>
          </a:p>
          <a:p>
            <a:pPr algn="ctr"/>
            <a:r>
              <a:rPr kumimoji="1" lang="ja-JP" altLang="en-US" sz="3200" dirty="0">
                <a:solidFill>
                  <a:schemeClr val="tx1"/>
                </a:solidFill>
              </a:rPr>
              <a:t>自分で行う力</a:t>
            </a:r>
          </a:p>
        </p:txBody>
      </p:sp>
      <p:sp>
        <p:nvSpPr>
          <p:cNvPr id="27" name="四角形: 角を丸くする 26">
            <a:extLst>
              <a:ext uri="{FF2B5EF4-FFF2-40B4-BE49-F238E27FC236}">
                <a16:creationId xmlns:a16="http://schemas.microsoft.com/office/drawing/2014/main" id="{0753F882-96CC-4B2C-B5CC-7F500E0A0C9B}"/>
              </a:ext>
            </a:extLst>
          </p:cNvPr>
          <p:cNvSpPr/>
          <p:nvPr/>
        </p:nvSpPr>
        <p:spPr>
          <a:xfrm>
            <a:off x="107504" y="4499992"/>
            <a:ext cx="2907499" cy="1008112"/>
          </a:xfrm>
          <a:prstGeom prst="roundRect">
            <a:avLst/>
          </a:prstGeom>
          <a:solidFill>
            <a:schemeClr val="accent6">
              <a:lumMod val="40000"/>
              <a:lumOff val="6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思いやりの力</a:t>
            </a:r>
          </a:p>
        </p:txBody>
      </p:sp>
      <p:sp>
        <p:nvSpPr>
          <p:cNvPr id="28" name="四角形: 角を丸くする 27">
            <a:extLst>
              <a:ext uri="{FF2B5EF4-FFF2-40B4-BE49-F238E27FC236}">
                <a16:creationId xmlns:a16="http://schemas.microsoft.com/office/drawing/2014/main" id="{A441366C-00FF-470C-B5E7-32F32BCD3C4D}"/>
              </a:ext>
            </a:extLst>
          </p:cNvPr>
          <p:cNvSpPr/>
          <p:nvPr/>
        </p:nvSpPr>
        <p:spPr>
          <a:xfrm>
            <a:off x="5642052" y="5663927"/>
            <a:ext cx="3360844" cy="1008112"/>
          </a:xfrm>
          <a:prstGeom prst="roundRect">
            <a:avLst/>
          </a:prstGeom>
          <a:solidFill>
            <a:schemeClr val="accent6">
              <a:lumMod val="40000"/>
              <a:lumOff val="6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みんなで使う物を</a:t>
            </a:r>
            <a:endParaRPr kumimoji="1" lang="en-US" altLang="ja-JP" sz="3200" dirty="0">
              <a:solidFill>
                <a:schemeClr val="tx1"/>
              </a:solidFill>
            </a:endParaRPr>
          </a:p>
          <a:p>
            <a:pPr algn="ctr"/>
            <a:r>
              <a:rPr kumimoji="1" lang="ja-JP" altLang="en-US" sz="3200" dirty="0">
                <a:solidFill>
                  <a:schemeClr val="tx1"/>
                </a:solidFill>
              </a:rPr>
              <a:t>大切にする力</a:t>
            </a:r>
          </a:p>
        </p:txBody>
      </p:sp>
    </p:spTree>
    <p:extLst>
      <p:ext uri="{BB962C8B-B14F-4D97-AF65-F5344CB8AC3E}">
        <p14:creationId xmlns:p14="http://schemas.microsoft.com/office/powerpoint/2010/main" val="321440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19256" cy="913797"/>
          </a:xfrm>
          <a:solidFill>
            <a:schemeClr val="accent6">
              <a:lumMod val="40000"/>
              <a:lumOff val="60000"/>
            </a:schemeClr>
          </a:solidFill>
          <a:ln w="76200">
            <a:solidFill>
              <a:srgbClr val="FF6600"/>
            </a:solidFill>
          </a:ln>
        </p:spPr>
        <p:style>
          <a:lnRef idx="2">
            <a:schemeClr val="accent2"/>
          </a:lnRef>
          <a:fillRef idx="1">
            <a:schemeClr val="lt1"/>
          </a:fillRef>
          <a:effectRef idx="0">
            <a:schemeClr val="accent2"/>
          </a:effectRef>
          <a:fontRef idx="minor">
            <a:schemeClr val="dk1"/>
          </a:fontRef>
        </p:style>
        <p:txBody>
          <a:bodyPr>
            <a:normAutofit/>
          </a:bodyPr>
          <a:lstStyle/>
          <a:p>
            <a:r>
              <a:rPr kumimoji="1" lang="ja-JP" altLang="en-US" dirty="0"/>
              <a:t>正しいスリッパのそろえ方</a:t>
            </a:r>
          </a:p>
        </p:txBody>
      </p:sp>
      <p:pic>
        <p:nvPicPr>
          <p:cNvPr id="19" name="図 18">
            <a:extLst>
              <a:ext uri="{FF2B5EF4-FFF2-40B4-BE49-F238E27FC236}">
                <a16:creationId xmlns:a16="http://schemas.microsoft.com/office/drawing/2014/main" id="{3C5CBD68-DF98-4422-9091-D66860A8DA4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4560" y="1747768"/>
            <a:ext cx="4918456" cy="4104457"/>
          </a:xfrm>
          <a:prstGeom prst="rect">
            <a:avLst/>
          </a:prstGeom>
          <a:noFill/>
          <a:ln>
            <a:noFill/>
          </a:ln>
        </p:spPr>
      </p:pic>
      <p:sp>
        <p:nvSpPr>
          <p:cNvPr id="22" name="正方形/長方形 21">
            <a:extLst>
              <a:ext uri="{FF2B5EF4-FFF2-40B4-BE49-F238E27FC236}">
                <a16:creationId xmlns:a16="http://schemas.microsoft.com/office/drawing/2014/main" id="{C1CE629A-927B-407B-84ED-68FBDC2724FC}"/>
              </a:ext>
            </a:extLst>
          </p:cNvPr>
          <p:cNvSpPr/>
          <p:nvPr/>
        </p:nvSpPr>
        <p:spPr>
          <a:xfrm>
            <a:off x="1619672" y="2556587"/>
            <a:ext cx="2088232"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6BAED50-0AA1-4BBA-886E-37F627B516D0}"/>
              </a:ext>
            </a:extLst>
          </p:cNvPr>
          <p:cNvSpPr/>
          <p:nvPr/>
        </p:nvSpPr>
        <p:spPr>
          <a:xfrm>
            <a:off x="1691680" y="5546643"/>
            <a:ext cx="2088232"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005784FB-62B1-46A6-BE84-022FDBB1317A}"/>
              </a:ext>
            </a:extLst>
          </p:cNvPr>
          <p:cNvSpPr/>
          <p:nvPr/>
        </p:nvSpPr>
        <p:spPr>
          <a:xfrm>
            <a:off x="2303748" y="2924944"/>
            <a:ext cx="720080" cy="165618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吹き出し: 線 24">
            <a:extLst>
              <a:ext uri="{FF2B5EF4-FFF2-40B4-BE49-F238E27FC236}">
                <a16:creationId xmlns:a16="http://schemas.microsoft.com/office/drawing/2014/main" id="{4D9BC538-DB35-4750-8E67-4EF538FB0FBF}"/>
              </a:ext>
            </a:extLst>
          </p:cNvPr>
          <p:cNvSpPr/>
          <p:nvPr/>
        </p:nvSpPr>
        <p:spPr>
          <a:xfrm>
            <a:off x="5652120" y="1417638"/>
            <a:ext cx="2592288" cy="1291282"/>
          </a:xfrm>
          <a:prstGeom prst="borderCallout1">
            <a:avLst>
              <a:gd name="adj1" fmla="val 25494"/>
              <a:gd name="adj2" fmla="val -354"/>
              <a:gd name="adj3" fmla="val 82994"/>
              <a:gd name="adj4" fmla="val -95863"/>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つまさきを</a:t>
            </a:r>
            <a:endParaRPr kumimoji="1" lang="en-US" altLang="ja-JP" sz="3600" dirty="0">
              <a:solidFill>
                <a:schemeClr val="tx1"/>
              </a:solidFill>
            </a:endParaRPr>
          </a:p>
          <a:p>
            <a:pPr algn="ctr"/>
            <a:r>
              <a:rPr kumimoji="1" lang="ja-JP" altLang="en-US" sz="3600" dirty="0">
                <a:solidFill>
                  <a:schemeClr val="tx1"/>
                </a:solidFill>
              </a:rPr>
              <a:t>そろえる</a:t>
            </a:r>
          </a:p>
        </p:txBody>
      </p:sp>
      <p:sp>
        <p:nvSpPr>
          <p:cNvPr id="26" name="吹き出し: 線 25">
            <a:extLst>
              <a:ext uri="{FF2B5EF4-FFF2-40B4-BE49-F238E27FC236}">
                <a16:creationId xmlns:a16="http://schemas.microsoft.com/office/drawing/2014/main" id="{3774A7AD-313E-420A-A7CB-B78FB0F78A10}"/>
              </a:ext>
            </a:extLst>
          </p:cNvPr>
          <p:cNvSpPr/>
          <p:nvPr/>
        </p:nvSpPr>
        <p:spPr>
          <a:xfrm>
            <a:off x="5652120" y="3107395"/>
            <a:ext cx="3168352" cy="1291282"/>
          </a:xfrm>
          <a:prstGeom prst="borderCallout1">
            <a:avLst>
              <a:gd name="adj1" fmla="val 25494"/>
              <a:gd name="adj2" fmla="val -354"/>
              <a:gd name="adj3" fmla="val 48430"/>
              <a:gd name="adj4" fmla="val -92656"/>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スリッパの間をくっつける。</a:t>
            </a:r>
            <a:endParaRPr kumimoji="1" lang="en-US" altLang="ja-JP" sz="3600" dirty="0">
              <a:solidFill>
                <a:schemeClr val="tx1"/>
              </a:solidFill>
            </a:endParaRPr>
          </a:p>
        </p:txBody>
      </p:sp>
      <p:sp>
        <p:nvSpPr>
          <p:cNvPr id="27" name="吹き出し: 線 26">
            <a:extLst>
              <a:ext uri="{FF2B5EF4-FFF2-40B4-BE49-F238E27FC236}">
                <a16:creationId xmlns:a16="http://schemas.microsoft.com/office/drawing/2014/main" id="{172B7367-EB6B-44D6-B0D2-910047468897}"/>
              </a:ext>
            </a:extLst>
          </p:cNvPr>
          <p:cNvSpPr/>
          <p:nvPr/>
        </p:nvSpPr>
        <p:spPr>
          <a:xfrm>
            <a:off x="5360168" y="4797152"/>
            <a:ext cx="3491880" cy="1657881"/>
          </a:xfrm>
          <a:prstGeom prst="borderCallout1">
            <a:avLst>
              <a:gd name="adj1" fmla="val 25494"/>
              <a:gd name="adj2" fmla="val -354"/>
              <a:gd name="adj3" fmla="val 33774"/>
              <a:gd name="adj4" fmla="val -49986"/>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rPr>
              <a:t>かかとをタイルにつけてそろえる。</a:t>
            </a:r>
            <a:endParaRPr kumimoji="1" lang="en-US" altLang="ja-JP" sz="3600" dirty="0">
              <a:solidFill>
                <a:schemeClr val="tx1"/>
              </a:solidFill>
            </a:endParaRPr>
          </a:p>
        </p:txBody>
      </p:sp>
    </p:spTree>
    <p:extLst>
      <p:ext uri="{BB962C8B-B14F-4D97-AF65-F5344CB8AC3E}">
        <p14:creationId xmlns:p14="http://schemas.microsoft.com/office/powerpoint/2010/main" val="283294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22"/>
                                        </p:tgtEl>
                                        <p:attrNameLst>
                                          <p:attrName>r</p:attrName>
                                        </p:attrNameLst>
                                      </p:cBhvr>
                                    </p:animRot>
                                    <p:animRot by="-240000">
                                      <p:cBhvr>
                                        <p:cTn id="12" dur="200" fill="hold">
                                          <p:stCondLst>
                                            <p:cond delay="200"/>
                                          </p:stCondLst>
                                        </p:cTn>
                                        <p:tgtEl>
                                          <p:spTgt spid="22"/>
                                        </p:tgtEl>
                                        <p:attrNameLst>
                                          <p:attrName>r</p:attrName>
                                        </p:attrNameLst>
                                      </p:cBhvr>
                                    </p:animRot>
                                    <p:animRot by="240000">
                                      <p:cBhvr>
                                        <p:cTn id="13" dur="200" fill="hold">
                                          <p:stCondLst>
                                            <p:cond delay="400"/>
                                          </p:stCondLst>
                                        </p:cTn>
                                        <p:tgtEl>
                                          <p:spTgt spid="22"/>
                                        </p:tgtEl>
                                        <p:attrNameLst>
                                          <p:attrName>r</p:attrName>
                                        </p:attrNameLst>
                                      </p:cBhvr>
                                    </p:animRot>
                                    <p:animRot by="-240000">
                                      <p:cBhvr>
                                        <p:cTn id="14" dur="200" fill="hold">
                                          <p:stCondLst>
                                            <p:cond delay="600"/>
                                          </p:stCondLst>
                                        </p:cTn>
                                        <p:tgtEl>
                                          <p:spTgt spid="22"/>
                                        </p:tgtEl>
                                        <p:attrNameLst>
                                          <p:attrName>r</p:attrName>
                                        </p:attrNameLst>
                                      </p:cBhvr>
                                    </p:animRot>
                                    <p:animRot by="120000">
                                      <p:cBhvr>
                                        <p:cTn id="15" dur="200" fill="hold">
                                          <p:stCondLst>
                                            <p:cond delay="800"/>
                                          </p:stCondLst>
                                        </p:cTn>
                                        <p:tgtEl>
                                          <p:spTgt spid="2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24"/>
                                        </p:tgtEl>
                                      </p:cBhvr>
                                    </p:animEffect>
                                    <p:animScale>
                                      <p:cBhvr>
                                        <p:cTn id="25" dur="250" autoRev="1" fill="hold"/>
                                        <p:tgtEl>
                                          <p:spTgt spid="24"/>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23"/>
                                        </p:tgtEl>
                                        <p:attrNameLst>
                                          <p:attrName>r</p:attrName>
                                        </p:attrNameLst>
                                      </p:cBhvr>
                                    </p:animRot>
                                    <p:animRot by="-240000">
                                      <p:cBhvr>
                                        <p:cTn id="35" dur="200" fill="hold">
                                          <p:stCondLst>
                                            <p:cond delay="200"/>
                                          </p:stCondLst>
                                        </p:cTn>
                                        <p:tgtEl>
                                          <p:spTgt spid="23"/>
                                        </p:tgtEl>
                                        <p:attrNameLst>
                                          <p:attrName>r</p:attrName>
                                        </p:attrNameLst>
                                      </p:cBhvr>
                                    </p:animRot>
                                    <p:animRot by="240000">
                                      <p:cBhvr>
                                        <p:cTn id="36" dur="200" fill="hold">
                                          <p:stCondLst>
                                            <p:cond delay="400"/>
                                          </p:stCondLst>
                                        </p:cTn>
                                        <p:tgtEl>
                                          <p:spTgt spid="23"/>
                                        </p:tgtEl>
                                        <p:attrNameLst>
                                          <p:attrName>r</p:attrName>
                                        </p:attrNameLst>
                                      </p:cBhvr>
                                    </p:animRot>
                                    <p:animRot by="-240000">
                                      <p:cBhvr>
                                        <p:cTn id="37" dur="200" fill="hold">
                                          <p:stCondLst>
                                            <p:cond delay="600"/>
                                          </p:stCondLst>
                                        </p:cTn>
                                        <p:tgtEl>
                                          <p:spTgt spid="23"/>
                                        </p:tgtEl>
                                        <p:attrNameLst>
                                          <p:attrName>r</p:attrName>
                                        </p:attrNameLst>
                                      </p:cBhvr>
                                    </p:animRot>
                                    <p:animRot by="120000">
                                      <p:cBhvr>
                                        <p:cTn id="38"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D53BE5A-C04F-4498-A063-4682DDB927DC}"/>
              </a:ext>
            </a:extLst>
          </p:cNvPr>
          <p:cNvSpPr txBox="1"/>
          <p:nvPr/>
        </p:nvSpPr>
        <p:spPr>
          <a:xfrm>
            <a:off x="107504" y="116632"/>
            <a:ext cx="8208912" cy="6370975"/>
          </a:xfrm>
          <a:prstGeom prst="rect">
            <a:avLst/>
          </a:prstGeom>
          <a:noFill/>
        </p:spPr>
        <p:txBody>
          <a:bodyPr wrap="square" rtlCol="0">
            <a:spAutoFit/>
          </a:bodyPr>
          <a:lstStyle/>
          <a:p>
            <a:r>
              <a:rPr lang="ja-JP" altLang="en-US" sz="4000" dirty="0"/>
              <a:t>　はきものをそろえると　　心もそろう</a:t>
            </a:r>
            <a:endParaRPr lang="en-US" altLang="ja-JP" sz="4000" dirty="0"/>
          </a:p>
          <a:p>
            <a:r>
              <a:rPr lang="ja-JP" altLang="en-US" sz="1000" dirty="0"/>
              <a:t>あ</a:t>
            </a:r>
            <a:br>
              <a:rPr lang="ja-JP" altLang="en-US" sz="4000" dirty="0"/>
            </a:br>
            <a:r>
              <a:rPr lang="ja-JP" altLang="en-US" sz="4000" dirty="0"/>
              <a:t>　心がそろうと　はきものもそろう</a:t>
            </a:r>
            <a:endParaRPr lang="en-US" altLang="ja-JP" sz="4000" dirty="0"/>
          </a:p>
          <a:p>
            <a:r>
              <a:rPr lang="ja-JP" altLang="en-US" sz="1000" dirty="0"/>
              <a:t>あ</a:t>
            </a:r>
            <a:br>
              <a:rPr lang="ja-JP" altLang="en-US" sz="4000" dirty="0"/>
            </a:br>
            <a:r>
              <a:rPr lang="ja-JP" altLang="en-US" sz="4000" dirty="0"/>
              <a:t>　ぬぐときに　そろえておくと</a:t>
            </a:r>
            <a:endParaRPr lang="en-US" altLang="ja-JP" sz="4000" dirty="0"/>
          </a:p>
          <a:p>
            <a:r>
              <a:rPr lang="ja-JP" altLang="en-US" sz="1000" dirty="0"/>
              <a:t>あ</a:t>
            </a:r>
            <a:br>
              <a:rPr lang="ja-JP" altLang="en-US" sz="4000" dirty="0"/>
            </a:br>
            <a:r>
              <a:rPr lang="ja-JP" altLang="en-US" sz="4000" dirty="0"/>
              <a:t>　はくときに　心がみだれない</a:t>
            </a:r>
            <a:endParaRPr lang="en-US" altLang="ja-JP" sz="4000" dirty="0"/>
          </a:p>
          <a:p>
            <a:r>
              <a:rPr lang="ja-JP" altLang="en-US" sz="1000" dirty="0"/>
              <a:t>あ</a:t>
            </a:r>
            <a:br>
              <a:rPr lang="ja-JP" altLang="en-US" sz="4000" dirty="0"/>
            </a:br>
            <a:r>
              <a:rPr lang="ja-JP" altLang="en-US" sz="4000" dirty="0"/>
              <a:t>　誰かが　みだしておいたら</a:t>
            </a:r>
            <a:endParaRPr lang="en-US" altLang="ja-JP" sz="4000" dirty="0"/>
          </a:p>
          <a:p>
            <a:r>
              <a:rPr lang="ja-JP" altLang="en-US" sz="1000" dirty="0"/>
              <a:t>あ</a:t>
            </a:r>
            <a:br>
              <a:rPr lang="ja-JP" altLang="en-US" sz="4000" dirty="0"/>
            </a:br>
            <a:r>
              <a:rPr lang="ja-JP" altLang="en-US" sz="4000" dirty="0"/>
              <a:t>　だまってそろえておいてあげよう</a:t>
            </a:r>
            <a:endParaRPr lang="en-US" altLang="ja-JP" sz="4000" dirty="0"/>
          </a:p>
          <a:p>
            <a:r>
              <a:rPr lang="ja-JP" altLang="en-US" sz="1000" dirty="0"/>
              <a:t>あ</a:t>
            </a:r>
            <a:br>
              <a:rPr lang="ja-JP" altLang="en-US" sz="4000" dirty="0"/>
            </a:br>
            <a:r>
              <a:rPr lang="ja-JP" altLang="en-US" sz="4000" dirty="0"/>
              <a:t>　そうすればきっと</a:t>
            </a:r>
            <a:endParaRPr lang="en-US" altLang="ja-JP" sz="4000" dirty="0"/>
          </a:p>
          <a:p>
            <a:r>
              <a:rPr lang="ja-JP" altLang="en-US" sz="1000" dirty="0"/>
              <a:t>あ</a:t>
            </a:r>
            <a:br>
              <a:rPr lang="ja-JP" altLang="en-US" sz="4000" dirty="0"/>
            </a:br>
            <a:r>
              <a:rPr lang="ja-JP" altLang="en-US" sz="4000" dirty="0"/>
              <a:t>　世界中の　人の心もそろうでしょう</a:t>
            </a:r>
            <a:endParaRPr lang="en-US" altLang="ja-JP" sz="4000" dirty="0"/>
          </a:p>
          <a:p>
            <a:pPr algn="r"/>
            <a:r>
              <a:rPr lang="en-US" altLang="ja-JP" dirty="0"/>
              <a:t>『</a:t>
            </a:r>
            <a:r>
              <a:rPr lang="ja-JP" altLang="en-US" dirty="0"/>
              <a:t>はきものをそろえる</a:t>
            </a:r>
            <a:r>
              <a:rPr lang="en-US" altLang="ja-JP" dirty="0"/>
              <a:t>』</a:t>
            </a:r>
            <a:r>
              <a:rPr lang="ja-JP" altLang="en-US" dirty="0"/>
              <a:t>清水克衛著より</a:t>
            </a:r>
            <a:endParaRPr kumimoji="1" lang="ja-JP" altLang="en-US" sz="2000" dirty="0"/>
          </a:p>
        </p:txBody>
      </p:sp>
      <p:pic>
        <p:nvPicPr>
          <p:cNvPr id="3074" name="Picture 2" descr="ハートの親子の水彩イラスト">
            <a:extLst>
              <a:ext uri="{FF2B5EF4-FFF2-40B4-BE49-F238E27FC236}">
                <a16:creationId xmlns:a16="http://schemas.microsoft.com/office/drawing/2014/main" id="{04AC3671-C6A8-4414-907D-2DD36326D4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2802" y="1988840"/>
            <a:ext cx="2448272" cy="1615859"/>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55E89474-87CC-47A2-AA26-DAB39E59A597}"/>
              </a:ext>
            </a:extLst>
          </p:cNvPr>
          <p:cNvSpPr/>
          <p:nvPr/>
        </p:nvSpPr>
        <p:spPr>
          <a:xfrm>
            <a:off x="107504" y="692696"/>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342EBF4-63B8-43D3-A852-0F2808BF8ABF}"/>
              </a:ext>
            </a:extLst>
          </p:cNvPr>
          <p:cNvSpPr/>
          <p:nvPr/>
        </p:nvSpPr>
        <p:spPr>
          <a:xfrm>
            <a:off x="163081" y="1412776"/>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E6E2EFD-2A6B-44CB-94AE-38E7217C9520}"/>
              </a:ext>
            </a:extLst>
          </p:cNvPr>
          <p:cNvSpPr/>
          <p:nvPr/>
        </p:nvSpPr>
        <p:spPr>
          <a:xfrm>
            <a:off x="132926" y="2132856"/>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7C7841E-5B4F-4BCC-B1ED-1E3C2A5B8957}"/>
              </a:ext>
            </a:extLst>
          </p:cNvPr>
          <p:cNvSpPr/>
          <p:nvPr/>
        </p:nvSpPr>
        <p:spPr>
          <a:xfrm>
            <a:off x="107504" y="3014087"/>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84E3940-951B-433C-8913-FC6F5EAD3B80}"/>
              </a:ext>
            </a:extLst>
          </p:cNvPr>
          <p:cNvSpPr/>
          <p:nvPr/>
        </p:nvSpPr>
        <p:spPr>
          <a:xfrm>
            <a:off x="103919" y="3769644"/>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6C550AC-14D2-4A97-9E1C-3BA983DFE4E6}"/>
              </a:ext>
            </a:extLst>
          </p:cNvPr>
          <p:cNvSpPr/>
          <p:nvPr/>
        </p:nvSpPr>
        <p:spPr>
          <a:xfrm>
            <a:off x="103919" y="4599258"/>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C7BC10F-6344-4BC9-A516-05F05D4EDC45}"/>
              </a:ext>
            </a:extLst>
          </p:cNvPr>
          <p:cNvSpPr/>
          <p:nvPr/>
        </p:nvSpPr>
        <p:spPr>
          <a:xfrm>
            <a:off x="140227" y="5301208"/>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036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9BEC6066-CF36-4075-B8DD-1DF89FDF6CE4}"/>
              </a:ext>
            </a:extLst>
          </p:cNvPr>
          <p:cNvGrpSpPr/>
          <p:nvPr/>
        </p:nvGrpSpPr>
        <p:grpSpPr>
          <a:xfrm>
            <a:off x="572118" y="834927"/>
            <a:ext cx="7325237" cy="4054222"/>
            <a:chOff x="0" y="-348961"/>
            <a:chExt cx="6625098" cy="4106014"/>
          </a:xfrm>
        </p:grpSpPr>
        <p:graphicFrame>
          <p:nvGraphicFramePr>
            <p:cNvPr id="9" name="グラフ 8">
              <a:extLst>
                <a:ext uri="{FF2B5EF4-FFF2-40B4-BE49-F238E27FC236}">
                  <a16:creationId xmlns:a16="http://schemas.microsoft.com/office/drawing/2014/main" id="{81AE486E-943B-4DBD-8992-C30DF982AD49}"/>
                </a:ext>
              </a:extLst>
            </p:cNvPr>
            <p:cNvGraphicFramePr/>
            <p:nvPr>
              <p:extLst>
                <p:ext uri="{D42A27DB-BD31-4B8C-83A1-F6EECF244321}">
                  <p14:modId xmlns:p14="http://schemas.microsoft.com/office/powerpoint/2010/main" val="3788387505"/>
                </p:ext>
              </p:extLst>
            </p:nvPr>
          </p:nvGraphicFramePr>
          <p:xfrm>
            <a:off x="0" y="-348961"/>
            <a:ext cx="6625098" cy="410601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コネクタ 9">
              <a:extLst>
                <a:ext uri="{FF2B5EF4-FFF2-40B4-BE49-F238E27FC236}">
                  <a16:creationId xmlns:a16="http://schemas.microsoft.com/office/drawing/2014/main" id="{5FBD82A0-6663-4719-AA96-C3544C821E15}"/>
                </a:ext>
              </a:extLst>
            </p:cNvPr>
            <p:cNvCxnSpPr/>
            <p:nvPr/>
          </p:nvCxnSpPr>
          <p:spPr>
            <a:xfrm flipV="1">
              <a:off x="1891709" y="158344"/>
              <a:ext cx="0" cy="32308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ボックス 4">
              <a:extLst>
                <a:ext uri="{FF2B5EF4-FFF2-40B4-BE49-F238E27FC236}">
                  <a16:creationId xmlns:a16="http://schemas.microsoft.com/office/drawing/2014/main" id="{B6B2558D-BC39-4143-8C5D-1756F886C6E6}"/>
                </a:ext>
              </a:extLst>
            </p:cNvPr>
            <p:cNvSpPr txBox="1"/>
            <p:nvPr/>
          </p:nvSpPr>
          <p:spPr>
            <a:xfrm>
              <a:off x="731042" y="30376"/>
              <a:ext cx="894715" cy="39560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p>
              <a:pPr>
                <a:spcAft>
                  <a:spcPts val="0"/>
                </a:spcAft>
              </a:pPr>
              <a:r>
                <a:rPr lang="ja-JP" sz="1400">
                  <a:solidFill>
                    <a:srgbClr val="000000"/>
                  </a:solidFill>
                  <a:effectLst/>
                  <a:latin typeface="ＭＳ Ｐゴシック" panose="020B0600070205080204" pitchFamily="50" charset="-128"/>
                  <a:ea typeface="游明朝" panose="02020400000000000000" pitchFamily="18" charset="-128"/>
                  <a:cs typeface="Times New Roman" panose="02020603050405020304" pitchFamily="18" charset="0"/>
                </a:rPr>
                <a:t>事前評価</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 name="テキスト ボックス 40">
              <a:extLst>
                <a:ext uri="{FF2B5EF4-FFF2-40B4-BE49-F238E27FC236}">
                  <a16:creationId xmlns:a16="http://schemas.microsoft.com/office/drawing/2014/main" id="{D3179963-1151-4250-A54F-1D59A4A05387}"/>
                </a:ext>
              </a:extLst>
            </p:cNvPr>
            <p:cNvSpPr txBox="1"/>
            <p:nvPr/>
          </p:nvSpPr>
          <p:spPr>
            <a:xfrm>
              <a:off x="3114876" y="94321"/>
              <a:ext cx="1605915" cy="39497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p>
              <a:pPr>
                <a:spcAft>
                  <a:spcPts val="0"/>
                </a:spcAft>
              </a:pPr>
              <a:r>
                <a:rPr lang="ja-JP" sz="1400">
                  <a:solidFill>
                    <a:srgbClr val="000000"/>
                  </a:solidFill>
                  <a:effectLst/>
                  <a:latin typeface="ＭＳ Ｐゴシック" panose="020B0600070205080204" pitchFamily="50" charset="-128"/>
                  <a:ea typeface="游明朝" panose="02020400000000000000" pitchFamily="18" charset="-128"/>
                  <a:cs typeface="Times New Roman" panose="02020603050405020304" pitchFamily="18" charset="0"/>
                </a:rPr>
                <a:t>キャンペーン期間</a:t>
              </a:r>
              <a:endParaRPr 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13" name="直線コネクタ 12">
              <a:extLst>
                <a:ext uri="{FF2B5EF4-FFF2-40B4-BE49-F238E27FC236}">
                  <a16:creationId xmlns:a16="http://schemas.microsoft.com/office/drawing/2014/main" id="{7BB16F1F-9BF6-48C2-81D5-E9F8A78E0100}"/>
                </a:ext>
              </a:extLst>
            </p:cNvPr>
            <p:cNvCxnSpPr/>
            <p:nvPr/>
          </p:nvCxnSpPr>
          <p:spPr>
            <a:xfrm>
              <a:off x="794836" y="2093650"/>
              <a:ext cx="715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380B990-EF83-4FC8-A6C6-5011D87755EE}"/>
                </a:ext>
              </a:extLst>
            </p:cNvPr>
            <p:cNvCxnSpPr/>
            <p:nvPr/>
          </p:nvCxnSpPr>
          <p:spPr>
            <a:xfrm>
              <a:off x="2177850" y="1389902"/>
              <a:ext cx="349727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矢印: 右 14">
            <a:extLst>
              <a:ext uri="{FF2B5EF4-FFF2-40B4-BE49-F238E27FC236}">
                <a16:creationId xmlns:a16="http://schemas.microsoft.com/office/drawing/2014/main" id="{6EF282B9-E31F-44CF-824D-5D0B2DF49188}"/>
              </a:ext>
            </a:extLst>
          </p:cNvPr>
          <p:cNvSpPr/>
          <p:nvPr/>
        </p:nvSpPr>
        <p:spPr>
          <a:xfrm rot="9499998" flipH="1">
            <a:off x="1700532" y="2055887"/>
            <a:ext cx="1726390" cy="60064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F7A5077D-DBA4-4B69-848C-B87538B218BE}"/>
              </a:ext>
            </a:extLst>
          </p:cNvPr>
          <p:cNvSpPr/>
          <p:nvPr/>
        </p:nvSpPr>
        <p:spPr>
          <a:xfrm>
            <a:off x="572118" y="834927"/>
            <a:ext cx="539160" cy="40542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3B6E722-B7CC-401F-AB84-47DEBD93E2BD}"/>
              </a:ext>
            </a:extLst>
          </p:cNvPr>
          <p:cNvSpPr/>
          <p:nvPr/>
        </p:nvSpPr>
        <p:spPr>
          <a:xfrm rot="5400000">
            <a:off x="4115906" y="1731384"/>
            <a:ext cx="539160" cy="6277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048CC264-89B1-4173-8C01-08F6F3589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278" y="2800577"/>
            <a:ext cx="7461484" cy="3740725"/>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1294473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67544" y="620688"/>
            <a:ext cx="7920880" cy="5904656"/>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0" dirty="0"/>
              <a:t>トイレの</a:t>
            </a:r>
            <a:endParaRPr kumimoji="1" lang="en-US" altLang="ja-JP" sz="11000" dirty="0"/>
          </a:p>
          <a:p>
            <a:pPr algn="ctr"/>
            <a:r>
              <a:rPr kumimoji="1" lang="ja-JP" altLang="en-US" sz="11000" dirty="0"/>
              <a:t>スリッパを</a:t>
            </a:r>
            <a:endParaRPr kumimoji="1" lang="en-US" altLang="ja-JP" sz="11000" dirty="0"/>
          </a:p>
          <a:p>
            <a:pPr algn="ctr"/>
            <a:r>
              <a:rPr kumimoji="1" lang="ja-JP" altLang="en-US" sz="11000" dirty="0"/>
              <a:t>そろえよう。</a:t>
            </a:r>
            <a:r>
              <a:rPr kumimoji="1" lang="ja-JP" altLang="en-US" sz="11500" dirty="0"/>
              <a:t>　</a:t>
            </a:r>
          </a:p>
        </p:txBody>
      </p:sp>
      <p:sp>
        <p:nvSpPr>
          <p:cNvPr id="5" name="正方形/長方形 4">
            <a:extLst>
              <a:ext uri="{FF2B5EF4-FFF2-40B4-BE49-F238E27FC236}">
                <a16:creationId xmlns:a16="http://schemas.microsoft.com/office/drawing/2014/main" id="{31F36813-614D-426F-82B3-AA1DCA5867C8}"/>
              </a:ext>
            </a:extLst>
          </p:cNvPr>
          <p:cNvSpPr/>
          <p:nvPr/>
        </p:nvSpPr>
        <p:spPr>
          <a:xfrm>
            <a:off x="1331640" y="224644"/>
            <a:ext cx="2664296"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800" dirty="0"/>
              <a:t>10</a:t>
            </a:r>
            <a:r>
              <a:rPr kumimoji="1" lang="ja-JP" altLang="en-US" sz="8800" dirty="0"/>
              <a:t>月</a:t>
            </a:r>
          </a:p>
        </p:txBody>
      </p:sp>
    </p:spTree>
    <p:extLst>
      <p:ext uri="{BB962C8B-B14F-4D97-AF65-F5344CB8AC3E}">
        <p14:creationId xmlns:p14="http://schemas.microsoft.com/office/powerpoint/2010/main" val="75412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D8D9B18-A980-4E0F-B665-69E54E5B8C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8568952" cy="6264696"/>
          </a:xfrm>
          <a:prstGeom prst="rect">
            <a:avLst/>
          </a:prstGeom>
          <a:noFill/>
          <a:ln>
            <a:noFill/>
          </a:ln>
        </p:spPr>
      </p:pic>
    </p:spTree>
    <p:extLst>
      <p:ext uri="{BB962C8B-B14F-4D97-AF65-F5344CB8AC3E}">
        <p14:creationId xmlns:p14="http://schemas.microsoft.com/office/powerpoint/2010/main" val="207238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ABE537-CFC3-4285-8D75-15C93E50CF5F}"/>
              </a:ext>
            </a:extLst>
          </p:cNvPr>
          <p:cNvSpPr>
            <a:spLocks noGrp="1"/>
          </p:cNvSpPr>
          <p:nvPr>
            <p:ph type="title"/>
          </p:nvPr>
        </p:nvSpPr>
        <p:spPr>
          <a:xfrm>
            <a:off x="457200" y="274638"/>
            <a:ext cx="8229600" cy="1714202"/>
          </a:xfrm>
        </p:spPr>
        <p:txBody>
          <a:bodyPr>
            <a:normAutofit/>
          </a:bodyPr>
          <a:lstStyle/>
          <a:p>
            <a:r>
              <a:rPr kumimoji="1" lang="ja-JP" altLang="en-US" sz="7200" dirty="0"/>
              <a:t>１０月</a:t>
            </a:r>
          </a:p>
        </p:txBody>
      </p:sp>
      <p:sp>
        <p:nvSpPr>
          <p:cNvPr id="4" name="正方形/長方形 3">
            <a:extLst>
              <a:ext uri="{FF2B5EF4-FFF2-40B4-BE49-F238E27FC236}">
                <a16:creationId xmlns:a16="http://schemas.microsoft.com/office/drawing/2014/main" id="{19BB0DEE-A375-48AD-AAEA-681189B22253}"/>
              </a:ext>
            </a:extLst>
          </p:cNvPr>
          <p:cNvSpPr/>
          <p:nvPr/>
        </p:nvSpPr>
        <p:spPr>
          <a:xfrm>
            <a:off x="683568" y="1844824"/>
            <a:ext cx="8003232" cy="4608512"/>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600" dirty="0"/>
              <a:t>みなさんに</a:t>
            </a:r>
            <a:br>
              <a:rPr lang="en-US" altLang="ja-JP" sz="9600" dirty="0"/>
            </a:br>
            <a:r>
              <a:rPr lang="ja-JP" altLang="en-US" sz="9600" dirty="0"/>
              <a:t>がんばって</a:t>
            </a:r>
            <a:br>
              <a:rPr lang="en-US" altLang="ja-JP" sz="9600" dirty="0"/>
            </a:br>
            <a:r>
              <a:rPr lang="ja-JP" altLang="en-US" sz="9600" dirty="0"/>
              <a:t>ほしいこと</a:t>
            </a:r>
            <a:r>
              <a:rPr lang="ja-JP" altLang="en-US" sz="8000" dirty="0"/>
              <a:t>　</a:t>
            </a:r>
            <a:endParaRPr kumimoji="1" lang="ja-JP" altLang="en-US" sz="9600" dirty="0"/>
          </a:p>
        </p:txBody>
      </p:sp>
    </p:spTree>
    <p:extLst>
      <p:ext uri="{BB962C8B-B14F-4D97-AF65-F5344CB8AC3E}">
        <p14:creationId xmlns:p14="http://schemas.microsoft.com/office/powerpoint/2010/main" val="204709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67544" y="620688"/>
            <a:ext cx="7920880" cy="5904656"/>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0" dirty="0"/>
              <a:t>トイレの</a:t>
            </a:r>
            <a:endParaRPr kumimoji="1" lang="en-US" altLang="ja-JP" sz="11000" dirty="0"/>
          </a:p>
          <a:p>
            <a:pPr algn="ctr"/>
            <a:r>
              <a:rPr kumimoji="1" lang="ja-JP" altLang="en-US" sz="11000" dirty="0"/>
              <a:t>スリッパを</a:t>
            </a:r>
            <a:endParaRPr kumimoji="1" lang="en-US" altLang="ja-JP" sz="11000" dirty="0"/>
          </a:p>
          <a:p>
            <a:pPr algn="ctr"/>
            <a:r>
              <a:rPr kumimoji="1" lang="ja-JP" altLang="en-US" sz="11000" dirty="0"/>
              <a:t>そろえよう。</a:t>
            </a:r>
            <a:r>
              <a:rPr kumimoji="1" lang="ja-JP" altLang="en-US" sz="11500" dirty="0"/>
              <a:t>　</a:t>
            </a:r>
          </a:p>
        </p:txBody>
      </p:sp>
      <p:sp>
        <p:nvSpPr>
          <p:cNvPr id="5" name="正方形/長方形 4">
            <a:extLst>
              <a:ext uri="{FF2B5EF4-FFF2-40B4-BE49-F238E27FC236}">
                <a16:creationId xmlns:a16="http://schemas.microsoft.com/office/drawing/2014/main" id="{31F36813-614D-426F-82B3-AA1DCA5867C8}"/>
              </a:ext>
            </a:extLst>
          </p:cNvPr>
          <p:cNvSpPr/>
          <p:nvPr/>
        </p:nvSpPr>
        <p:spPr>
          <a:xfrm>
            <a:off x="1331640" y="224644"/>
            <a:ext cx="2664296"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800" dirty="0"/>
              <a:t>10</a:t>
            </a:r>
            <a:r>
              <a:rPr kumimoji="1" lang="ja-JP" altLang="en-US" sz="8800" dirty="0"/>
              <a:t>月</a:t>
            </a:r>
          </a:p>
        </p:txBody>
      </p:sp>
    </p:spTree>
    <p:extLst>
      <p:ext uri="{BB962C8B-B14F-4D97-AF65-F5344CB8AC3E}">
        <p14:creationId xmlns:p14="http://schemas.microsoft.com/office/powerpoint/2010/main" val="243305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253521" y="548680"/>
            <a:ext cx="6636957" cy="4536504"/>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just"/>
            <a:r>
              <a:rPr lang="ja-JP" altLang="en-US" sz="6000" dirty="0"/>
              <a:t>　どちらの方を</a:t>
            </a:r>
            <a:endParaRPr lang="en-US" altLang="ja-JP" sz="6000" dirty="0"/>
          </a:p>
          <a:p>
            <a:pPr algn="just"/>
            <a:r>
              <a:rPr lang="ja-JP" altLang="en-US" sz="3200" dirty="0" err="1"/>
              <a:t>つか</a:t>
            </a:r>
            <a:endParaRPr lang="en-US" altLang="ja-JP" sz="3200" dirty="0"/>
          </a:p>
          <a:p>
            <a:pPr algn="just"/>
            <a:r>
              <a:rPr lang="ja-JP" altLang="en-US" sz="6000" dirty="0"/>
              <a:t>使いたいですか？</a:t>
            </a:r>
            <a:endParaRPr kumimoji="1" lang="ja-JP" altLang="en-US" sz="4800" dirty="0"/>
          </a:p>
        </p:txBody>
      </p:sp>
      <p:sp>
        <p:nvSpPr>
          <p:cNvPr id="6" name="タイトル 5">
            <a:extLst>
              <a:ext uri="{FF2B5EF4-FFF2-40B4-BE49-F238E27FC236}">
                <a16:creationId xmlns:a16="http://schemas.microsoft.com/office/drawing/2014/main" id="{89DA6D03-4205-45DA-A269-6D361D1C8A2A}"/>
              </a:ext>
            </a:extLst>
          </p:cNvPr>
          <p:cNvSpPr>
            <a:spLocks noGrp="1"/>
          </p:cNvSpPr>
          <p:nvPr>
            <p:ph type="title"/>
          </p:nvPr>
        </p:nvSpPr>
        <p:spPr>
          <a:xfrm>
            <a:off x="755576" y="5514808"/>
            <a:ext cx="8229600" cy="1143000"/>
          </a:xfrm>
        </p:spPr>
        <p:txBody>
          <a:bodyPr/>
          <a:lstStyle/>
          <a:p>
            <a:r>
              <a:rPr lang="ja-JP" altLang="en-US" dirty="0"/>
              <a:t>心の中で答えてください。</a:t>
            </a:r>
          </a:p>
        </p:txBody>
      </p:sp>
      <p:sp>
        <p:nvSpPr>
          <p:cNvPr id="7" name="テキスト ボックス 6">
            <a:extLst>
              <a:ext uri="{FF2B5EF4-FFF2-40B4-BE49-F238E27FC236}">
                <a16:creationId xmlns:a16="http://schemas.microsoft.com/office/drawing/2014/main" id="{AD39D049-9DB6-419D-92BA-FEC6D2E09ADB}"/>
              </a:ext>
            </a:extLst>
          </p:cNvPr>
          <p:cNvSpPr txBox="1"/>
          <p:nvPr/>
        </p:nvSpPr>
        <p:spPr>
          <a:xfrm>
            <a:off x="1691680" y="5373216"/>
            <a:ext cx="3312368" cy="461665"/>
          </a:xfrm>
          <a:prstGeom prst="rect">
            <a:avLst/>
          </a:prstGeom>
          <a:noFill/>
        </p:spPr>
        <p:txBody>
          <a:bodyPr wrap="square" rtlCol="0">
            <a:spAutoFit/>
          </a:bodyPr>
          <a:lstStyle/>
          <a:p>
            <a:r>
              <a:rPr kumimoji="1" lang="ja-JP" altLang="en-US" sz="2400" dirty="0"/>
              <a:t>こころ　　なか　　　こた</a:t>
            </a:r>
          </a:p>
        </p:txBody>
      </p:sp>
      <p:sp>
        <p:nvSpPr>
          <p:cNvPr id="9" name="テキスト ボックス 8">
            <a:extLst>
              <a:ext uri="{FF2B5EF4-FFF2-40B4-BE49-F238E27FC236}">
                <a16:creationId xmlns:a16="http://schemas.microsoft.com/office/drawing/2014/main" id="{74B8DA9F-501A-4ECD-9598-26B4C9DCC92E}"/>
              </a:ext>
            </a:extLst>
          </p:cNvPr>
          <p:cNvSpPr txBox="1"/>
          <p:nvPr/>
        </p:nvSpPr>
        <p:spPr>
          <a:xfrm>
            <a:off x="4716016" y="1196752"/>
            <a:ext cx="1008112" cy="584775"/>
          </a:xfrm>
          <a:prstGeom prst="rect">
            <a:avLst/>
          </a:prstGeom>
          <a:noFill/>
        </p:spPr>
        <p:txBody>
          <a:bodyPr wrap="square" rtlCol="0">
            <a:spAutoFit/>
          </a:bodyPr>
          <a:lstStyle/>
          <a:p>
            <a:r>
              <a:rPr kumimoji="1" lang="ja-JP" altLang="en-US" sz="3200" dirty="0"/>
              <a:t>ほう</a:t>
            </a:r>
          </a:p>
        </p:txBody>
      </p:sp>
    </p:spTree>
    <p:extLst>
      <p:ext uri="{BB962C8B-B14F-4D97-AF65-F5344CB8AC3E}">
        <p14:creationId xmlns:p14="http://schemas.microsoft.com/office/powerpoint/2010/main" val="1209088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F8B5CD-421D-4690-8E1A-F3C567BACA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0" t="23400" r="3801" b="10801"/>
          <a:stretch/>
        </p:blipFill>
        <p:spPr>
          <a:xfrm>
            <a:off x="208621" y="980728"/>
            <a:ext cx="8726757" cy="4608512"/>
          </a:xfrm>
          <a:prstGeom prst="rect">
            <a:avLst/>
          </a:prstGeom>
        </p:spPr>
      </p:pic>
      <p:sp>
        <p:nvSpPr>
          <p:cNvPr id="4" name="テキスト ボックス 3">
            <a:extLst>
              <a:ext uri="{FF2B5EF4-FFF2-40B4-BE49-F238E27FC236}">
                <a16:creationId xmlns:a16="http://schemas.microsoft.com/office/drawing/2014/main" id="{21AC73BC-E051-4AC6-935F-F82D0EE66500}"/>
              </a:ext>
            </a:extLst>
          </p:cNvPr>
          <p:cNvSpPr txBox="1"/>
          <p:nvPr/>
        </p:nvSpPr>
        <p:spPr>
          <a:xfrm>
            <a:off x="208621" y="0"/>
            <a:ext cx="1152128" cy="1107996"/>
          </a:xfrm>
          <a:prstGeom prst="rect">
            <a:avLst/>
          </a:prstGeom>
          <a:noFill/>
        </p:spPr>
        <p:txBody>
          <a:bodyPr wrap="square" rtlCol="0">
            <a:spAutoFit/>
          </a:bodyPr>
          <a:lstStyle/>
          <a:p>
            <a:r>
              <a:rPr kumimoji="1" lang="ja-JP" altLang="en-US" sz="6600" dirty="0"/>
              <a:t>①</a:t>
            </a:r>
          </a:p>
        </p:txBody>
      </p:sp>
    </p:spTree>
    <p:extLst>
      <p:ext uri="{BB962C8B-B14F-4D97-AF65-F5344CB8AC3E}">
        <p14:creationId xmlns:p14="http://schemas.microsoft.com/office/powerpoint/2010/main" val="47530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5FFDA9-01E8-4EB8-B041-8811FDAF7D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000"/>
          <a:stretch/>
        </p:blipFill>
        <p:spPr>
          <a:xfrm>
            <a:off x="221503" y="1196752"/>
            <a:ext cx="8700993" cy="4176464"/>
          </a:xfrm>
          <a:prstGeom prst="rect">
            <a:avLst/>
          </a:prstGeom>
        </p:spPr>
      </p:pic>
      <p:sp>
        <p:nvSpPr>
          <p:cNvPr id="4" name="テキスト ボックス 3">
            <a:extLst>
              <a:ext uri="{FF2B5EF4-FFF2-40B4-BE49-F238E27FC236}">
                <a16:creationId xmlns:a16="http://schemas.microsoft.com/office/drawing/2014/main" id="{6EC4A810-C822-4A35-B088-9056A195AFD3}"/>
              </a:ext>
            </a:extLst>
          </p:cNvPr>
          <p:cNvSpPr txBox="1"/>
          <p:nvPr/>
        </p:nvSpPr>
        <p:spPr>
          <a:xfrm>
            <a:off x="208621" y="0"/>
            <a:ext cx="1152128" cy="1107996"/>
          </a:xfrm>
          <a:prstGeom prst="rect">
            <a:avLst/>
          </a:prstGeom>
          <a:noFill/>
        </p:spPr>
        <p:txBody>
          <a:bodyPr wrap="square" rtlCol="0">
            <a:spAutoFit/>
          </a:bodyPr>
          <a:lstStyle/>
          <a:p>
            <a:r>
              <a:rPr kumimoji="1" lang="ja-JP" altLang="en-US" sz="6600" dirty="0"/>
              <a:t>②</a:t>
            </a:r>
          </a:p>
        </p:txBody>
      </p:sp>
    </p:spTree>
    <p:extLst>
      <p:ext uri="{BB962C8B-B14F-4D97-AF65-F5344CB8AC3E}">
        <p14:creationId xmlns:p14="http://schemas.microsoft.com/office/powerpoint/2010/main" val="354134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F8B5CD-421D-4690-8E1A-F3C567BACA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0" t="23400" r="3801" b="10801"/>
          <a:stretch/>
        </p:blipFill>
        <p:spPr>
          <a:xfrm>
            <a:off x="208621" y="980728"/>
            <a:ext cx="8726757" cy="4608512"/>
          </a:xfrm>
          <a:prstGeom prst="rect">
            <a:avLst/>
          </a:prstGeom>
        </p:spPr>
      </p:pic>
      <p:cxnSp>
        <p:nvCxnSpPr>
          <p:cNvPr id="4" name="直線矢印コネクタ 3">
            <a:extLst>
              <a:ext uri="{FF2B5EF4-FFF2-40B4-BE49-F238E27FC236}">
                <a16:creationId xmlns:a16="http://schemas.microsoft.com/office/drawing/2014/main" id="{606624B5-3C2B-4167-A48A-2D227E3EF974}"/>
              </a:ext>
            </a:extLst>
          </p:cNvPr>
          <p:cNvCxnSpPr>
            <a:cxnSpLocks/>
          </p:cNvCxnSpPr>
          <p:nvPr/>
        </p:nvCxnSpPr>
        <p:spPr>
          <a:xfrm flipH="1" flipV="1">
            <a:off x="971600" y="2852936"/>
            <a:ext cx="504056" cy="7200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C8CCAB05-152C-4B9B-8930-5FF245F33D64}"/>
              </a:ext>
            </a:extLst>
          </p:cNvPr>
          <p:cNvCxnSpPr>
            <a:cxnSpLocks/>
          </p:cNvCxnSpPr>
          <p:nvPr/>
        </p:nvCxnSpPr>
        <p:spPr>
          <a:xfrm flipH="1" flipV="1">
            <a:off x="1475657" y="2348880"/>
            <a:ext cx="762978" cy="3600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041DD499-E449-4959-A025-491B484DBD3F}"/>
              </a:ext>
            </a:extLst>
          </p:cNvPr>
          <p:cNvCxnSpPr>
            <a:cxnSpLocks/>
          </p:cNvCxnSpPr>
          <p:nvPr/>
        </p:nvCxnSpPr>
        <p:spPr>
          <a:xfrm flipV="1">
            <a:off x="3347100" y="2023999"/>
            <a:ext cx="317141" cy="8289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BFB2E52-55DF-46B4-A0AF-BA0259BB067B}"/>
              </a:ext>
            </a:extLst>
          </p:cNvPr>
          <p:cNvCxnSpPr>
            <a:cxnSpLocks/>
          </p:cNvCxnSpPr>
          <p:nvPr/>
        </p:nvCxnSpPr>
        <p:spPr>
          <a:xfrm flipV="1">
            <a:off x="3669312" y="2996952"/>
            <a:ext cx="542648" cy="37261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64F6A602-48D6-4D25-914D-6AE6350CB58E}"/>
              </a:ext>
            </a:extLst>
          </p:cNvPr>
          <p:cNvSpPr/>
          <p:nvPr/>
        </p:nvSpPr>
        <p:spPr>
          <a:xfrm rot="1200040">
            <a:off x="4355978" y="1663308"/>
            <a:ext cx="1152128" cy="209122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EBB6E382-63C3-43D5-B820-C7B64A1E7DF6}"/>
              </a:ext>
            </a:extLst>
          </p:cNvPr>
          <p:cNvSpPr/>
          <p:nvPr/>
        </p:nvSpPr>
        <p:spPr>
          <a:xfrm rot="4876578">
            <a:off x="6044746" y="2671605"/>
            <a:ext cx="1544255" cy="124964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BB57B2C-CE4C-4B38-86AC-1156F06B87A6}"/>
              </a:ext>
            </a:extLst>
          </p:cNvPr>
          <p:cNvSpPr txBox="1"/>
          <p:nvPr/>
        </p:nvSpPr>
        <p:spPr>
          <a:xfrm>
            <a:off x="208621" y="0"/>
            <a:ext cx="1152128" cy="1107996"/>
          </a:xfrm>
          <a:prstGeom prst="rect">
            <a:avLst/>
          </a:prstGeom>
          <a:noFill/>
        </p:spPr>
        <p:txBody>
          <a:bodyPr wrap="square" rtlCol="0">
            <a:spAutoFit/>
          </a:bodyPr>
          <a:lstStyle/>
          <a:p>
            <a:r>
              <a:rPr kumimoji="1" lang="ja-JP" altLang="en-US" sz="6600" dirty="0"/>
              <a:t>①</a:t>
            </a:r>
          </a:p>
        </p:txBody>
      </p:sp>
    </p:spTree>
    <p:extLst>
      <p:ext uri="{BB962C8B-B14F-4D97-AF65-F5344CB8AC3E}">
        <p14:creationId xmlns:p14="http://schemas.microsoft.com/office/powerpoint/2010/main" val="358949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5FFDA9-01E8-4EB8-B041-8811FDAF7D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000"/>
          <a:stretch/>
        </p:blipFill>
        <p:spPr>
          <a:xfrm>
            <a:off x="221503" y="1196752"/>
            <a:ext cx="8700993" cy="4176464"/>
          </a:xfrm>
          <a:prstGeom prst="rect">
            <a:avLst/>
          </a:prstGeom>
        </p:spPr>
      </p:pic>
      <p:sp>
        <p:nvSpPr>
          <p:cNvPr id="4" name="テキスト ボックス 3">
            <a:extLst>
              <a:ext uri="{FF2B5EF4-FFF2-40B4-BE49-F238E27FC236}">
                <a16:creationId xmlns:a16="http://schemas.microsoft.com/office/drawing/2014/main" id="{2F43BFF6-56A6-44E3-A4F8-3864F64B4FF2}"/>
              </a:ext>
            </a:extLst>
          </p:cNvPr>
          <p:cNvSpPr txBox="1"/>
          <p:nvPr/>
        </p:nvSpPr>
        <p:spPr>
          <a:xfrm>
            <a:off x="208621" y="0"/>
            <a:ext cx="1152128" cy="1107996"/>
          </a:xfrm>
          <a:prstGeom prst="rect">
            <a:avLst/>
          </a:prstGeom>
          <a:noFill/>
        </p:spPr>
        <p:txBody>
          <a:bodyPr wrap="square" rtlCol="0">
            <a:spAutoFit/>
          </a:bodyPr>
          <a:lstStyle/>
          <a:p>
            <a:r>
              <a:rPr kumimoji="1" lang="ja-JP" altLang="en-US" sz="6600" dirty="0"/>
              <a:t>②</a:t>
            </a:r>
          </a:p>
        </p:txBody>
      </p:sp>
      <p:cxnSp>
        <p:nvCxnSpPr>
          <p:cNvPr id="5" name="直線コネクタ 4">
            <a:extLst>
              <a:ext uri="{FF2B5EF4-FFF2-40B4-BE49-F238E27FC236}">
                <a16:creationId xmlns:a16="http://schemas.microsoft.com/office/drawing/2014/main" id="{12CB100F-26DC-4F9E-8D33-ABABE73EE5CE}"/>
              </a:ext>
            </a:extLst>
          </p:cNvPr>
          <p:cNvCxnSpPr/>
          <p:nvPr/>
        </p:nvCxnSpPr>
        <p:spPr>
          <a:xfrm>
            <a:off x="441580" y="3429000"/>
            <a:ext cx="792088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8F261731-D359-42A5-AC70-94170EE9588B}"/>
              </a:ext>
            </a:extLst>
          </p:cNvPr>
          <p:cNvCxnSpPr/>
          <p:nvPr/>
        </p:nvCxnSpPr>
        <p:spPr>
          <a:xfrm>
            <a:off x="611559" y="2492896"/>
            <a:ext cx="792088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2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732</TotalTime>
  <Words>603</Words>
  <Application>Microsoft Office PowerPoint</Application>
  <PresentationFormat>画面に合わせる (4:3)</PresentationFormat>
  <Paragraphs>105</Paragraphs>
  <Slides>16</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ＭＳ Ｐゴシック</vt:lpstr>
      <vt:lpstr>游ゴシック</vt:lpstr>
      <vt:lpstr>游明朝</vt:lpstr>
      <vt:lpstr>Arial</vt:lpstr>
      <vt:lpstr>Calibri</vt:lpstr>
      <vt:lpstr>Times New Roman</vt:lpstr>
      <vt:lpstr>Office ​​テーマ</vt:lpstr>
      <vt:lpstr>妻北小の先生から みなさんへ</vt:lpstr>
      <vt:lpstr>PowerPoint プレゼンテーション</vt:lpstr>
      <vt:lpstr>１０月</vt:lpstr>
      <vt:lpstr>PowerPoint プレゼンテーション</vt:lpstr>
      <vt:lpstr>心の中で答えてください。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おとなになっても 大切なスキル</vt:lpstr>
      <vt:lpstr>正しいスリッパのそろえ方</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２月</dc:title>
  <dc:creator>Owner</dc:creator>
  <cp:lastModifiedBy>UchidaSE</cp:lastModifiedBy>
  <cp:revision>84</cp:revision>
  <cp:lastPrinted>2021-07-02T08:37:06Z</cp:lastPrinted>
  <dcterms:created xsi:type="dcterms:W3CDTF">2021-01-24T13:36:36Z</dcterms:created>
  <dcterms:modified xsi:type="dcterms:W3CDTF">2023-09-28T08:14:02Z</dcterms:modified>
</cp:coreProperties>
</file>