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60" r:id="rId4"/>
    <p:sldId id="262" r:id="rId5"/>
    <p:sldId id="276" r:id="rId6"/>
    <p:sldId id="272" r:id="rId7"/>
    <p:sldId id="261" r:id="rId8"/>
    <p:sldId id="273" r:id="rId9"/>
    <p:sldId id="277" r:id="rId10"/>
    <p:sldId id="264" r:id="rId11"/>
    <p:sldId id="263" r:id="rId12"/>
    <p:sldId id="279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CC"/>
    <a:srgbClr val="FF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18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9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50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8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65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9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99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44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8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05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77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41450-3D7B-403F-BF6E-A0E87023CB59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0F37D-CEC3-49A7-A3F2-7E7EE82066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南方小学校正門付近全景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90" y="1455533"/>
            <a:ext cx="8365053" cy="421738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グループ化 3"/>
          <p:cNvGrpSpPr/>
          <p:nvPr/>
        </p:nvGrpSpPr>
        <p:grpSpPr>
          <a:xfrm>
            <a:off x="2844052" y="285983"/>
            <a:ext cx="3482788" cy="1354216"/>
            <a:chOff x="3154761" y="433900"/>
            <a:chExt cx="3711388" cy="1354216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3725280" y="433900"/>
              <a:ext cx="25703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令和７年度</a:t>
              </a:r>
              <a:endParaRPr kumimoji="1"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3154761" y="1018675"/>
              <a:ext cx="371138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南方小学校</a:t>
              </a:r>
              <a:endPara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248770" y="2044722"/>
            <a:ext cx="86464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１学期</a:t>
            </a:r>
          </a:p>
          <a:p>
            <a:pPr algn="ctr"/>
            <a:r>
              <a:rPr kumimoji="1" lang="ja-JP" altLang="en-US" sz="13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始業式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04644" y="6023749"/>
            <a:ext cx="5134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令和７年４月７日</a:t>
            </a:r>
            <a:r>
              <a:rPr kumimoji="1" lang="en-US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kumimoji="1" lang="en-US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026" name="Picture 2" descr="https://cms.miyazaki-c.ed.jp/1718/wysiwyg/image/download/1/18/mediu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570" y="354885"/>
            <a:ext cx="1347109" cy="128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矢印 16"/>
          <p:cNvSpPr/>
          <p:nvPr/>
        </p:nvSpPr>
        <p:spPr>
          <a:xfrm>
            <a:off x="3344765" y="493678"/>
            <a:ext cx="1761565" cy="105769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2856" y="-27180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貢献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こうけん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187126" y="155653"/>
            <a:ext cx="4029841" cy="1580914"/>
            <a:chOff x="54168" y="3328845"/>
            <a:chExt cx="4029841" cy="1580914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54168" y="3709430"/>
              <a:ext cx="40298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友だちを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66370" y="3328845"/>
              <a:ext cx="794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960872" y="1970208"/>
            <a:ext cx="8586977" cy="1553875"/>
            <a:chOff x="820670" y="2103142"/>
            <a:chExt cx="8586977" cy="1553875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820670" y="2456688"/>
              <a:ext cx="85869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大切な存在と思う心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17740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たいせつ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78575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そんざい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133811" y="2121990"/>
              <a:ext cx="8298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おも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7616205" y="2121990"/>
              <a:ext cx="11259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こころ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72856" y="3724834"/>
            <a:ext cx="9144111" cy="1145281"/>
            <a:chOff x="72856" y="3429000"/>
            <a:chExt cx="9144111" cy="1145281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72856" y="3804840"/>
              <a:ext cx="885341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①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友だちの</a:t>
              </a:r>
              <a:r>
                <a:rPr kumimoji="1" lang="en-US" altLang="ja-JP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｢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よさ</a:t>
              </a:r>
              <a:r>
                <a:rPr kumimoji="1" lang="en-US" altLang="ja-JP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｣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を見る・考える習慣</a:t>
              </a:r>
              <a:endParaRPr kumimoji="1" lang="ja-JP" alt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41906" y="342900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789619" y="3430563"/>
              <a:ext cx="4647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み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5781404" y="3429000"/>
              <a:ext cx="13114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かんが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7305431" y="3429000"/>
              <a:ext cx="19115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しゅうかん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379334" y="4870115"/>
            <a:ext cx="8240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u="sng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６月</a:t>
            </a:r>
            <a:r>
              <a:rPr kumimoji="1" lang="ja-JP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には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483380" y="5696045"/>
            <a:ext cx="8401659" cy="1153267"/>
            <a:chOff x="483380" y="5803621"/>
            <a:chExt cx="8401659" cy="1153267"/>
          </a:xfrm>
        </p:grpSpPr>
        <p:sp>
          <p:nvSpPr>
            <p:cNvPr id="11" name="正方形/長方形 10"/>
            <p:cNvSpPr/>
            <p:nvPr/>
          </p:nvSpPr>
          <p:spPr>
            <a:xfrm>
              <a:off x="483380" y="6187447"/>
              <a:ext cx="840165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クラス全員の</a:t>
              </a:r>
              <a:r>
                <a:rPr kumimoji="1" lang="en-US" altLang="ja-JP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｢</a:t>
              </a:r>
              <a:r>
                <a:rPr kumimoji="1" lang="ja-JP" altLang="en-US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よさ</a:t>
              </a:r>
              <a:r>
                <a:rPr kumimoji="1" lang="en-US" altLang="ja-JP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｣</a:t>
              </a:r>
              <a:r>
                <a:rPr kumimoji="1" lang="ja-JP" altLang="en-US" sz="4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</a:t>
              </a:r>
              <a:r>
                <a:rPr kumimoji="1" lang="ja-JP" altLang="en-US" sz="4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言えるように！</a:t>
              </a:r>
              <a:endPara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752859" y="5803621"/>
              <a:ext cx="16552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ぜんいん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591718" y="5811560"/>
              <a:ext cx="5548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95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矢印 16"/>
          <p:cNvSpPr/>
          <p:nvPr/>
        </p:nvSpPr>
        <p:spPr>
          <a:xfrm>
            <a:off x="3344765" y="493678"/>
            <a:ext cx="1761565" cy="105769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2856" y="-27180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貢献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こうけん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187126" y="155653"/>
            <a:ext cx="4029841" cy="1580914"/>
            <a:chOff x="54168" y="3328845"/>
            <a:chExt cx="4029841" cy="1580914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54168" y="3709430"/>
              <a:ext cx="40298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友だちを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66370" y="3328845"/>
              <a:ext cx="794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960872" y="1970208"/>
            <a:ext cx="8586977" cy="1553875"/>
            <a:chOff x="820670" y="2103142"/>
            <a:chExt cx="8586977" cy="1553875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820670" y="2456688"/>
              <a:ext cx="85869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大切な存在と思う心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17740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たいせつ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78575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そんざい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133811" y="2121990"/>
              <a:ext cx="8298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おも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7616205" y="2121990"/>
              <a:ext cx="11259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こころ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24800" y="3416957"/>
            <a:ext cx="9071144" cy="1139867"/>
            <a:chOff x="145823" y="3376616"/>
            <a:chExt cx="9071144" cy="1139867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145823" y="3747042"/>
              <a:ext cx="90711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②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友だちとの</a:t>
              </a:r>
              <a:r>
                <a:rPr kumimoji="1" lang="en-US" altLang="ja-JP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｢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楽しかった場面</a:t>
              </a:r>
              <a:r>
                <a:rPr kumimoji="1" lang="en-US" altLang="ja-JP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｣</a:t>
              </a:r>
              <a:endParaRPr kumimoji="1" lang="ja-JP" altLang="en-US" sz="4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758425" y="3376616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3471597" y="337757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たの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6058861" y="3390063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ばめん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576490" y="4576491"/>
            <a:ext cx="8573242" cy="1160452"/>
            <a:chOff x="643725" y="4536150"/>
            <a:chExt cx="8573242" cy="1160452"/>
          </a:xfrm>
        </p:grpSpPr>
        <p:sp>
          <p:nvSpPr>
            <p:cNvPr id="25" name="正方形/長方形 24"/>
            <p:cNvSpPr/>
            <p:nvPr/>
          </p:nvSpPr>
          <p:spPr>
            <a:xfrm>
              <a:off x="643725" y="4927161"/>
              <a:ext cx="8573242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ja-JP" altLang="en-US" sz="4400" b="1" u="sng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友だちから「助けて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もらった場面</a:t>
              </a:r>
              <a:r>
                <a:rPr kumimoji="1" lang="en-US" altLang="ja-JP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｣</a:t>
              </a:r>
              <a:endParaRPr kumimoji="1" lang="ja-JP" alt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81951" y="45361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3565726" y="45361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たす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26102" y="45361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ばめん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492364" y="5738213"/>
            <a:ext cx="8755228" cy="1146681"/>
            <a:chOff x="559599" y="5711319"/>
            <a:chExt cx="8755228" cy="1146681"/>
          </a:xfrm>
        </p:grpSpPr>
        <p:sp>
          <p:nvSpPr>
            <p:cNvPr id="26" name="正方形/長方形 25"/>
            <p:cNvSpPr/>
            <p:nvPr/>
          </p:nvSpPr>
          <p:spPr>
            <a:xfrm>
              <a:off x="559599" y="6088559"/>
              <a:ext cx="858440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ja-JP" sz="4400" b="1" u="sng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｢</a:t>
              </a:r>
              <a:r>
                <a:rPr kumimoji="1" lang="ja-JP" altLang="en-US" sz="4400" b="1" u="sng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優しくされた</a:t>
              </a:r>
              <a:r>
                <a:rPr kumimoji="1" lang="ja-JP" altLang="en-US" sz="4400" b="1" u="sng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場面」を思い出す習慣</a:t>
              </a: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820922" y="57244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ばめん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892438" y="5715316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やさ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661442" y="57244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おも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848969" y="5724450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だ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7521141" y="5711319"/>
              <a:ext cx="17936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しゅうかん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482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351993" y="458827"/>
            <a:ext cx="6616700" cy="1631542"/>
            <a:chOff x="165100" y="310308"/>
            <a:chExt cx="6616700" cy="1631542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65100" y="495300"/>
              <a:ext cx="66167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800" b="1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６２３</a:t>
              </a:r>
              <a:r>
                <a:rPr kumimoji="1" lang="ja-JP" altLang="en-US" sz="6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名の全員が</a:t>
              </a:r>
              <a:endParaRPr kumimoji="1" lang="en-US" altLang="ja-JP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506175" y="319982"/>
              <a:ext cx="8642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めい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4102697" y="310308"/>
              <a:ext cx="17183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ぜんいん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262114" y="2709002"/>
            <a:ext cx="8843569" cy="1323220"/>
            <a:chOff x="567686" y="2798277"/>
            <a:chExt cx="8843569" cy="1323220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567686" y="3105834"/>
              <a:ext cx="884356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0" b="1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２つの力</a:t>
              </a:r>
              <a:r>
                <a:rPr kumimoji="1" lang="ja-JP" altLang="en-US" sz="6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をしっかりと</a:t>
              </a: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509675" y="2798277"/>
              <a:ext cx="12219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ちから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4289590" y="4731889"/>
            <a:ext cx="3725700" cy="1424318"/>
            <a:chOff x="709061" y="2808343"/>
            <a:chExt cx="3725700" cy="1424318"/>
          </a:xfrm>
        </p:grpSpPr>
        <p:sp>
          <p:nvSpPr>
            <p:cNvPr id="13" name="正方形/長方形 12"/>
            <p:cNvSpPr/>
            <p:nvPr/>
          </p:nvSpPr>
          <p:spPr>
            <a:xfrm>
              <a:off x="709061" y="3216998"/>
              <a:ext cx="3725700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6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身につけて</a:t>
              </a:r>
              <a:endPara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924244" y="2808343"/>
              <a:ext cx="5616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み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27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/>
          <p:cNvGrpSpPr/>
          <p:nvPr/>
        </p:nvGrpSpPr>
        <p:grpSpPr>
          <a:xfrm>
            <a:off x="425386" y="2517030"/>
            <a:ext cx="8425705" cy="1758173"/>
            <a:chOff x="425386" y="2571894"/>
            <a:chExt cx="8425705" cy="1758173"/>
          </a:xfrm>
        </p:grpSpPr>
        <p:sp>
          <p:nvSpPr>
            <p:cNvPr id="17" name="楕円 16"/>
            <p:cNvSpPr/>
            <p:nvPr/>
          </p:nvSpPr>
          <p:spPr>
            <a:xfrm>
              <a:off x="484362" y="3203579"/>
              <a:ext cx="8307752" cy="1017024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>
              <a:glow rad="774700">
                <a:schemeClr val="accent4">
                  <a:satMod val="175000"/>
                  <a:alpha val="88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" name="グループ化 10"/>
            <p:cNvGrpSpPr/>
            <p:nvPr/>
          </p:nvGrpSpPr>
          <p:grpSpPr>
            <a:xfrm>
              <a:off x="425386" y="2571894"/>
              <a:ext cx="8425705" cy="1758173"/>
              <a:chOff x="425386" y="2571894"/>
              <a:chExt cx="8425705" cy="1758173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425386" y="3006628"/>
                <a:ext cx="8425705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kumimoji="1" lang="ja-JP" altLang="en-US" sz="8000" b="1" u="sng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一番すばらしい</a:t>
                </a:r>
                <a:r>
                  <a:rPr kumimoji="1" lang="ja-JP" altLang="en-US" sz="8000" b="1" u="sng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１年</a:t>
                </a:r>
              </a:p>
            </p:txBody>
          </p:sp>
          <p:sp>
            <p:nvSpPr>
              <p:cNvPr id="6" name="テキスト ボックス 5"/>
              <p:cNvSpPr txBox="1"/>
              <p:nvPr/>
            </p:nvSpPr>
            <p:spPr>
              <a:xfrm>
                <a:off x="746403" y="2620624"/>
                <a:ext cx="20568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いちばん</a:t>
                </a:r>
                <a:endParaRPr kumimoji="1" lang="ja-JP" altLang="en-US" sz="28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7768071" y="2571894"/>
                <a:ext cx="9629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ねん</a:t>
                </a:r>
                <a:endParaRPr kumimoji="1" lang="ja-JP" altLang="en-US" sz="28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</p:grpSp>
      <p:grpSp>
        <p:nvGrpSpPr>
          <p:cNvPr id="15" name="グループ化 14"/>
          <p:cNvGrpSpPr/>
          <p:nvPr/>
        </p:nvGrpSpPr>
        <p:grpSpPr>
          <a:xfrm>
            <a:off x="82177" y="364733"/>
            <a:ext cx="8524875" cy="1553652"/>
            <a:chOff x="209177" y="466333"/>
            <a:chExt cx="8524875" cy="1553652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09177" y="466333"/>
              <a:ext cx="8524875" cy="1553652"/>
              <a:chOff x="68193" y="2679446"/>
              <a:chExt cx="8524875" cy="1553652"/>
            </a:xfrm>
          </p:grpSpPr>
          <p:sp>
            <p:nvSpPr>
              <p:cNvPr id="3" name="テキスト ボックス 2"/>
              <p:cNvSpPr txBox="1"/>
              <p:nvPr/>
            </p:nvSpPr>
            <p:spPr>
              <a:xfrm>
                <a:off x="68193" y="3094325"/>
                <a:ext cx="8524875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6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今までの人生で</a:t>
                </a:r>
                <a:endParaRPr kumimoji="1" lang="en-US" altLang="ja-JP" sz="6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3726605" y="2679446"/>
                <a:ext cx="20568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じんせい</a:t>
                </a:r>
                <a:endParaRPr kumimoji="1" lang="ja-JP" altLang="en-US" sz="28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0" name="テキスト ボックス 9"/>
            <p:cNvSpPr txBox="1"/>
            <p:nvPr/>
          </p:nvSpPr>
          <p:spPr>
            <a:xfrm>
              <a:off x="403207" y="466333"/>
              <a:ext cx="10387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いま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236356" y="5149452"/>
            <a:ext cx="5767926" cy="1619648"/>
            <a:chOff x="1335452" y="5238352"/>
            <a:chExt cx="5767926" cy="1619648"/>
          </a:xfrm>
        </p:grpSpPr>
        <p:sp>
          <p:nvSpPr>
            <p:cNvPr id="5" name="正方形/長方形 4"/>
            <p:cNvSpPr/>
            <p:nvPr/>
          </p:nvSpPr>
          <p:spPr>
            <a:xfrm>
              <a:off x="1335452" y="5719227"/>
              <a:ext cx="5767926" cy="11387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6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</a:t>
              </a:r>
              <a:r>
                <a:rPr kumimoji="1" lang="ja-JP" altLang="en-US" sz="6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言えるように！</a:t>
              </a:r>
              <a:endParaRPr kumimoji="1" lang="en-US" altLang="ja-JP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222036" y="5238352"/>
              <a:ext cx="9629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pic>
        <p:nvPicPr>
          <p:cNvPr id="14" name="図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4717" y="958477"/>
            <a:ext cx="2759565" cy="1504029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77" y="4291822"/>
            <a:ext cx="2241923" cy="246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6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02104" y="-3885"/>
            <a:ext cx="8949472" cy="1375287"/>
            <a:chOff x="-64234" y="671769"/>
            <a:chExt cx="8949472" cy="1375287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-64234" y="1031393"/>
              <a:ext cx="86733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延岡市教育委員会の目標</a:t>
              </a:r>
              <a:endPara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372796" y="671770"/>
              <a:ext cx="58862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のべおかし　きょういくいいんかい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881627" y="671769"/>
              <a:ext cx="20036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もくひょう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1924774" y="1371402"/>
            <a:ext cx="554400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9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○○</a:t>
            </a:r>
            <a:endParaRPr kumimoji="1" lang="ja-JP" altLang="en-US" sz="199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609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2488311" y="1419661"/>
            <a:ext cx="4518212" cy="2725917"/>
            <a:chOff x="2336329" y="1527038"/>
            <a:chExt cx="4518212" cy="2725917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2336329" y="2036964"/>
              <a:ext cx="4518212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3800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幸 動</a:t>
              </a:r>
              <a:endParaRPr kumimoji="1" lang="ja-JP" altLang="en-US" sz="13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192280" y="1527038"/>
              <a:ext cx="33554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　　どう</a:t>
              </a:r>
              <a:endParaRPr kumimoji="1"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0" y="4035056"/>
            <a:ext cx="6841938" cy="1468675"/>
            <a:chOff x="119125" y="4275889"/>
            <a:chExt cx="6841938" cy="1468675"/>
          </a:xfrm>
        </p:grpSpPr>
        <p:sp>
          <p:nvSpPr>
            <p:cNvPr id="12" name="正方形/長方形 11"/>
            <p:cNvSpPr/>
            <p:nvPr/>
          </p:nvSpPr>
          <p:spPr>
            <a:xfrm>
              <a:off x="119125" y="4728901"/>
              <a:ext cx="684193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自他の</a:t>
              </a:r>
              <a:r>
                <a:rPr kumimoji="1" lang="ja-JP" altLang="en-US" sz="6000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幸</a:t>
              </a:r>
              <a:r>
                <a:rPr kumimoji="1" lang="ja-JP" altLang="en-US" sz="6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せのために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58907" y="4282421"/>
              <a:ext cx="11320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じた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235702" y="4275889"/>
              <a:ext cx="18524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しあわ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255494" y="5480601"/>
            <a:ext cx="8888506" cy="1448518"/>
            <a:chOff x="94035" y="5516376"/>
            <a:chExt cx="8888506" cy="1448518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94035" y="5949231"/>
              <a:ext cx="888850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学び行</a:t>
              </a:r>
              <a:r>
                <a:rPr kumimoji="1" lang="ja-JP" altLang="en-US" sz="6000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動</a:t>
              </a:r>
              <a:r>
                <a:rPr kumimoji="1" lang="ja-JP" altLang="en-US" sz="6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する子どもの育成</a:t>
              </a:r>
              <a:endParaRPr kumimoji="1" lang="ja-JP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5990" y="5539121"/>
              <a:ext cx="10420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まな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815520" y="5565485"/>
              <a:ext cx="16322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こうどう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7178262" y="5516376"/>
              <a:ext cx="16455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いくせい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4616181" y="5534707"/>
              <a:ext cx="5491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302104" y="-3885"/>
            <a:ext cx="8949472" cy="1375287"/>
            <a:chOff x="-64234" y="671769"/>
            <a:chExt cx="8949472" cy="1375287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-64234" y="1031393"/>
              <a:ext cx="86733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延岡市教育委員会の目標</a:t>
              </a:r>
              <a:endPara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72796" y="671770"/>
              <a:ext cx="58702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のべおかし　きょういくいいんかい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6881627" y="671769"/>
              <a:ext cx="20036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もくひょう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71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13447" y="107972"/>
            <a:ext cx="4518212" cy="2067957"/>
            <a:chOff x="2407023" y="1755182"/>
            <a:chExt cx="4518212" cy="206795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407023" y="2253479"/>
              <a:ext cx="45182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幸動</a:t>
              </a:r>
              <a:endParaRPr kumimoji="1" lang="ja-JP" altLang="en-US" sz="9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763369" y="1755182"/>
              <a:ext cx="21851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　どう</a:t>
              </a:r>
              <a:endParaRPr kumimoji="1" lang="ja-JP" altLang="en-US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2654112" y="279439"/>
            <a:ext cx="6753785" cy="1375326"/>
            <a:chOff x="3084418" y="440489"/>
            <a:chExt cx="6753785" cy="137532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084418" y="984818"/>
              <a:ext cx="67537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この目標達成のために</a:t>
              </a:r>
              <a:endParaRPr kumimoji="1"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958475" y="440489"/>
              <a:ext cx="36441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もくひょうたっせい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1358569" y="2488316"/>
            <a:ext cx="7293984" cy="1555281"/>
            <a:chOff x="3617675" y="1146038"/>
            <a:chExt cx="7293984" cy="1555281"/>
          </a:xfrm>
        </p:grpSpPr>
        <p:sp>
          <p:nvSpPr>
            <p:cNvPr id="6" name="正方形/長方形 5"/>
            <p:cNvSpPr/>
            <p:nvPr/>
          </p:nvSpPr>
          <p:spPr>
            <a:xfrm>
              <a:off x="3617675" y="1593323"/>
              <a:ext cx="7293984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6600" b="1" u="sng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南方小学校</a:t>
              </a:r>
              <a:r>
                <a:rPr kumimoji="1" lang="ja-JP" altLang="en-US" sz="6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では･･･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617675" y="1146038"/>
              <a:ext cx="44745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みなみかたしょう</a:t>
              </a:r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がっ</a:t>
              </a:r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8973" y="4827492"/>
            <a:ext cx="451821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○○</a:t>
            </a:r>
            <a:r>
              <a:rPr kumimoji="1" lang="ja-JP" altLang="en-US" sz="5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の力</a:t>
            </a:r>
            <a:endParaRPr kumimoji="1" lang="ja-JP" altLang="en-US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33365" y="4854386"/>
            <a:ext cx="451821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○○</a:t>
            </a:r>
            <a:r>
              <a:rPr kumimoji="1" lang="ja-JP" altLang="en-US" sz="5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の力</a:t>
            </a:r>
            <a:endParaRPr kumimoji="1" lang="ja-JP" altLang="en-US" sz="5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495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13447" y="107972"/>
            <a:ext cx="4518212" cy="2067957"/>
            <a:chOff x="2407023" y="1755182"/>
            <a:chExt cx="4518212" cy="2067957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407023" y="2253479"/>
              <a:ext cx="45182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幸動</a:t>
              </a:r>
              <a:endParaRPr kumimoji="1" lang="ja-JP" altLang="en-US" sz="9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763369" y="1755182"/>
              <a:ext cx="21851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　どう</a:t>
              </a:r>
              <a:endParaRPr kumimoji="1" lang="ja-JP" altLang="en-US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2654112" y="279439"/>
            <a:ext cx="6753785" cy="1375326"/>
            <a:chOff x="3084418" y="440489"/>
            <a:chExt cx="6753785" cy="137532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084418" y="984818"/>
              <a:ext cx="67537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この目標達成のために</a:t>
              </a:r>
              <a:endParaRPr kumimoji="1" lang="ja-JP" altLang="en-US" sz="4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958475" y="440489"/>
              <a:ext cx="364415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もくひょうたっせい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1358569" y="2488316"/>
            <a:ext cx="7293984" cy="1555281"/>
            <a:chOff x="3617675" y="1146038"/>
            <a:chExt cx="7293984" cy="1555281"/>
          </a:xfrm>
        </p:grpSpPr>
        <p:sp>
          <p:nvSpPr>
            <p:cNvPr id="6" name="正方形/長方形 5"/>
            <p:cNvSpPr/>
            <p:nvPr/>
          </p:nvSpPr>
          <p:spPr>
            <a:xfrm>
              <a:off x="3617675" y="1593323"/>
              <a:ext cx="7293984" cy="11079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ja-JP" altLang="en-US" sz="6600" b="1" u="sng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南方小学校</a:t>
              </a:r>
              <a:r>
                <a:rPr kumimoji="1" lang="ja-JP" altLang="en-US" sz="6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では･･･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617675" y="1146038"/>
              <a:ext cx="44745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みなみかたしょう</a:t>
              </a:r>
              <a:r>
                <a:rPr kumimoji="1" lang="ja-JP" altLang="en-US" sz="32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がっ</a:t>
              </a:r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8973" y="4393833"/>
            <a:ext cx="4518212" cy="2295707"/>
            <a:chOff x="8973" y="3936635"/>
            <a:chExt cx="4518212" cy="2295707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8973" y="4370294"/>
              <a:ext cx="4518212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自立</a:t>
              </a:r>
              <a:r>
                <a:rPr kumimoji="1" lang="ja-JP" altLang="en-US" sz="5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001805" y="3936635"/>
              <a:ext cx="17548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じりつ</a:t>
              </a:r>
              <a:endPara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4733365" y="4393463"/>
            <a:ext cx="4518212" cy="2322971"/>
            <a:chOff x="8973" y="3909371"/>
            <a:chExt cx="4518212" cy="2322971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8973" y="4370294"/>
              <a:ext cx="4518212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貢献</a:t>
              </a:r>
              <a:r>
                <a:rPr kumimoji="1" lang="ja-JP" altLang="en-US" sz="5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09072" y="3909371"/>
              <a:ext cx="221876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こうけん</a:t>
              </a:r>
              <a:endParaRPr kumimoji="1" lang="ja-JP" altLang="en-US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709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下矢印 40"/>
          <p:cNvSpPr/>
          <p:nvPr/>
        </p:nvSpPr>
        <p:spPr>
          <a:xfrm>
            <a:off x="1308517" y="1163864"/>
            <a:ext cx="1407789" cy="1713807"/>
          </a:xfrm>
          <a:prstGeom prst="downArrow">
            <a:avLst>
              <a:gd name="adj1" fmla="val 50000"/>
              <a:gd name="adj2" fmla="val 32807"/>
            </a:avLst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42845" y="106731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自立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じりつ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32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下矢印 51"/>
          <p:cNvSpPr/>
          <p:nvPr/>
        </p:nvSpPr>
        <p:spPr>
          <a:xfrm>
            <a:off x="4108792" y="860146"/>
            <a:ext cx="1183166" cy="4746811"/>
          </a:xfrm>
          <a:prstGeom prst="downArrow">
            <a:avLst>
              <a:gd name="adj1" fmla="val 50000"/>
              <a:gd name="adj2" fmla="val 25579"/>
            </a:avLst>
          </a:prstGeom>
          <a:solidFill>
            <a:srgbClr val="FF99FF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下矢印 40"/>
          <p:cNvSpPr/>
          <p:nvPr/>
        </p:nvSpPr>
        <p:spPr>
          <a:xfrm>
            <a:off x="1308517" y="1163864"/>
            <a:ext cx="1407789" cy="1713807"/>
          </a:xfrm>
          <a:prstGeom prst="downArrow">
            <a:avLst>
              <a:gd name="adj1" fmla="val 50000"/>
              <a:gd name="adj2" fmla="val 32807"/>
            </a:avLst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42845" y="106731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自立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じりつ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3927020" y="270057"/>
            <a:ext cx="5338004" cy="997086"/>
            <a:chOff x="3186477" y="363836"/>
            <a:chExt cx="5338004" cy="997086"/>
          </a:xfrm>
        </p:grpSpPr>
        <p:sp>
          <p:nvSpPr>
            <p:cNvPr id="9" name="正方形/長方形 8"/>
            <p:cNvSpPr/>
            <p:nvPr/>
          </p:nvSpPr>
          <p:spPr>
            <a:xfrm>
              <a:off x="3186477" y="714591"/>
              <a:ext cx="5338004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marL="514350" indent="-514350">
                <a:buAutoNum type="circleNumDbPlain"/>
              </a:pPr>
              <a:r>
                <a:rPr kumimoji="1" lang="ja-JP" altLang="en-US" sz="3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先生</a:t>
              </a:r>
              <a:r>
                <a:rPr kumimoji="1" lang="ja-JP" altLang="en-US" sz="35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や友だちの話</a:t>
              </a:r>
              <a:r>
                <a:rPr kumimoji="1" lang="ja-JP" altLang="en-US" sz="3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</a:t>
              </a:r>
              <a:r>
                <a:rPr kumimoji="1" lang="ja-JP" altLang="en-US" sz="3500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聞く</a:t>
              </a:r>
              <a:endParaRPr kumimoji="1" lang="ja-JP" altLang="en-US" sz="3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496917" y="387547"/>
              <a:ext cx="1420750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せんせい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4917667" y="363836"/>
              <a:ext cx="723845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435211" y="376078"/>
              <a:ext cx="986250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はなし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7543597" y="369486"/>
              <a:ext cx="429373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き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3916223" y="1463585"/>
            <a:ext cx="4488189" cy="931207"/>
            <a:chOff x="3186478" y="372603"/>
            <a:chExt cx="4488189" cy="931207"/>
          </a:xfrm>
        </p:grpSpPr>
        <p:sp>
          <p:nvSpPr>
            <p:cNvPr id="17" name="正方形/長方形 16"/>
            <p:cNvSpPr/>
            <p:nvPr/>
          </p:nvSpPr>
          <p:spPr>
            <a:xfrm>
              <a:off x="3186478" y="672868"/>
              <a:ext cx="4488189" cy="63094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r>
                <a:rPr kumimoji="1" lang="ja-JP" altLang="en-US" sz="3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②話の内容が</a:t>
              </a:r>
              <a:r>
                <a:rPr kumimoji="1" lang="ja-JP" altLang="en-US" sz="3500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わかる</a:t>
              </a:r>
              <a:endParaRPr kumimoji="1" lang="ja-JP" altLang="en-US" sz="3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428327" y="372603"/>
              <a:ext cx="1313635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ないよう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3927021" y="2728308"/>
            <a:ext cx="5216980" cy="939651"/>
            <a:chOff x="3927021" y="2728308"/>
            <a:chExt cx="5216980" cy="939651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3927021" y="2728308"/>
              <a:ext cx="5216980" cy="939651"/>
              <a:chOff x="3186478" y="364159"/>
              <a:chExt cx="5216980" cy="939651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186478" y="672868"/>
                <a:ext cx="5216980" cy="63094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kumimoji="1" lang="ja-JP" altLang="en-US" sz="35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③話の内容について</a:t>
                </a:r>
                <a:r>
                  <a:rPr kumimoji="1" lang="ja-JP" altLang="en-US" sz="35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考える</a:t>
                </a:r>
                <a:endParaRPr kumimoji="1" lang="ja-JP" altLang="en-US" sz="35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4379904" y="364159"/>
                <a:ext cx="1313635" cy="461665"/>
              </a:xfrm>
              <a:prstGeom prst="rect">
                <a:avLst/>
              </a:prstGeom>
              <a:solidFill>
                <a:schemeClr val="bg1"/>
              </a:solidFill>
              <a:effectLst>
                <a:softEdge rad="127000"/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ないよう</a:t>
                </a:r>
                <a:endParaRPr kumimoji="1" lang="ja-JP" altLang="en-US" sz="2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25" name="テキスト ボックス 24"/>
            <p:cNvSpPr txBox="1"/>
            <p:nvPr/>
          </p:nvSpPr>
          <p:spPr>
            <a:xfrm>
              <a:off x="7535650" y="2733305"/>
              <a:ext cx="1313635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かんが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3916221" y="4219469"/>
            <a:ext cx="4488191" cy="962588"/>
            <a:chOff x="3931507" y="3676441"/>
            <a:chExt cx="4488191" cy="962588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3931507" y="3689280"/>
              <a:ext cx="4488191" cy="949749"/>
              <a:chOff x="3186477" y="354061"/>
              <a:chExt cx="4488191" cy="949749"/>
            </a:xfrm>
          </p:grpSpPr>
          <p:sp>
            <p:nvSpPr>
              <p:cNvPr id="27" name="正方形/長方形 26"/>
              <p:cNvSpPr/>
              <p:nvPr/>
            </p:nvSpPr>
            <p:spPr>
              <a:xfrm>
                <a:off x="3186477" y="672868"/>
                <a:ext cx="4488191" cy="63094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kumimoji="1" lang="ja-JP" altLang="en-US" sz="35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④自分の考えを</a:t>
                </a:r>
                <a:r>
                  <a:rPr kumimoji="1" lang="ja-JP" altLang="en-US" sz="35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決める</a:t>
                </a:r>
                <a:endParaRPr kumimoji="1" lang="ja-JP" altLang="en-US" sz="35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28" name="テキスト ボックス 27"/>
              <p:cNvSpPr txBox="1"/>
              <p:nvPr/>
            </p:nvSpPr>
            <p:spPr>
              <a:xfrm>
                <a:off x="4752631" y="354061"/>
                <a:ext cx="1313635" cy="461665"/>
              </a:xfrm>
              <a:prstGeom prst="rect">
                <a:avLst/>
              </a:prstGeom>
              <a:solidFill>
                <a:schemeClr val="bg1"/>
              </a:solidFill>
              <a:effectLst>
                <a:softEdge rad="127000"/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かんが</a:t>
                </a:r>
                <a:endParaRPr kumimoji="1" lang="ja-JP" altLang="en-US" sz="2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4435469" y="3676441"/>
              <a:ext cx="1065805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じぶん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7001713" y="3725931"/>
              <a:ext cx="576286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き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3900127" y="5593043"/>
            <a:ext cx="4934592" cy="962923"/>
            <a:chOff x="3927021" y="4880349"/>
            <a:chExt cx="4934592" cy="962923"/>
          </a:xfrm>
        </p:grpSpPr>
        <p:grpSp>
          <p:nvGrpSpPr>
            <p:cNvPr id="32" name="グループ化 31"/>
            <p:cNvGrpSpPr/>
            <p:nvPr/>
          </p:nvGrpSpPr>
          <p:grpSpPr>
            <a:xfrm>
              <a:off x="3927021" y="4880349"/>
              <a:ext cx="4934592" cy="962923"/>
              <a:chOff x="3931508" y="3676106"/>
              <a:chExt cx="4934592" cy="962923"/>
            </a:xfrm>
          </p:grpSpPr>
          <p:sp>
            <p:nvSpPr>
              <p:cNvPr id="36" name="正方形/長方形 35"/>
              <p:cNvSpPr/>
              <p:nvPr/>
            </p:nvSpPr>
            <p:spPr>
              <a:xfrm>
                <a:off x="3931508" y="4008087"/>
                <a:ext cx="4934592" cy="63094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r>
                  <a:rPr kumimoji="1" lang="ja-JP" altLang="en-US" sz="35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⑤決めたことを</a:t>
                </a:r>
                <a:r>
                  <a:rPr kumimoji="1" lang="ja-JP" altLang="en-US" sz="3500" b="1" u="sng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発表する</a:t>
                </a:r>
                <a:endParaRPr kumimoji="1" lang="ja-JP" altLang="en-US" sz="35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4478300" y="3676106"/>
                <a:ext cx="576286" cy="461665"/>
              </a:xfrm>
              <a:prstGeom prst="rect">
                <a:avLst/>
              </a:prstGeom>
              <a:solidFill>
                <a:schemeClr val="bg1"/>
              </a:solidFill>
              <a:effectLst>
                <a:softEdge rad="127000"/>
              </a:effectLst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き</a:t>
                </a:r>
                <a:endParaRPr kumimoji="1" lang="ja-JP" altLang="en-US" sz="2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6558029" y="4894263"/>
              <a:ext cx="1555683" cy="461665"/>
            </a:xfrm>
            <a:prstGeom prst="rect">
              <a:avLst/>
            </a:prstGeom>
            <a:solidFill>
              <a:schemeClr val="bg1"/>
            </a:solidFill>
            <a:effectLst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はっぴょう</a:t>
              </a:r>
              <a:endPara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370490" y="2831335"/>
            <a:ext cx="4029841" cy="1580914"/>
            <a:chOff x="54168" y="3328845"/>
            <a:chExt cx="4029841" cy="1580914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54168" y="3709430"/>
              <a:ext cx="40298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話を聞く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97013" y="3328845"/>
              <a:ext cx="11451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はなし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2066579" y="3328845"/>
              <a:ext cx="4938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き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234194" y="4875943"/>
            <a:ext cx="3305020" cy="1807245"/>
            <a:chOff x="58474" y="4335864"/>
            <a:chExt cx="3659881" cy="2202005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DD9A3518-416E-4CDD-80DF-A0CAEBBAC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8474" y="4335864"/>
              <a:ext cx="2478570" cy="1703611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5FE0859D-6898-4331-838C-4DA10FDB69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5373" b="4346"/>
            <a:stretch/>
          </p:blipFill>
          <p:spPr>
            <a:xfrm>
              <a:off x="935045" y="5137708"/>
              <a:ext cx="2783310" cy="1400161"/>
            </a:xfrm>
            <a:prstGeom prst="rect">
              <a:avLst/>
            </a:prstGeom>
          </p:spPr>
        </p:pic>
      </p:grpSp>
      <p:cxnSp>
        <p:nvCxnSpPr>
          <p:cNvPr id="50" name="直線コネクタ 49"/>
          <p:cNvCxnSpPr/>
          <p:nvPr/>
        </p:nvCxnSpPr>
        <p:spPr>
          <a:xfrm>
            <a:off x="3900127" y="523494"/>
            <a:ext cx="26893" cy="6159694"/>
          </a:xfrm>
          <a:prstGeom prst="line">
            <a:avLst/>
          </a:prstGeom>
          <a:ln w="47625">
            <a:solidFill>
              <a:srgbClr val="C0000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52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矢印 16"/>
          <p:cNvSpPr/>
          <p:nvPr/>
        </p:nvSpPr>
        <p:spPr>
          <a:xfrm>
            <a:off x="3344765" y="493678"/>
            <a:ext cx="1761565" cy="105769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2856" y="-27180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貢献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こうけん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592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右矢印 16"/>
          <p:cNvSpPr/>
          <p:nvPr/>
        </p:nvSpPr>
        <p:spPr>
          <a:xfrm>
            <a:off x="3344765" y="493678"/>
            <a:ext cx="1761565" cy="105769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2856" y="-27180"/>
            <a:ext cx="3857282" cy="1986423"/>
            <a:chOff x="90531" y="3983381"/>
            <a:chExt cx="3857282" cy="1986423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90531" y="4400144"/>
              <a:ext cx="3857282" cy="1569660"/>
            </a:xfrm>
            <a:prstGeom prst="rect">
              <a:avLst/>
            </a:prstGeom>
            <a:solidFill>
              <a:schemeClr val="bg1"/>
            </a:solidFill>
            <a:effectLst>
              <a:softEdge rad="63500"/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sz="9600" u="sng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貢献</a:t>
              </a:r>
              <a:r>
                <a:rPr kumimoji="1" lang="ja-JP" altLang="en-US" sz="4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の力</a:t>
              </a:r>
              <a:endParaRPr kumimoji="1" lang="ja-JP" altLang="en-US" sz="5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829888" y="3983381"/>
              <a:ext cx="17548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こうけん</a:t>
              </a:r>
              <a:endPara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187126" y="155653"/>
            <a:ext cx="4029841" cy="1580914"/>
            <a:chOff x="54168" y="3328845"/>
            <a:chExt cx="4029841" cy="1580914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54168" y="3709430"/>
              <a:ext cx="40298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友だちを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66370" y="3328845"/>
              <a:ext cx="794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とも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960872" y="1970208"/>
            <a:ext cx="8586977" cy="1553875"/>
            <a:chOff x="820670" y="2103142"/>
            <a:chExt cx="8586977" cy="1553875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820670" y="2456688"/>
              <a:ext cx="85869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200" b="1" u="sng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大切な存在と思う心</a:t>
              </a:r>
              <a:endParaRPr kumimoji="1" lang="ja-JP" altLang="en-US" sz="7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17740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たいせつ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785757" y="2103142"/>
              <a:ext cx="1540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そんざい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133811" y="2121990"/>
              <a:ext cx="8298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おも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7616205" y="2121990"/>
              <a:ext cx="11259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こころ</a:t>
              </a:r>
              <a:endPara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913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1074</TotalTime>
  <Words>353</Words>
  <Application>Microsoft Office PowerPoint</Application>
  <PresentationFormat>画面に合わせる (4:3)</PresentationFormat>
  <Paragraphs>131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2" baseType="lpstr">
      <vt:lpstr>HG丸ｺﾞｼｯｸM-PRO</vt:lpstr>
      <vt:lpstr>ＭＳ ゴシック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南方小学校　職員３5</dc:creator>
  <cp:lastModifiedBy>南方小学校　職員３5</cp:lastModifiedBy>
  <cp:revision>54</cp:revision>
  <dcterms:created xsi:type="dcterms:W3CDTF">2023-12-04T22:17:30Z</dcterms:created>
  <dcterms:modified xsi:type="dcterms:W3CDTF">2025-04-06T23:15:48Z</dcterms:modified>
</cp:coreProperties>
</file>