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6858000" cy="9144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78">
          <p15:clr>
            <a:srgbClr val="A4A3A4"/>
          </p15:clr>
        </p15:guide>
        <p15:guide id="2" pos="215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66CCFF"/>
    <a:srgbClr val="CCFFFF"/>
    <a:srgbClr val="CCFF99"/>
    <a:srgbClr val="FFCCFF"/>
    <a:srgbClr val="27F927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ACF4677E-8BD2-47ae-8A1F-98590045965D">
      <hp:hncThemeShow xmlns="" xmlns:c="http://schemas.openxmlformats.org/drawingml/2006/chart" xmlns:dgm="http://schemas.openxmlformats.org/drawingml/2006/diagram" xmlns:dsp="http://schemas.microsoft.com/office/drawing/2008/diagram"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457"/>
    <p:restoredTop sz="94924"/>
  </p:normalViewPr>
  <p:slideViewPr>
    <p:cSldViewPr>
      <p:cViewPr>
        <p:scale>
          <a:sx n="90" d="100"/>
          <a:sy n="90" d="100"/>
        </p:scale>
        <p:origin x="1890" y="-2148"/>
      </p:cViewPr>
      <p:guideLst>
        <p:guide orient="horz" pos="2878"/>
        <p:guide pos="215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5DA486C0-BD67-45F6-A8A6-F6CD9BC9AC54}" type="datetimeFigureOut">
              <a:rPr lang="ja-JP" altLang="en-US"/>
              <a:pPr lvl="0"/>
              <a:t>2025/4/1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9348574-D6A8-40C3-A57A-9F3FDF02EC89}" type="slidenum">
              <a:rPr lang="ja-JP" altLang="en-US"/>
              <a:pPr lvl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5DA486C0-BD67-45F6-A8A6-F6CD9BC9AC54}" type="datetimeFigureOut">
              <a:rPr lang="ja-JP" altLang="en-US"/>
              <a:pPr lvl="0"/>
              <a:t>2025/4/1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9348574-D6A8-40C3-A57A-9F3FDF02EC89}" type="slidenum">
              <a:rPr lang="ja-JP" altLang="en-US"/>
              <a:pPr lvl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縦書きテキスト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5DA486C0-BD67-45F6-A8A6-F6CD9BC9AC54}" type="datetimeFigureOut">
              <a:rPr lang="ja-JP" altLang="en-US"/>
              <a:pPr lvl="0"/>
              <a:t>2025/4/1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9348574-D6A8-40C3-A57A-9F3FDF02EC89}" type="slidenum">
              <a:rPr lang="ja-JP" altLang="en-US"/>
              <a:pPr lvl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5DA486C0-BD67-45F6-A8A6-F6CD9BC9AC54}" type="datetimeFigureOut">
              <a:rPr lang="ja-JP" altLang="en-US"/>
              <a:pPr lvl="0"/>
              <a:t>2025/4/1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9348574-D6A8-40C3-A57A-9F3FDF02EC89}" type="slidenum">
              <a:rPr lang="ja-JP" altLang="en-US"/>
              <a:pPr lvl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5DA486C0-BD67-45F6-A8A6-F6CD9BC9AC54}" type="datetimeFigureOut">
              <a:rPr lang="ja-JP" altLang="en-US"/>
              <a:pPr lvl="0"/>
              <a:t>2025/4/1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9348574-D6A8-40C3-A57A-9F3FDF02EC89}" type="slidenum">
              <a:rPr lang="ja-JP" altLang="en-US"/>
              <a:pPr lvl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5DA486C0-BD67-45F6-A8A6-F6CD9BC9AC54}" type="datetimeFigureOut">
              <a:rPr lang="ja-JP" altLang="en-US"/>
              <a:pPr lvl="0"/>
              <a:t>2025/4/1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9348574-D6A8-40C3-A57A-9F3FDF02EC89}" type="slidenum">
              <a:rPr lang="ja-JP" altLang="en-US"/>
              <a:pPr lvl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5DA486C0-BD67-45F6-A8A6-F6CD9BC9AC54}" type="datetimeFigureOut">
              <a:rPr lang="ja-JP" altLang="en-US"/>
              <a:pPr lvl="0"/>
              <a:t>2025/4/1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9348574-D6A8-40C3-A57A-9F3FDF02EC89}" type="slidenum">
              <a:rPr lang="ja-JP" altLang="en-US"/>
              <a:pPr lvl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5DA486C0-BD67-45F6-A8A6-F6CD9BC9AC54}" type="datetimeFigureOut">
              <a:rPr lang="ja-JP" altLang="en-US"/>
              <a:pPr lvl="0"/>
              <a:t>2025/4/1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9348574-D6A8-40C3-A57A-9F3FDF02EC89}" type="slidenum">
              <a:rPr lang="ja-JP" altLang="en-US"/>
              <a:pPr lvl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5DA486C0-BD67-45F6-A8A6-F6CD9BC9AC54}" type="datetimeFigureOut">
              <a:rPr lang="ja-JP" altLang="en-US"/>
              <a:pPr lvl="0"/>
              <a:t>2025/4/1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9348574-D6A8-40C3-A57A-9F3FDF02EC89}" type="slidenum">
              <a:rPr lang="ja-JP" altLang="en-US"/>
              <a:pPr lvl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5DA486C0-BD67-45F6-A8A6-F6CD9BC9AC54}" type="datetimeFigureOut">
              <a:rPr lang="ja-JP" altLang="en-US"/>
              <a:pPr lvl="0"/>
              <a:t>2025/4/1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9348574-D6A8-40C3-A57A-9F3FDF02EC89}" type="slidenum">
              <a:rPr lang="ja-JP" altLang="en-US"/>
              <a:pPr lvl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 noTextEdit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5DA486C0-BD67-45F6-A8A6-F6CD9BC9AC54}" type="datetimeFigureOut">
              <a:rPr lang="ja-JP" altLang="en-US"/>
              <a:pPr lvl="0"/>
              <a:t>2025/4/1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9348574-D6A8-40C3-A57A-9F3FDF02EC89}" type="slidenum">
              <a:rPr lang="ja-JP" altLang="en-US"/>
              <a:pPr lvl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Office テーマ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5DA486C0-BD67-45F6-A8A6-F6CD9BC9AC54}" type="datetimeFigureOut">
              <a:rPr lang="ja-JP" altLang="en-US"/>
              <a:pPr lvl="0"/>
              <a:t>2025/4/1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89348574-D6A8-40C3-A57A-9F3FDF02EC89}" type="slidenum">
              <a:rPr lang="ja-JP" altLang="en-US"/>
              <a:pPr lvl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23" y="2055669"/>
            <a:ext cx="1271127" cy="1271127"/>
          </a:xfrm>
          <a:prstGeom prst="rect">
            <a:avLst/>
          </a:prstGeom>
        </p:spPr>
      </p:pic>
      <p:sp>
        <p:nvSpPr>
          <p:cNvPr id="11" name="上矢印吹き出し 10"/>
          <p:cNvSpPr/>
          <p:nvPr/>
        </p:nvSpPr>
        <p:spPr>
          <a:xfrm>
            <a:off x="2439019" y="1810681"/>
            <a:ext cx="2051969" cy="2077684"/>
          </a:xfrm>
          <a:prstGeom prst="upArrowCallout">
            <a:avLst>
              <a:gd name="adj1" fmla="val 50041"/>
              <a:gd name="adj2" fmla="val 44500"/>
              <a:gd name="adj3" fmla="val 9850"/>
              <a:gd name="adj4" fmla="val 29102"/>
            </a:avLst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額縁 1"/>
          <p:cNvSpPr/>
          <p:nvPr/>
        </p:nvSpPr>
        <p:spPr>
          <a:xfrm>
            <a:off x="953660" y="320622"/>
            <a:ext cx="4950679" cy="504056"/>
          </a:xfrm>
          <a:prstGeom prst="bevel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/>
              <a:t>令和７</a:t>
            </a:r>
            <a:r>
              <a:rPr kumimoji="1" lang="ja-JP" altLang="en-US"/>
              <a:t>年度</a:t>
            </a:r>
            <a:r>
              <a:rPr kumimoji="1" lang="ja-JP" altLang="en-US" dirty="0"/>
              <a:t>　　</a:t>
            </a:r>
            <a:r>
              <a:rPr lang="ja-JP" altLang="en-US" dirty="0"/>
              <a:t>東海東</a:t>
            </a:r>
            <a:r>
              <a:rPr kumimoji="1" lang="ja-JP" altLang="en-US" dirty="0"/>
              <a:t>小　学校経営ビジョン</a:t>
            </a:r>
          </a:p>
        </p:txBody>
      </p:sp>
      <p:sp>
        <p:nvSpPr>
          <p:cNvPr id="4" name="上リボン 3"/>
          <p:cNvSpPr/>
          <p:nvPr/>
        </p:nvSpPr>
        <p:spPr>
          <a:xfrm>
            <a:off x="648071" y="1165975"/>
            <a:ext cx="5589240" cy="889694"/>
          </a:xfrm>
          <a:prstGeom prst="ribbon2">
            <a:avLst>
              <a:gd name="adj1" fmla="val 32770"/>
              <a:gd name="adj2" fmla="val 70805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　　豊かな心をもち　元気で明るく　</a:t>
            </a:r>
            <a:endParaRPr lang="en-US" altLang="ja-JP" dirty="0"/>
          </a:p>
          <a:p>
            <a:r>
              <a:rPr lang="ja-JP" altLang="en-US" dirty="0"/>
              <a:t>自らをきりひらく　たくましい児童の育成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2439019" y="831672"/>
            <a:ext cx="2160240" cy="327309"/>
          </a:xfrm>
          <a:prstGeom prst="rect">
            <a:avLst/>
          </a:prstGeom>
          <a:solidFill>
            <a:srgbClr val="CC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≪　学校の教育目標　≫</a:t>
            </a:r>
            <a:endParaRPr kumimoji="1" lang="en-US" altLang="ja-JP" sz="1400" dirty="0"/>
          </a:p>
        </p:txBody>
      </p:sp>
      <p:sp>
        <p:nvSpPr>
          <p:cNvPr id="5" name="角丸四角形 4"/>
          <p:cNvSpPr/>
          <p:nvPr/>
        </p:nvSpPr>
        <p:spPr>
          <a:xfrm>
            <a:off x="1952835" y="2239220"/>
            <a:ext cx="3024336" cy="813326"/>
          </a:xfrm>
          <a:prstGeom prst="roundRect">
            <a:avLst/>
          </a:prstGeom>
          <a:solidFill>
            <a:srgbClr val="CC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『</a:t>
            </a:r>
            <a:r>
              <a:rPr lang="ja-JP" altLang="en-US" sz="1600" dirty="0"/>
              <a:t>花いっぱい</a:t>
            </a:r>
            <a:r>
              <a:rPr lang="en-US" altLang="ja-JP" sz="1600" dirty="0"/>
              <a:t>    </a:t>
            </a:r>
            <a:r>
              <a:rPr lang="ja-JP" altLang="en-US" sz="1600" dirty="0"/>
              <a:t>　</a:t>
            </a:r>
            <a:r>
              <a:rPr lang="en-US" altLang="ja-JP" sz="1600" dirty="0"/>
              <a:t> </a:t>
            </a:r>
            <a:r>
              <a:rPr lang="ja-JP" altLang="en-US" sz="1600" dirty="0"/>
              <a:t>ゆめいっぱい　　</a:t>
            </a:r>
            <a:endParaRPr lang="en-US" altLang="ja-JP" sz="1600" dirty="0"/>
          </a:p>
          <a:p>
            <a:pPr algn="ctr"/>
            <a:r>
              <a:rPr lang="ja-JP" altLang="en-US" sz="1600" dirty="0"/>
              <a:t>やさしさいっぱい　　東海東小</a:t>
            </a:r>
            <a:r>
              <a:rPr kumimoji="1" lang="en-US" altLang="ja-JP" sz="1600" dirty="0"/>
              <a:t>』</a:t>
            </a:r>
            <a:endParaRPr kumimoji="1" lang="ja-JP" altLang="en-US" sz="1600" dirty="0"/>
          </a:p>
        </p:txBody>
      </p:sp>
      <p:sp>
        <p:nvSpPr>
          <p:cNvPr id="6" name="角丸四角形 5"/>
          <p:cNvSpPr/>
          <p:nvPr/>
        </p:nvSpPr>
        <p:spPr>
          <a:xfrm>
            <a:off x="54745" y="3150439"/>
            <a:ext cx="2709539" cy="916480"/>
          </a:xfrm>
          <a:prstGeom prst="roundRect">
            <a:avLst/>
          </a:prstGeom>
          <a:solidFill>
            <a:srgbClr val="CC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/>
              <a:t>めざす児童像</a:t>
            </a:r>
            <a:endParaRPr lang="en-US" altLang="ja-JP" sz="1600" dirty="0"/>
          </a:p>
          <a:p>
            <a:r>
              <a:rPr kumimoji="1" lang="ja-JP" altLang="en-US" sz="1250" dirty="0"/>
              <a:t>思いやりがあり　きまりのよい子ども</a:t>
            </a:r>
            <a:endParaRPr kumimoji="1" lang="en-US" altLang="ja-JP" sz="1250" dirty="0"/>
          </a:p>
          <a:p>
            <a:r>
              <a:rPr lang="ja-JP" altLang="en-US" sz="1250" dirty="0"/>
              <a:t>元気で　がんばりのきく子ども</a:t>
            </a:r>
            <a:endParaRPr lang="en-US" altLang="ja-JP" sz="1250" dirty="0"/>
          </a:p>
          <a:p>
            <a:r>
              <a:rPr lang="ja-JP" altLang="en-US" sz="1250" dirty="0"/>
              <a:t>進んで学び　工夫する子ども</a:t>
            </a:r>
            <a:endParaRPr kumimoji="1" lang="ja-JP" altLang="en-US" sz="1250" dirty="0"/>
          </a:p>
        </p:txBody>
      </p:sp>
      <p:sp>
        <p:nvSpPr>
          <p:cNvPr id="7" name="角丸四角形 6"/>
          <p:cNvSpPr/>
          <p:nvPr/>
        </p:nvSpPr>
        <p:spPr>
          <a:xfrm>
            <a:off x="4158016" y="3169681"/>
            <a:ext cx="2412268" cy="1043027"/>
          </a:xfrm>
          <a:prstGeom prst="roundRect">
            <a:avLst/>
          </a:prstGeom>
          <a:solidFill>
            <a:srgbClr val="CC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/>
              <a:t>めざす教師像</a:t>
            </a:r>
            <a:endParaRPr kumimoji="1" lang="en-US" altLang="ja-JP" sz="1600" dirty="0"/>
          </a:p>
          <a:p>
            <a:r>
              <a:rPr kumimoji="1" lang="ja-JP" altLang="en-US" sz="1250" dirty="0"/>
              <a:t>使命感に</a:t>
            </a:r>
            <a:r>
              <a:rPr lang="ja-JP" altLang="en-US" sz="1250" dirty="0"/>
              <a:t>徹した</a:t>
            </a:r>
            <a:r>
              <a:rPr kumimoji="1" lang="ja-JP" altLang="en-US" sz="1250" dirty="0"/>
              <a:t>教師</a:t>
            </a:r>
            <a:endParaRPr kumimoji="1" lang="en-US" altLang="ja-JP" sz="1250" dirty="0"/>
          </a:p>
          <a:p>
            <a:r>
              <a:rPr lang="ja-JP" altLang="en-US" sz="1250" dirty="0"/>
              <a:t>研修に努め、指導力のある教師</a:t>
            </a:r>
            <a:endParaRPr lang="en-US" altLang="ja-JP" sz="1250" dirty="0"/>
          </a:p>
          <a:p>
            <a:r>
              <a:rPr kumimoji="1" lang="ja-JP" altLang="en-US" sz="1250" dirty="0"/>
              <a:t>愛情と厳しさを併せもつ教師</a:t>
            </a:r>
          </a:p>
        </p:txBody>
      </p:sp>
      <p:sp>
        <p:nvSpPr>
          <p:cNvPr id="13" name="フローチャート: 処理 12"/>
          <p:cNvSpPr/>
          <p:nvPr/>
        </p:nvSpPr>
        <p:spPr>
          <a:xfrm>
            <a:off x="117157" y="4476923"/>
            <a:ext cx="6585070" cy="3888432"/>
          </a:xfrm>
          <a:prstGeom prst="flowChartProcess">
            <a:avLst/>
          </a:prstGeom>
          <a:solidFill>
            <a:srgbClr val="FFFF99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上矢印 15"/>
          <p:cNvSpPr/>
          <p:nvPr/>
        </p:nvSpPr>
        <p:spPr>
          <a:xfrm>
            <a:off x="2632601" y="3918467"/>
            <a:ext cx="1620180" cy="549431"/>
          </a:xfrm>
          <a:prstGeom prst="upArrow">
            <a:avLst>
              <a:gd name="adj1" fmla="val 70217"/>
              <a:gd name="adj2" fmla="val 50000"/>
            </a:avLst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角丸四角形 16"/>
          <p:cNvSpPr/>
          <p:nvPr/>
        </p:nvSpPr>
        <p:spPr>
          <a:xfrm>
            <a:off x="3481437" y="6457207"/>
            <a:ext cx="3168352" cy="1800200"/>
          </a:xfrm>
          <a:prstGeom prst="roundRect">
            <a:avLst>
              <a:gd name="adj" fmla="val 7569"/>
            </a:avLst>
          </a:prstGeom>
          <a:solidFill>
            <a:srgbClr val="FFCC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600" b="1" dirty="0"/>
              <a:t>４　「地域とともにある学校づくり」　　　　　　</a:t>
            </a:r>
            <a:br>
              <a:rPr lang="en-US" altLang="ja-JP" sz="1600" b="1" dirty="0"/>
            </a:br>
            <a:r>
              <a:rPr lang="ja-JP" altLang="en-US" sz="1600" b="1" dirty="0"/>
              <a:t>　　　　　　　　　　　　　を進めます</a:t>
            </a:r>
            <a:endParaRPr lang="en-US" altLang="ja-JP" sz="1600" b="1" dirty="0"/>
          </a:p>
          <a:p>
            <a:r>
              <a:rPr lang="ja-JP" altLang="en-US" sz="1400" dirty="0"/>
              <a:t>○　</a:t>
            </a:r>
            <a:r>
              <a:rPr lang="ja-JP" altLang="en-US" sz="1400" dirty="0">
                <a:solidFill>
                  <a:schemeClr val="tx1"/>
                </a:solidFill>
              </a:rPr>
              <a:t>コミュニティ・スクールの充実</a:t>
            </a:r>
          </a:p>
          <a:p>
            <a:r>
              <a:rPr lang="ja-JP" altLang="en-US" sz="1400" dirty="0"/>
              <a:t>○　キャリア教育の</a:t>
            </a:r>
            <a:r>
              <a:rPr lang="ja-JP" altLang="en-US" sz="1400" b="1" u="wavyHeavy" dirty="0">
                <a:solidFill>
                  <a:srgbClr val="FF0000"/>
                </a:solidFill>
              </a:rPr>
              <a:t>充実</a:t>
            </a:r>
            <a:endParaRPr lang="en-US" altLang="ja-JP" sz="1400" b="1" u="wavyHeavy" dirty="0">
              <a:solidFill>
                <a:srgbClr val="FF0000"/>
              </a:solidFill>
            </a:endParaRPr>
          </a:p>
          <a:p>
            <a:r>
              <a:rPr lang="ja-JP" altLang="en-US" sz="1400" dirty="0"/>
              <a:t>○　</a:t>
            </a:r>
            <a:r>
              <a:rPr lang="ja-JP" altLang="en-US" sz="1400" dirty="0">
                <a:solidFill>
                  <a:schemeClr val="tx1"/>
                </a:solidFill>
              </a:rPr>
              <a:t>地域との連携による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　子どもの安全の推進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/>
              <a:t>　</a:t>
            </a:r>
          </a:p>
        </p:txBody>
      </p:sp>
      <p:sp>
        <p:nvSpPr>
          <p:cNvPr id="18" name="角丸四角形 17"/>
          <p:cNvSpPr/>
          <p:nvPr/>
        </p:nvSpPr>
        <p:spPr>
          <a:xfrm>
            <a:off x="3503061" y="4549059"/>
            <a:ext cx="3146728" cy="1800200"/>
          </a:xfrm>
          <a:prstGeom prst="roundRect">
            <a:avLst>
              <a:gd name="adj" fmla="val 7569"/>
            </a:avLst>
          </a:prstGeom>
          <a:solidFill>
            <a:srgbClr val="FFCC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1600" dirty="0"/>
          </a:p>
          <a:p>
            <a:r>
              <a:rPr lang="ja-JP" altLang="en-US" sz="1600" b="1" dirty="0"/>
              <a:t>２　思いやりの心を育てます</a:t>
            </a:r>
            <a:endParaRPr lang="en-US" altLang="ja-JP" sz="1600" b="1" dirty="0"/>
          </a:p>
          <a:p>
            <a:endParaRPr lang="en-US" altLang="ja-JP" sz="1400" dirty="0"/>
          </a:p>
          <a:p>
            <a:r>
              <a:rPr lang="ja-JP" altLang="en-US" sz="1400" dirty="0"/>
              <a:t>○　</a:t>
            </a:r>
            <a:r>
              <a:rPr lang="en-US" altLang="ja-JP" sz="1400" dirty="0"/>
              <a:t>｢</a:t>
            </a:r>
            <a:r>
              <a:rPr lang="ja-JP" altLang="en-US" sz="1400" dirty="0"/>
              <a:t>花いっぱい活動</a:t>
            </a:r>
            <a:r>
              <a:rPr lang="en-US" altLang="ja-JP" sz="1400" dirty="0"/>
              <a:t>｣</a:t>
            </a:r>
            <a:r>
              <a:rPr lang="ja-JP" altLang="en-US" sz="1400" dirty="0"/>
              <a:t>の推進　</a:t>
            </a:r>
            <a:endParaRPr lang="en-US" altLang="ja-JP" sz="1400" dirty="0"/>
          </a:p>
          <a:p>
            <a:r>
              <a:rPr lang="ja-JP" altLang="en-US" sz="1400" dirty="0"/>
              <a:t>○　</a:t>
            </a:r>
            <a:r>
              <a:rPr lang="ja-JP" altLang="en-US" sz="1400" b="1" u="wavyHeavy" dirty="0">
                <a:solidFill>
                  <a:srgbClr val="FF0000"/>
                </a:solidFill>
              </a:rPr>
              <a:t>ポジティブな行動の支援</a:t>
            </a:r>
            <a:endParaRPr lang="en-US" altLang="ja-JP" sz="1400" b="1" u="wavyHeavy" dirty="0">
              <a:solidFill>
                <a:srgbClr val="FF0000"/>
              </a:solidFill>
            </a:endParaRPr>
          </a:p>
          <a:p>
            <a:r>
              <a:rPr lang="ja-JP" altLang="en-US" sz="1400" dirty="0"/>
              <a:t>○　体験活動の充実</a:t>
            </a:r>
            <a:endParaRPr lang="en-US" altLang="ja-JP" sz="1400" dirty="0"/>
          </a:p>
          <a:p>
            <a:endParaRPr lang="en-US" altLang="ja-JP" sz="1400" dirty="0"/>
          </a:p>
          <a:p>
            <a:endParaRPr lang="en-US" altLang="ja-JP" sz="1400" dirty="0"/>
          </a:p>
          <a:p>
            <a:endParaRPr lang="en-US" altLang="ja-JP" sz="1400" dirty="0"/>
          </a:p>
        </p:txBody>
      </p:sp>
      <p:sp>
        <p:nvSpPr>
          <p:cNvPr id="19" name="角丸四角形 18"/>
          <p:cNvSpPr/>
          <p:nvPr/>
        </p:nvSpPr>
        <p:spPr>
          <a:xfrm>
            <a:off x="241340" y="4549059"/>
            <a:ext cx="3168352" cy="1800200"/>
          </a:xfrm>
          <a:prstGeom prst="roundRect">
            <a:avLst>
              <a:gd name="adj" fmla="val 7569"/>
            </a:avLst>
          </a:prstGeom>
          <a:solidFill>
            <a:srgbClr val="FFCC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1600" dirty="0"/>
          </a:p>
          <a:p>
            <a:endParaRPr lang="en-US" altLang="ja-JP" sz="1600" dirty="0"/>
          </a:p>
          <a:p>
            <a:endParaRPr lang="en-US" altLang="ja-JP" sz="1600" b="1" dirty="0"/>
          </a:p>
          <a:p>
            <a:r>
              <a:rPr lang="ja-JP" altLang="en-US" sz="1600" b="1" dirty="0"/>
              <a:t>１</a:t>
            </a:r>
            <a:r>
              <a:rPr kumimoji="1" lang="ja-JP" altLang="en-US" sz="1600" b="1" dirty="0"/>
              <a:t>　</a:t>
            </a:r>
            <a:r>
              <a:rPr lang="ja-JP" altLang="en-US" sz="1600" b="1" dirty="0"/>
              <a:t>進んで学ぼうとする　　</a:t>
            </a:r>
            <a:endParaRPr lang="en-US" altLang="ja-JP" sz="1600" b="1" dirty="0"/>
          </a:p>
          <a:p>
            <a:pPr algn="ctr"/>
            <a:r>
              <a:rPr lang="ja-JP" altLang="en-US" sz="1600" b="1" dirty="0"/>
              <a:t>　　　　　　　　意欲を育てます</a:t>
            </a:r>
            <a:endParaRPr kumimoji="1" lang="en-US" altLang="ja-JP" sz="1600" b="1" dirty="0"/>
          </a:p>
          <a:p>
            <a:r>
              <a:rPr lang="ja-JP" altLang="en-US" sz="1400" dirty="0"/>
              <a:t>○　</a:t>
            </a:r>
            <a:r>
              <a:rPr lang="ja-JP" altLang="en-US" sz="1400" dirty="0">
                <a:solidFill>
                  <a:schemeClr val="tx1"/>
                </a:solidFill>
              </a:rPr>
              <a:t>個別最適化と協働の学びを深める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　 授業づくり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/>
              <a:t>○　</a:t>
            </a:r>
            <a:r>
              <a:rPr lang="ja-JP" altLang="en-US" sz="1400" dirty="0"/>
              <a:t>ＩＣＴ教育の推進</a:t>
            </a:r>
            <a:endParaRPr kumimoji="1" lang="en-US" altLang="ja-JP" sz="1400" dirty="0"/>
          </a:p>
          <a:p>
            <a:r>
              <a:rPr lang="ja-JP" altLang="en-US" sz="1400" dirty="0"/>
              <a:t>○　読書活動の</a:t>
            </a:r>
            <a:r>
              <a:rPr lang="ja-JP" altLang="en-US" sz="1400" b="1" u="wavyHeavy" dirty="0">
                <a:solidFill>
                  <a:srgbClr val="FF0000"/>
                </a:solidFill>
              </a:rPr>
              <a:t>充実</a:t>
            </a:r>
            <a:r>
              <a:rPr lang="ja-JP" altLang="en-US" sz="1400" u="wavyHeavy" dirty="0"/>
              <a:t>　</a:t>
            </a:r>
            <a:endParaRPr lang="en-US" altLang="ja-JP" sz="1400" u="wavyHeavy" dirty="0"/>
          </a:p>
          <a:p>
            <a:endParaRPr kumimoji="1" lang="en-US" altLang="ja-JP" sz="1100" dirty="0"/>
          </a:p>
          <a:p>
            <a:endParaRPr lang="en-US" altLang="ja-JP" sz="1100" dirty="0"/>
          </a:p>
          <a:p>
            <a:endParaRPr kumimoji="1" lang="en-US" altLang="ja-JP" sz="1100" dirty="0"/>
          </a:p>
          <a:p>
            <a:endParaRPr lang="en-US" altLang="ja-JP" sz="1100" dirty="0"/>
          </a:p>
          <a:p>
            <a:endParaRPr kumimoji="1" lang="ja-JP" altLang="en-US" sz="1100" dirty="0"/>
          </a:p>
        </p:txBody>
      </p:sp>
      <p:sp>
        <p:nvSpPr>
          <p:cNvPr id="20" name="角丸四角形 19"/>
          <p:cNvSpPr/>
          <p:nvPr/>
        </p:nvSpPr>
        <p:spPr>
          <a:xfrm>
            <a:off x="219875" y="6457207"/>
            <a:ext cx="3168352" cy="1800200"/>
          </a:xfrm>
          <a:prstGeom prst="roundRect">
            <a:avLst>
              <a:gd name="adj" fmla="val 7569"/>
            </a:avLst>
          </a:prstGeom>
          <a:solidFill>
            <a:srgbClr val="FFCC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600" b="1" dirty="0"/>
              <a:t>３　がんばりぬく体と心を育てます</a:t>
            </a:r>
            <a:endParaRPr lang="en-US" altLang="ja-JP" sz="1600" b="1" dirty="0"/>
          </a:p>
          <a:p>
            <a:r>
              <a:rPr lang="ja-JP" altLang="en-US" sz="1400" dirty="0"/>
              <a:t>○　体育科授業での基礎体力づくり</a:t>
            </a:r>
          </a:p>
          <a:p>
            <a:r>
              <a:rPr lang="ja-JP" altLang="en-US" sz="1400" dirty="0"/>
              <a:t>○　　「あきらめずに（耐）続ける（やり</a:t>
            </a:r>
            <a:br>
              <a:rPr lang="en-US" altLang="ja-JP" sz="1400" dirty="0"/>
            </a:br>
            <a:r>
              <a:rPr lang="ja-JP" altLang="en-US" sz="1400" dirty="0"/>
              <a:t>　　抜く）」力と心の育成</a:t>
            </a:r>
          </a:p>
          <a:p>
            <a:r>
              <a:rPr lang="ja-JP" altLang="en-US" sz="1400" dirty="0"/>
              <a:t>○　</a:t>
            </a:r>
            <a:r>
              <a:rPr lang="ja-JP" altLang="en-US" sz="1400" dirty="0">
                <a:solidFill>
                  <a:schemeClr val="tx1"/>
                </a:solidFill>
              </a:rPr>
              <a:t>メディアコントロール推進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　 による生活リズムづくり</a:t>
            </a:r>
            <a:endParaRPr lang="en-US" altLang="ja-JP" sz="1400" b="1" dirty="0">
              <a:solidFill>
                <a:srgbClr val="FF0000"/>
              </a:solidFill>
            </a:endParaRPr>
          </a:p>
          <a:p>
            <a:r>
              <a:rPr lang="ja-JP" altLang="en-US" sz="1400" dirty="0"/>
              <a:t>　</a:t>
            </a:r>
            <a:endParaRPr kumimoji="1" lang="ja-JP" altLang="en-US" sz="1400" dirty="0"/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6214" y="5630897"/>
            <a:ext cx="649254" cy="649254"/>
          </a:xfrm>
          <a:prstGeom prst="rect">
            <a:avLst/>
          </a:prstGeom>
        </p:spPr>
      </p:pic>
      <p:sp>
        <p:nvSpPr>
          <p:cNvPr id="22" name="正方形/長方形 21"/>
          <p:cNvSpPr/>
          <p:nvPr/>
        </p:nvSpPr>
        <p:spPr>
          <a:xfrm>
            <a:off x="241340" y="8476178"/>
            <a:ext cx="6328944" cy="416302"/>
          </a:xfrm>
          <a:prstGeom prst="rect">
            <a:avLst/>
          </a:prstGeom>
          <a:solidFill>
            <a:srgbClr val="66CC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/>
              <a:t>３つのものさ</a:t>
            </a:r>
            <a:r>
              <a:rPr kumimoji="1" lang="ja-JP" altLang="en-US" sz="1400" dirty="0"/>
              <a:t>し</a:t>
            </a:r>
            <a:r>
              <a:rPr kumimoji="1" lang="en-US" altLang="ja-JP" sz="1400" dirty="0"/>
              <a:t>(</a:t>
            </a:r>
            <a:r>
              <a:rPr kumimoji="1" lang="ja-JP" altLang="en-US" sz="1400" dirty="0"/>
              <a:t>取組の指標）</a:t>
            </a:r>
            <a:br>
              <a:rPr kumimoji="1" lang="en-US" altLang="ja-JP" sz="1400" dirty="0"/>
            </a:br>
            <a:r>
              <a:rPr lang="en-US" altLang="ja-JP" sz="1200" dirty="0"/>
              <a:t>1</a:t>
            </a:r>
            <a:r>
              <a:rPr kumimoji="1" lang="ja-JP" altLang="en-US" sz="1200" dirty="0"/>
              <a:t>　</a:t>
            </a:r>
            <a:r>
              <a:rPr lang="ja-JP" altLang="en-US" sz="1200" dirty="0"/>
              <a:t>「初めて知る・できる」が増える　</a:t>
            </a:r>
            <a:r>
              <a:rPr lang="en-US" altLang="ja-JP" sz="1200" dirty="0"/>
              <a:t>2</a:t>
            </a:r>
            <a:r>
              <a:rPr lang="ja-JP" altLang="en-US" sz="1200" dirty="0"/>
              <a:t>　「自信」を付けさせる　</a:t>
            </a:r>
            <a:r>
              <a:rPr lang="en-US" altLang="ja-JP" sz="1200" dirty="0"/>
              <a:t>3</a:t>
            </a:r>
            <a:r>
              <a:rPr lang="ja-JP" altLang="en-US" sz="1200" dirty="0"/>
              <a:t>　「やさしさ･思いやり」を発揮できる</a:t>
            </a:r>
            <a:endParaRPr kumimoji="1" lang="en-US" altLang="ja-JP" sz="1200" dirty="0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900" y="5630897"/>
            <a:ext cx="697098" cy="653935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411" y="7502334"/>
            <a:ext cx="733757" cy="642037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2126" y="7380069"/>
            <a:ext cx="859440" cy="786296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5715" y="2209670"/>
            <a:ext cx="1225188" cy="1003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384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1000</TotalTime>
  <Words>249</Words>
  <Application>Microsoft Office PowerPoint</Application>
  <PresentationFormat>画面に合わせる (4:3)</PresentationFormat>
  <Paragraphs>46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小林市教育委員会</dc:creator>
  <cp:lastModifiedBy>東海東小学校　職員19</cp:lastModifiedBy>
  <cp:revision>138</cp:revision>
  <cp:lastPrinted>2025-04-01T08:47:15Z</cp:lastPrinted>
  <dcterms:created xsi:type="dcterms:W3CDTF">2014-04-21T04:15:27Z</dcterms:created>
  <dcterms:modified xsi:type="dcterms:W3CDTF">2025-04-01T08:47:56Z</dcterms:modified>
</cp:coreProperties>
</file>