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CC00"/>
    <a:srgbClr val="9933FF"/>
    <a:srgbClr val="FF0000"/>
    <a:srgbClr val="00FFFF"/>
    <a:srgbClr val="FF3300"/>
    <a:srgbClr val="CCFFCC"/>
    <a:srgbClr val="FFFF00"/>
    <a:srgbClr val="66FF33"/>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2316" y="48"/>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9575" cy="496888"/>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 2"/>
          <p:cNvSpPr>
            <a:spLocks noGrp="1"/>
          </p:cNvSpPr>
          <p:nvPr>
            <p:ph type="dt" idx="1"/>
          </p:nvPr>
        </p:nvSpPr>
        <p:spPr>
          <a:xfrm>
            <a:off x="3856039" y="0"/>
            <a:ext cx="2949575" cy="496888"/>
          </a:xfrm>
          <a:prstGeom prst="rect">
            <a:avLst/>
          </a:prstGeom>
        </p:spPr>
        <p:txBody>
          <a:bodyPr vert="horz" lIns="91430" tIns="45715" rIns="91430" bIns="45715" rtlCol="0"/>
          <a:lstStyle>
            <a:lvl1pPr algn="r">
              <a:defRPr sz="1200"/>
            </a:lvl1pPr>
          </a:lstStyle>
          <a:p>
            <a:fld id="{B4666605-3018-48FF-8BA2-3F0E41C9D029}" type="datetimeFigureOut">
              <a:rPr kumimoji="1" lang="ja-JP" altLang="en-US" smtClean="0"/>
              <a:pPr/>
              <a:t>2019/7/5</a:t>
            </a:fld>
            <a:endParaRPr kumimoji="1" lang="ja-JP" altLang="en-US"/>
          </a:p>
        </p:txBody>
      </p:sp>
      <p:sp>
        <p:nvSpPr>
          <p:cNvPr id="4" name="スライド イメージ プレースホルダ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 4"/>
          <p:cNvSpPr>
            <a:spLocks noGrp="1"/>
          </p:cNvSpPr>
          <p:nvPr>
            <p:ph type="body" sz="quarter" idx="3"/>
          </p:nvPr>
        </p:nvSpPr>
        <p:spPr>
          <a:xfrm>
            <a:off x="681039" y="4721225"/>
            <a:ext cx="5445125" cy="4471988"/>
          </a:xfrm>
          <a:prstGeom prst="rect">
            <a:avLst/>
          </a:prstGeom>
        </p:spPr>
        <p:txBody>
          <a:bodyPr vert="horz" lIns="91430" tIns="45715" rIns="91430" bIns="45715"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440864"/>
            <a:ext cx="2949575" cy="496887"/>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6039" y="9440864"/>
            <a:ext cx="2949575" cy="496887"/>
          </a:xfrm>
          <a:prstGeom prst="rect">
            <a:avLst/>
          </a:prstGeom>
        </p:spPr>
        <p:txBody>
          <a:bodyPr vert="horz" lIns="91430" tIns="45715" rIns="91430" bIns="45715" rtlCol="0" anchor="b"/>
          <a:lstStyle>
            <a:lvl1pPr algn="r">
              <a:defRPr sz="1200"/>
            </a:lvl1pPr>
          </a:lstStyle>
          <a:p>
            <a:fld id="{00B00CAF-E5AC-4C13-A40F-B45B923F3F28}" type="slidenum">
              <a:rPr kumimoji="1" lang="ja-JP" altLang="en-US" smtClean="0"/>
              <a:pPr/>
              <a:t>‹#›</a:t>
            </a:fld>
            <a:endParaRPr kumimoji="1" lang="ja-JP" altLang="en-US"/>
          </a:p>
        </p:txBody>
      </p:sp>
    </p:spTree>
    <p:extLst>
      <p:ext uri="{BB962C8B-B14F-4D97-AF65-F5344CB8AC3E}">
        <p14:creationId xmlns:p14="http://schemas.microsoft.com/office/powerpoint/2010/main" val="4188417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0B00CAF-E5AC-4C13-A40F-B45B923F3F28}" type="slidenum">
              <a:rPr kumimoji="1" lang="ja-JP" altLang="en-US" smtClean="0"/>
              <a:pPr/>
              <a:t>1</a:t>
            </a:fld>
            <a:endParaRPr kumimoji="1" lang="ja-JP" altLang="en-US"/>
          </a:p>
        </p:txBody>
      </p:sp>
    </p:spTree>
    <p:extLst>
      <p:ext uri="{BB962C8B-B14F-4D97-AF65-F5344CB8AC3E}">
        <p14:creationId xmlns:p14="http://schemas.microsoft.com/office/powerpoint/2010/main" val="1866392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2822E616-DA9F-43EA-A117-82308949C628}" type="datetimeFigureOut">
              <a:rPr kumimoji="1" lang="ja-JP" altLang="en-US" smtClean="0"/>
              <a:pPr/>
              <a:t>2019/7/5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DE72CF5-6CCE-431F-B187-3A02ABF84484}"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822E616-DA9F-43EA-A117-82308949C628}" type="datetimeFigureOut">
              <a:rPr kumimoji="1" lang="ja-JP" altLang="en-US" smtClean="0"/>
              <a:pPr/>
              <a:t>2019/7/5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DE72CF5-6CCE-431F-B187-3A02ABF84484}"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73264"/>
            <a:ext cx="1157288" cy="12208228"/>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257175" y="573264"/>
            <a:ext cx="3357563" cy="12208228"/>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822E616-DA9F-43EA-A117-82308949C628}" type="datetimeFigureOut">
              <a:rPr kumimoji="1" lang="ja-JP" altLang="en-US" smtClean="0"/>
              <a:pPr/>
              <a:t>2019/7/5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DE72CF5-6CCE-431F-B187-3A02ABF84484}"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822E616-DA9F-43EA-A117-82308949C628}" type="datetimeFigureOut">
              <a:rPr kumimoji="1" lang="ja-JP" altLang="en-US" smtClean="0"/>
              <a:pPr/>
              <a:t>2019/7/5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DE72CF5-6CCE-431F-B187-3A02ABF84484}"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2822E616-DA9F-43EA-A117-82308949C628}" type="datetimeFigureOut">
              <a:rPr kumimoji="1" lang="ja-JP" altLang="en-US" smtClean="0"/>
              <a:pPr/>
              <a:t>2019/7/5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DE72CF5-6CCE-431F-B187-3A02ABF84484}"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2822E616-DA9F-43EA-A117-82308949C628}" type="datetimeFigureOut">
              <a:rPr kumimoji="1" lang="ja-JP" altLang="en-US" smtClean="0"/>
              <a:pPr/>
              <a:t>2019/7/5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DE72CF5-6CCE-431F-B187-3A02ABF84484}"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2822E616-DA9F-43EA-A117-82308949C628}" type="datetimeFigureOut">
              <a:rPr kumimoji="1" lang="ja-JP" altLang="en-US" smtClean="0"/>
              <a:pPr/>
              <a:t>2019/7/5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9DE72CF5-6CCE-431F-B187-3A02ABF84484}"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2822E616-DA9F-43EA-A117-82308949C628}" type="datetimeFigureOut">
              <a:rPr kumimoji="1" lang="ja-JP" altLang="en-US" smtClean="0"/>
              <a:pPr/>
              <a:t>2019/7/5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9DE72CF5-6CCE-431F-B187-3A02ABF84484}"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822E616-DA9F-43EA-A117-82308949C628}" type="datetimeFigureOut">
              <a:rPr kumimoji="1" lang="ja-JP" altLang="en-US" smtClean="0"/>
              <a:pPr/>
              <a:t>2019/7/5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DE72CF5-6CCE-431F-B187-3A02ABF84484}"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822E616-DA9F-43EA-A117-82308949C628}" type="datetimeFigureOut">
              <a:rPr kumimoji="1" lang="ja-JP" altLang="en-US" smtClean="0"/>
              <a:pPr/>
              <a:t>2019/7/5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DE72CF5-6CCE-431F-B187-3A02ABF84484}"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822E616-DA9F-43EA-A117-82308949C628}" type="datetimeFigureOut">
              <a:rPr kumimoji="1" lang="ja-JP" altLang="en-US" smtClean="0"/>
              <a:pPr/>
              <a:t>2019/7/5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DE72CF5-6CCE-431F-B187-3A02ABF84484}"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2822E616-DA9F-43EA-A117-82308949C628}" type="datetimeFigureOut">
              <a:rPr kumimoji="1" lang="ja-JP" altLang="en-US" smtClean="0"/>
              <a:pPr/>
              <a:t>2019/7/5</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9DE72CF5-6CCE-431F-B187-3A02ABF84484}"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04664" y="128464"/>
            <a:ext cx="6000792" cy="648072"/>
          </a:xfrm>
          <a:prstGeom prst="rect">
            <a:avLst/>
          </a:prstGeom>
          <a:solidFill>
            <a:srgbClr val="CCFFFF"/>
          </a:solidFill>
        </p:spPr>
        <p:style>
          <a:lnRef idx="2">
            <a:schemeClr val="accent1"/>
          </a:lnRef>
          <a:fillRef idx="1">
            <a:schemeClr val="lt1"/>
          </a:fillRef>
          <a:effectRef idx="0">
            <a:schemeClr val="accent1"/>
          </a:effectRef>
          <a:fontRef idx="minor">
            <a:schemeClr val="dk1"/>
          </a:fontRef>
        </p:style>
        <p:txBody>
          <a:bodyPr wrap="square" lIns="91440" tIns="45720" rIns="91440" bIns="45720" anchor="ctr" anchorCtr="0">
            <a:normAutofit/>
          </a:bodyPr>
          <a:lstStyle/>
          <a:p>
            <a:r>
              <a:rPr lang="ja-JP" altLang="en-US" sz="3200" b="1" dirty="0" smtClean="0">
                <a:ln w="19050">
                  <a:solidFill>
                    <a:srgbClr val="002060"/>
                  </a:solidFill>
                  <a:prstDash val="solid"/>
                </a:ln>
                <a:solidFill>
                  <a:schemeClr val="bg2">
                    <a:tint val="85000"/>
                    <a:satMod val="155000"/>
                  </a:schemeClr>
                </a:solidFill>
                <a:effectLst>
                  <a:outerShdw blurRad="41275" dist="20320" dir="1800000" algn="tl" rotWithShape="0">
                    <a:srgbClr val="000000">
                      <a:alpha val="40000"/>
                    </a:srgbClr>
                  </a:outerShdw>
                </a:effectLst>
              </a:rPr>
              <a:t>　７月の学校の様子</a:t>
            </a:r>
            <a:endParaRPr lang="ja-JP" altLang="en-US" sz="3200" b="1" dirty="0">
              <a:ln w="19050">
                <a:solidFill>
                  <a:srgbClr val="002060"/>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8" name="テキスト ボックス 7"/>
          <p:cNvSpPr txBox="1"/>
          <p:nvPr/>
        </p:nvSpPr>
        <p:spPr>
          <a:xfrm>
            <a:off x="4071942" y="452406"/>
            <a:ext cx="2286016" cy="307777"/>
          </a:xfrm>
          <a:prstGeom prst="rect">
            <a:avLst/>
          </a:prstGeom>
          <a:noFill/>
        </p:spPr>
        <p:txBody>
          <a:bodyPr wrap="square" rtlCol="0">
            <a:spAutoFit/>
          </a:bodyPr>
          <a:lstStyle/>
          <a:p>
            <a:r>
              <a:rPr kumimoji="1" lang="ja-JP" altLang="en-US" sz="1400" b="1" dirty="0" smtClean="0"/>
              <a:t>Ｒ１．７．１８西都銀上学園</a:t>
            </a:r>
            <a:endParaRPr kumimoji="1" lang="ja-JP" altLang="en-US" sz="1400" b="1" dirty="0"/>
          </a:p>
        </p:txBody>
      </p:sp>
      <p:sp>
        <p:nvSpPr>
          <p:cNvPr id="27" name="角丸四角形 26"/>
          <p:cNvSpPr/>
          <p:nvPr/>
        </p:nvSpPr>
        <p:spPr>
          <a:xfrm>
            <a:off x="188640" y="920552"/>
            <a:ext cx="2664296" cy="936104"/>
          </a:xfrm>
          <a:prstGeom prst="roundRect">
            <a:avLst/>
          </a:prstGeom>
          <a:solidFill>
            <a:srgbClr val="FFCCFF"/>
          </a:solidFill>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b="1" dirty="0" smtClean="0"/>
              <a:t>６月２４日</a:t>
            </a:r>
            <a:endParaRPr kumimoji="1" lang="en-US" altLang="ja-JP" b="1" dirty="0" smtClean="0"/>
          </a:p>
          <a:p>
            <a:pPr algn="ctr"/>
            <a:r>
              <a:rPr kumimoji="1" lang="ja-JP" altLang="en-US" b="1" dirty="0" smtClean="0"/>
              <a:t>山村憩いの家訪問</a:t>
            </a:r>
            <a:endParaRPr kumimoji="1" lang="en-US" altLang="ja-JP" b="1" dirty="0" smtClean="0"/>
          </a:p>
          <a:p>
            <a:pPr algn="ctr"/>
            <a:r>
              <a:rPr lang="ja-JP" altLang="en-US" b="1" dirty="0" smtClean="0"/>
              <a:t>（小学生）</a:t>
            </a:r>
            <a:endParaRPr kumimoji="1" lang="ja-JP" altLang="en-US" b="1" dirty="0"/>
          </a:p>
        </p:txBody>
      </p:sp>
      <p:sp>
        <p:nvSpPr>
          <p:cNvPr id="21" name="角丸四角形 20"/>
          <p:cNvSpPr/>
          <p:nvPr/>
        </p:nvSpPr>
        <p:spPr>
          <a:xfrm>
            <a:off x="188640" y="3584848"/>
            <a:ext cx="2088232" cy="858966"/>
          </a:xfrm>
          <a:prstGeom prst="roundRect">
            <a:avLst/>
          </a:prstGeom>
          <a:solidFill>
            <a:srgbClr val="FFCCFF"/>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b="1" dirty="0" smtClean="0"/>
              <a:t>６</a:t>
            </a:r>
            <a:r>
              <a:rPr kumimoji="1" lang="ja-JP" altLang="en-US" b="1" dirty="0" smtClean="0"/>
              <a:t>月２７・２８日</a:t>
            </a:r>
            <a:endParaRPr kumimoji="1" lang="en-US" altLang="ja-JP" b="1" dirty="0" smtClean="0"/>
          </a:p>
          <a:p>
            <a:pPr algn="ctr"/>
            <a:r>
              <a:rPr kumimoji="1" lang="ja-JP" altLang="en-US" b="1" dirty="0" smtClean="0"/>
              <a:t>定期テスト</a:t>
            </a:r>
            <a:endParaRPr kumimoji="1" lang="en-US" altLang="ja-JP" b="1" dirty="0" smtClean="0"/>
          </a:p>
          <a:p>
            <a:pPr algn="ctr"/>
            <a:r>
              <a:rPr kumimoji="1" lang="ja-JP" altLang="en-US" b="1" dirty="0" smtClean="0"/>
              <a:t>（中学生）</a:t>
            </a:r>
            <a:endParaRPr kumimoji="1" lang="en-US" altLang="ja-JP" b="1" dirty="0" smtClean="0"/>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60648" y="1930644"/>
            <a:ext cx="2376262" cy="1580214"/>
          </a:xfrm>
          <a:prstGeom prst="roundRect">
            <a:avLst/>
          </a:prstGeom>
          <a:noFill/>
          <a:ln w="38100">
            <a:solidFill>
              <a:srgbClr val="FF0000"/>
            </a:solidFill>
            <a:miter lim="800000"/>
            <a:headEnd/>
            <a:tailEnd/>
          </a:ln>
        </p:spPr>
      </p:pic>
      <p:sp>
        <p:nvSpPr>
          <p:cNvPr id="16" name="角丸四角形吹き出し 15"/>
          <p:cNvSpPr/>
          <p:nvPr/>
        </p:nvSpPr>
        <p:spPr>
          <a:xfrm>
            <a:off x="5013176" y="2936776"/>
            <a:ext cx="1656184" cy="1080120"/>
          </a:xfrm>
          <a:prstGeom prst="wedgeRoundRectCallout">
            <a:avLst>
              <a:gd name="adj1" fmla="val -12284"/>
              <a:gd name="adj2" fmla="val -77695"/>
              <a:gd name="adj3" fmla="val 16667"/>
            </a:avLst>
          </a:prstGeom>
          <a:solidFill>
            <a:srgbClr val="FFFFCC"/>
          </a:solidFill>
          <a:ln>
            <a:solidFill>
              <a:srgbClr val="48BD2D"/>
            </a:solidFill>
          </a:ln>
        </p:spPr>
        <p:style>
          <a:lnRef idx="2">
            <a:schemeClr val="accent6"/>
          </a:lnRef>
          <a:fillRef idx="1">
            <a:schemeClr val="lt1"/>
          </a:fillRef>
          <a:effectRef idx="0">
            <a:schemeClr val="accent6"/>
          </a:effectRef>
          <a:fontRef idx="minor">
            <a:schemeClr val="dk1"/>
          </a:fontRef>
        </p:style>
        <p:txBody>
          <a:bodyPr lIns="36000" rIns="36000" rtlCol="0" anchor="ctr">
            <a:noAutofit/>
          </a:bodyPr>
          <a:lstStyle/>
          <a:p>
            <a:r>
              <a:rPr lang="ja-JP" altLang="en-US" sz="1200" b="1" dirty="0" smtClean="0">
                <a:solidFill>
                  <a:schemeClr val="tx1"/>
                </a:solidFill>
                <a:latin typeface="ＭＳ Ｐゴシック" pitchFamily="50" charset="-128"/>
                <a:ea typeface="ＭＳ Ｐゴシック" pitchFamily="50" charset="-128"/>
              </a:rPr>
              <a:t>練習してきた出し物も披露しました。おじいちゃんやおばあちゃんとふれあい、とても楽しい一時になりました。</a:t>
            </a:r>
            <a:endParaRPr kumimoji="1" lang="ja-JP" altLang="en-US" sz="1200" b="1" dirty="0">
              <a:solidFill>
                <a:schemeClr val="tx1"/>
              </a:solidFill>
              <a:latin typeface="ＭＳ Ｐゴシック" pitchFamily="50" charset="-128"/>
              <a:ea typeface="ＭＳ Ｐゴシック" pitchFamily="50" charset="-128"/>
            </a:endParaRPr>
          </a:p>
        </p:txBody>
      </p:sp>
      <p:sp>
        <p:nvSpPr>
          <p:cNvPr id="24" name="角丸四角形吹き出し 23"/>
          <p:cNvSpPr/>
          <p:nvPr/>
        </p:nvSpPr>
        <p:spPr>
          <a:xfrm>
            <a:off x="2996952" y="1136576"/>
            <a:ext cx="1152128" cy="1080120"/>
          </a:xfrm>
          <a:prstGeom prst="wedgeRoundRectCallout">
            <a:avLst>
              <a:gd name="adj1" fmla="val -79253"/>
              <a:gd name="adj2" fmla="val 39341"/>
              <a:gd name="adj3" fmla="val 16667"/>
            </a:avLst>
          </a:prstGeom>
          <a:solidFill>
            <a:srgbClr val="FFFFCC"/>
          </a:solidFill>
          <a:ln>
            <a:solidFill>
              <a:srgbClr val="008000"/>
            </a:solidFill>
          </a:ln>
        </p:spPr>
        <p:style>
          <a:lnRef idx="2">
            <a:schemeClr val="accent2"/>
          </a:lnRef>
          <a:fillRef idx="1">
            <a:schemeClr val="lt1"/>
          </a:fillRef>
          <a:effectRef idx="0">
            <a:schemeClr val="accent2"/>
          </a:effectRef>
          <a:fontRef idx="minor">
            <a:schemeClr val="dk1"/>
          </a:fontRef>
        </p:style>
        <p:txBody>
          <a:bodyPr lIns="36000" rIns="36000" rtlCol="0" anchor="ctr">
            <a:noAutofit/>
          </a:bodyPr>
          <a:lstStyle/>
          <a:p>
            <a:r>
              <a:rPr kumimoji="1" lang="ja-JP" altLang="en-US" sz="1200" b="1" dirty="0" smtClean="0">
                <a:solidFill>
                  <a:schemeClr val="tx1"/>
                </a:solidFill>
                <a:latin typeface="ＭＳ Ｐゴシック" pitchFamily="50" charset="-128"/>
                <a:ea typeface="ＭＳ Ｐゴシック" pitchFamily="50" charset="-128"/>
              </a:rPr>
              <a:t>「名刺カードありがとうね」もらったおばあちゃんもうれしそうでした。</a:t>
            </a:r>
            <a:endParaRPr kumimoji="1" lang="en-US" altLang="ja-JP" sz="1200" b="1" dirty="0" smtClean="0">
              <a:solidFill>
                <a:schemeClr val="tx1"/>
              </a:solidFill>
              <a:latin typeface="ＭＳ Ｐゴシック" pitchFamily="50" charset="-128"/>
              <a:ea typeface="ＭＳ Ｐゴシック" pitchFamily="50" charset="-128"/>
            </a:endParaRPr>
          </a:p>
        </p:txBody>
      </p:sp>
      <p:sp>
        <p:nvSpPr>
          <p:cNvPr id="19" name="フローチャート : 代替処理 18"/>
          <p:cNvSpPr/>
          <p:nvPr/>
        </p:nvSpPr>
        <p:spPr>
          <a:xfrm>
            <a:off x="476672" y="9273480"/>
            <a:ext cx="5904656" cy="504056"/>
          </a:xfrm>
          <a:prstGeom prst="flowChartAlternateProcess">
            <a:avLst/>
          </a:prstGeom>
          <a:solidFill>
            <a:schemeClr val="accent6"/>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smtClean="0">
                <a:solidFill>
                  <a:schemeClr val="tx1"/>
                </a:solidFill>
              </a:rPr>
              <a:t>これからいよいよ夏休みに突入です。受験生にとっては勝負の夏休みです。気を引き締めて頑張ってほしいと思います。</a:t>
            </a:r>
            <a:endParaRPr lang="ja-JP" altLang="en-US" sz="1200" b="1" dirty="0">
              <a:solidFill>
                <a:schemeClr val="tx1"/>
              </a:solidFill>
            </a:endParaRPr>
          </a:p>
        </p:txBody>
      </p:sp>
      <p:pic>
        <p:nvPicPr>
          <p:cNvPr id="23"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221088" y="994540"/>
            <a:ext cx="2376262" cy="1580214"/>
          </a:xfrm>
          <a:prstGeom prst="roundRect">
            <a:avLst/>
          </a:prstGeom>
          <a:noFill/>
          <a:ln w="38100">
            <a:solidFill>
              <a:srgbClr val="FF0000"/>
            </a:solidFill>
            <a:miter lim="800000"/>
            <a:headEnd/>
            <a:tailEnd/>
          </a:ln>
        </p:spPr>
      </p:pic>
      <p:pic>
        <p:nvPicPr>
          <p:cNvPr id="25"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492896" y="2506708"/>
            <a:ext cx="2376262" cy="1580214"/>
          </a:xfrm>
          <a:prstGeom prst="roundRect">
            <a:avLst/>
          </a:prstGeom>
          <a:noFill/>
          <a:ln w="38100">
            <a:solidFill>
              <a:srgbClr val="FF0000"/>
            </a:solidFill>
            <a:miter lim="800000"/>
            <a:headEnd/>
            <a:tailEnd/>
          </a:ln>
        </p:spPr>
      </p:pic>
      <p:pic>
        <p:nvPicPr>
          <p:cNvPr id="30"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828933" y="4251604"/>
            <a:ext cx="2190173" cy="1642630"/>
          </a:xfrm>
          <a:prstGeom prst="roundRect">
            <a:avLst/>
          </a:prstGeom>
          <a:noFill/>
          <a:ln w="38100">
            <a:solidFill>
              <a:srgbClr val="00CC00"/>
            </a:solidFill>
            <a:miter lim="800000"/>
            <a:headEnd/>
            <a:tailEnd/>
          </a:ln>
        </p:spPr>
      </p:pic>
      <p:sp>
        <p:nvSpPr>
          <p:cNvPr id="32" name="角丸四角形 31"/>
          <p:cNvSpPr/>
          <p:nvPr/>
        </p:nvSpPr>
        <p:spPr>
          <a:xfrm>
            <a:off x="188640" y="6321152"/>
            <a:ext cx="3024336" cy="432048"/>
          </a:xfrm>
          <a:prstGeom prst="roundRect">
            <a:avLst/>
          </a:prstGeom>
          <a:solidFill>
            <a:srgbClr val="FFCCFF"/>
          </a:solidFill>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b="1" dirty="0" smtClean="0"/>
              <a:t>７月４日５日・職場体験学習</a:t>
            </a:r>
            <a:endParaRPr kumimoji="1" lang="ja-JP" altLang="en-US" b="1" dirty="0"/>
          </a:p>
        </p:txBody>
      </p:sp>
      <p:pic>
        <p:nvPicPr>
          <p:cNvPr id="33"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96653" y="6812422"/>
            <a:ext cx="2184881" cy="1452946"/>
          </a:xfrm>
          <a:prstGeom prst="roundRect">
            <a:avLst/>
          </a:prstGeom>
          <a:noFill/>
          <a:ln w="38100">
            <a:solidFill>
              <a:srgbClr val="0000FF"/>
            </a:solidFill>
            <a:miter lim="800000"/>
            <a:headEnd/>
            <a:tailEnd/>
          </a:ln>
        </p:spPr>
      </p:pic>
      <p:pic>
        <p:nvPicPr>
          <p:cNvPr id="35"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4764681" y="6819911"/>
            <a:ext cx="1954605" cy="1299812"/>
          </a:xfrm>
          <a:prstGeom prst="roundRect">
            <a:avLst/>
          </a:prstGeom>
          <a:noFill/>
          <a:ln w="38100">
            <a:solidFill>
              <a:srgbClr val="0000FF"/>
            </a:solidFill>
            <a:miter lim="800000"/>
            <a:headEnd/>
            <a:tailEnd/>
          </a:ln>
        </p:spPr>
      </p:pic>
      <p:pic>
        <p:nvPicPr>
          <p:cNvPr id="34"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568442" y="7814280"/>
            <a:ext cx="2079758" cy="1383039"/>
          </a:xfrm>
          <a:prstGeom prst="roundRect">
            <a:avLst/>
          </a:prstGeom>
          <a:noFill/>
          <a:ln w="38100">
            <a:solidFill>
              <a:srgbClr val="0000FF"/>
            </a:solidFill>
            <a:miter lim="800000"/>
            <a:headEnd/>
            <a:tailEnd/>
          </a:ln>
        </p:spPr>
      </p:pic>
      <p:sp>
        <p:nvSpPr>
          <p:cNvPr id="37" name="角丸四角形吹き出し 36"/>
          <p:cNvSpPr/>
          <p:nvPr/>
        </p:nvSpPr>
        <p:spPr>
          <a:xfrm>
            <a:off x="4941168" y="8265368"/>
            <a:ext cx="1656184" cy="864096"/>
          </a:xfrm>
          <a:prstGeom prst="wedgeRoundRectCallout">
            <a:avLst>
              <a:gd name="adj1" fmla="val -59909"/>
              <a:gd name="adj2" fmla="val 4866"/>
              <a:gd name="adj3" fmla="val 16667"/>
            </a:avLst>
          </a:prstGeom>
          <a:solidFill>
            <a:srgbClr val="FFFFCC"/>
          </a:solidFill>
          <a:ln>
            <a:solidFill>
              <a:srgbClr val="48BD2D"/>
            </a:solidFill>
          </a:ln>
        </p:spPr>
        <p:style>
          <a:lnRef idx="2">
            <a:schemeClr val="accent6"/>
          </a:lnRef>
          <a:fillRef idx="1">
            <a:schemeClr val="lt1"/>
          </a:fillRef>
          <a:effectRef idx="0">
            <a:schemeClr val="accent6"/>
          </a:effectRef>
          <a:fontRef idx="minor">
            <a:schemeClr val="dk1"/>
          </a:fontRef>
        </p:style>
        <p:txBody>
          <a:bodyPr lIns="36000" rIns="36000" rtlCol="0" anchor="ctr">
            <a:noAutofit/>
          </a:bodyPr>
          <a:lstStyle/>
          <a:p>
            <a:r>
              <a:rPr kumimoji="1" lang="ja-JP" altLang="en-US" sz="1200" b="1" dirty="0" smtClean="0">
                <a:solidFill>
                  <a:schemeClr val="tx1"/>
                </a:solidFill>
                <a:latin typeface="ＭＳ Ｐゴシック" pitchFamily="50" charset="-128"/>
                <a:ea typeface="ＭＳ Ｐゴシック" pitchFamily="50" charset="-128"/>
              </a:rPr>
              <a:t>働くことは思っていたより楽しく時に厳しいものなんだなと感想を漏らしていました。</a:t>
            </a:r>
            <a:endParaRPr kumimoji="1" lang="ja-JP" altLang="en-US" sz="1200" b="1" dirty="0">
              <a:solidFill>
                <a:schemeClr val="tx1"/>
              </a:solidFill>
              <a:latin typeface="ＭＳ Ｐゴシック" pitchFamily="50" charset="-128"/>
              <a:ea typeface="ＭＳ Ｐゴシック" pitchFamily="50" charset="-128"/>
            </a:endParaRPr>
          </a:p>
        </p:txBody>
      </p:sp>
      <p:sp>
        <p:nvSpPr>
          <p:cNvPr id="38" name="角丸四角形吹き出し 37"/>
          <p:cNvSpPr/>
          <p:nvPr/>
        </p:nvSpPr>
        <p:spPr>
          <a:xfrm>
            <a:off x="5229200" y="4232920"/>
            <a:ext cx="1368152" cy="1800200"/>
          </a:xfrm>
          <a:prstGeom prst="wedgeRoundRectCallout">
            <a:avLst>
              <a:gd name="adj1" fmla="val -64530"/>
              <a:gd name="adj2" fmla="val 6107"/>
              <a:gd name="adj3" fmla="val 16667"/>
            </a:avLst>
          </a:prstGeom>
          <a:solidFill>
            <a:srgbClr val="FFFFCC"/>
          </a:solidFill>
          <a:ln>
            <a:solidFill>
              <a:srgbClr val="48BD2D"/>
            </a:solidFill>
          </a:ln>
        </p:spPr>
        <p:style>
          <a:lnRef idx="2">
            <a:schemeClr val="accent6"/>
          </a:lnRef>
          <a:fillRef idx="1">
            <a:schemeClr val="lt1"/>
          </a:fillRef>
          <a:effectRef idx="0">
            <a:schemeClr val="accent6"/>
          </a:effectRef>
          <a:fontRef idx="minor">
            <a:schemeClr val="dk1"/>
          </a:fontRef>
        </p:style>
        <p:txBody>
          <a:bodyPr lIns="36000" rIns="36000" rtlCol="0" anchor="ctr">
            <a:noAutofit/>
          </a:bodyPr>
          <a:lstStyle/>
          <a:p>
            <a:r>
              <a:rPr lang="ja-JP" altLang="en-US" sz="1200" b="1" dirty="0" smtClean="0">
                <a:solidFill>
                  <a:schemeClr val="tx1"/>
                </a:solidFill>
                <a:latin typeface="ＭＳ Ｐゴシック" pitchFamily="50" charset="-128"/>
                <a:ea typeface="ＭＳ Ｐゴシック" pitchFamily="50" charset="-128"/>
              </a:rPr>
              <a:t>これまでの学習への取組が試される時です。張り詰めた空気が中学生らしさを感じさせてくれます。</a:t>
            </a:r>
            <a:endParaRPr lang="en-US" altLang="ja-JP" sz="1200" b="1" dirty="0" smtClean="0">
              <a:solidFill>
                <a:schemeClr val="tx1"/>
              </a:solidFill>
              <a:latin typeface="ＭＳ Ｐゴシック" pitchFamily="50" charset="-128"/>
              <a:ea typeface="ＭＳ Ｐゴシック" pitchFamily="50" charset="-128"/>
            </a:endParaRPr>
          </a:p>
          <a:p>
            <a:r>
              <a:rPr lang="ja-JP" altLang="en-US" sz="1200" b="1" dirty="0" smtClean="0">
                <a:solidFill>
                  <a:schemeClr val="tx1"/>
                </a:solidFill>
                <a:latin typeface="ＭＳ Ｐゴシック" pitchFamily="50" charset="-128"/>
                <a:ea typeface="ＭＳ Ｐゴシック" pitchFamily="50" charset="-128"/>
              </a:rPr>
              <a:t>テストの結果を、次につなげていくことが大切です。</a:t>
            </a:r>
            <a:endParaRPr kumimoji="1" lang="ja-JP" altLang="en-US" sz="1200" b="1" dirty="0">
              <a:solidFill>
                <a:schemeClr val="tx1"/>
              </a:solidFill>
              <a:latin typeface="ＭＳ Ｐゴシック" pitchFamily="50" charset="-128"/>
              <a:ea typeface="ＭＳ Ｐゴシック" pitchFamily="50" charset="-128"/>
            </a:endParaRPr>
          </a:p>
        </p:txBody>
      </p:sp>
      <p:pic>
        <p:nvPicPr>
          <p:cNvPr id="26" name="Picture 2"/>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428667" y="4520952"/>
            <a:ext cx="2218909" cy="1664182"/>
          </a:xfrm>
          <a:prstGeom prst="roundRect">
            <a:avLst/>
          </a:prstGeom>
          <a:noFill/>
          <a:ln w="38100">
            <a:solidFill>
              <a:srgbClr val="00CC00"/>
            </a:solidFill>
            <a:miter lim="800000"/>
            <a:headEnd/>
            <a:tailEnd/>
          </a:ln>
        </p:spPr>
      </p:pic>
      <p:sp>
        <p:nvSpPr>
          <p:cNvPr id="39" name="角丸四角形吹き出し 38"/>
          <p:cNvSpPr/>
          <p:nvPr/>
        </p:nvSpPr>
        <p:spPr>
          <a:xfrm>
            <a:off x="2636910" y="6804849"/>
            <a:ext cx="1980218" cy="936104"/>
          </a:xfrm>
          <a:prstGeom prst="wedgeRoundRectCallout">
            <a:avLst>
              <a:gd name="adj1" fmla="val -59779"/>
              <a:gd name="adj2" fmla="val 54818"/>
              <a:gd name="adj3" fmla="val 16667"/>
            </a:avLst>
          </a:prstGeom>
          <a:solidFill>
            <a:srgbClr val="FFFFCC"/>
          </a:solidFill>
          <a:ln>
            <a:solidFill>
              <a:srgbClr val="48BD2D"/>
            </a:solidFill>
          </a:ln>
        </p:spPr>
        <p:style>
          <a:lnRef idx="2">
            <a:schemeClr val="accent6"/>
          </a:lnRef>
          <a:fillRef idx="1">
            <a:schemeClr val="lt1"/>
          </a:fillRef>
          <a:effectRef idx="0">
            <a:schemeClr val="accent6"/>
          </a:effectRef>
          <a:fontRef idx="minor">
            <a:schemeClr val="dk1"/>
          </a:fontRef>
        </p:style>
        <p:txBody>
          <a:bodyPr lIns="36000" rIns="36000" rtlCol="0" anchor="ctr">
            <a:noAutofit/>
          </a:bodyPr>
          <a:lstStyle/>
          <a:p>
            <a:r>
              <a:rPr kumimoji="1" lang="ja-JP" altLang="en-US" sz="1200" b="1" dirty="0" smtClean="0">
                <a:solidFill>
                  <a:schemeClr val="tx1"/>
                </a:solidFill>
                <a:latin typeface="ＭＳ Ｐゴシック" pitchFamily="50" charset="-128"/>
                <a:ea typeface="ＭＳ Ｐゴシック" pitchFamily="50" charset="-128"/>
              </a:rPr>
              <a:t>働くことの楽しさや大変さを学ぶ２日間となりました。ご協力いただいた皆様ありがとうございました。</a:t>
            </a:r>
            <a:endParaRPr kumimoji="1" lang="ja-JP" altLang="en-US" sz="1200" b="1" dirty="0">
              <a:solidFill>
                <a:schemeClr val="tx1"/>
              </a:solidFill>
              <a:latin typeface="ＭＳ Ｐゴシック" pitchFamily="50" charset="-128"/>
              <a:ea typeface="ＭＳ Ｐゴシック" pitchFamily="50" charset="-128"/>
            </a:endParaRPr>
          </a:p>
        </p:txBody>
      </p:sp>
      <p:pic>
        <p:nvPicPr>
          <p:cNvPr id="40" name="図 39" descr="１２image.jpg"/>
          <p:cNvPicPr>
            <a:picLocks noChangeAspect="1"/>
          </p:cNvPicPr>
          <p:nvPr/>
        </p:nvPicPr>
        <p:blipFill>
          <a:blip r:embed="rId11" cstate="print"/>
          <a:stretch>
            <a:fillRect/>
          </a:stretch>
        </p:blipFill>
        <p:spPr>
          <a:xfrm>
            <a:off x="332091" y="8437059"/>
            <a:ext cx="968896" cy="684687"/>
          </a:xfrm>
          <a:prstGeom prst="rect">
            <a:avLst/>
          </a:prstGeom>
        </p:spPr>
      </p:pic>
      <p:pic>
        <p:nvPicPr>
          <p:cNvPr id="41" name="図 40" descr="image.jpg"/>
          <p:cNvPicPr>
            <a:picLocks noChangeAspect="1"/>
          </p:cNvPicPr>
          <p:nvPr/>
        </p:nvPicPr>
        <p:blipFill>
          <a:blip r:embed="rId12" cstate="print"/>
          <a:stretch>
            <a:fillRect/>
          </a:stretch>
        </p:blipFill>
        <p:spPr>
          <a:xfrm>
            <a:off x="3428999" y="6093126"/>
            <a:ext cx="720079" cy="516057"/>
          </a:xfrm>
          <a:prstGeom prst="rect">
            <a:avLst/>
          </a:prstGeom>
        </p:spPr>
      </p:pic>
      <p:pic>
        <p:nvPicPr>
          <p:cNvPr id="43" name="図 42" descr="image.jpg"/>
          <p:cNvPicPr>
            <a:picLocks noChangeAspect="1"/>
          </p:cNvPicPr>
          <p:nvPr/>
        </p:nvPicPr>
        <p:blipFill>
          <a:blip r:embed="rId12" cstate="print"/>
          <a:stretch>
            <a:fillRect/>
          </a:stretch>
        </p:blipFill>
        <p:spPr>
          <a:xfrm>
            <a:off x="4437110" y="6083147"/>
            <a:ext cx="720079" cy="516057"/>
          </a:xfrm>
          <a:prstGeom prst="rect">
            <a:avLst/>
          </a:prstGeom>
        </p:spPr>
      </p:pic>
      <p:pic>
        <p:nvPicPr>
          <p:cNvPr id="28" name="図 27" descr="image.jpg"/>
          <p:cNvPicPr>
            <a:picLocks noChangeAspect="1"/>
          </p:cNvPicPr>
          <p:nvPr/>
        </p:nvPicPr>
        <p:blipFill>
          <a:blip r:embed="rId12" cstate="print"/>
          <a:stretch>
            <a:fillRect/>
          </a:stretch>
        </p:blipFill>
        <p:spPr>
          <a:xfrm>
            <a:off x="5553236" y="6093126"/>
            <a:ext cx="720079" cy="516057"/>
          </a:xfrm>
          <a:prstGeom prst="rect">
            <a:avLst/>
          </a:prstGeom>
        </p:spPr>
      </p:pic>
      <p:pic>
        <p:nvPicPr>
          <p:cNvPr id="29" name="図 28" descr="１２image.jpg"/>
          <p:cNvPicPr>
            <a:picLocks noChangeAspect="1"/>
          </p:cNvPicPr>
          <p:nvPr/>
        </p:nvPicPr>
        <p:blipFill>
          <a:blip r:embed="rId11" cstate="print"/>
          <a:stretch>
            <a:fillRect/>
          </a:stretch>
        </p:blipFill>
        <p:spPr>
          <a:xfrm>
            <a:off x="1407160" y="8435712"/>
            <a:ext cx="968896" cy="684687"/>
          </a:xfrm>
          <a:prstGeom prst="rect">
            <a:avLst/>
          </a:prstGeom>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1460</TotalTime>
  <Words>162</Words>
  <Application>Microsoft Office PowerPoint</Application>
  <PresentationFormat>A4 210 x 297 mm</PresentationFormat>
  <Paragraphs>17</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西都市</dc:creator>
  <cp:lastModifiedBy>西都市</cp:lastModifiedBy>
  <cp:revision>194</cp:revision>
  <cp:lastPrinted>2019-07-05T07:03:05Z</cp:lastPrinted>
  <dcterms:created xsi:type="dcterms:W3CDTF">2014-03-18T02:56:10Z</dcterms:created>
  <dcterms:modified xsi:type="dcterms:W3CDTF">2019-07-05T07:03:10Z</dcterms:modified>
</cp:coreProperties>
</file>