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ヒラギノ角ゴ ProN W3"/>
          <a:ea typeface="ヒラギノ角ゴ ProN W3"/>
          <a:cs typeface="ヒラギノ角ゴ ProN W3"/>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ヒラギノ角ゴ ProN W3"/>
          <a:ea typeface="ヒラギノ角ゴ ProN W3"/>
          <a:cs typeface="ヒラギノ角ゴ ProN W3"/>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2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dirty="0" err="1"/>
              <a:t>これから発表を始めます。私は、カフェをつくって五ヶ瀬を元気にというタイトルでGDPを考えました</a:t>
            </a:r>
            <a:r>
              <a:rPr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その中で再生された空き家は、レストランやカフェ、パン屋さんやピザ屋などに活用されています。</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さらに、空き家をブックカフェに活用して成功した事例を紹介します。鳥取県鳥取市のブックカフェ「ホンバコ」です。画面の写真を見てください。こんなにボロボロになっている空き家が</a:t>
            </a:r>
            <a:r>
              <a:rPr>
                <a:solidFill>
                  <a:srgbClr val="E22400"/>
                </a:solidFill>
              </a:rPr>
              <a:t>右の</a:t>
            </a:r>
            <a:r>
              <a:t>写真のように綺麗で立ち寄りやすいブックカフェに変身しています。</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そして、空き家をブックカフェにしたところ、</a:t>
            </a:r>
            <a:r>
              <a:rPr>
                <a:solidFill>
                  <a:srgbClr val="E22400"/>
                </a:solidFill>
              </a:rPr>
              <a:t>カフェ</a:t>
            </a:r>
            <a:r>
              <a:t>に行列ができたそうです。さらにカフェにたくさんの人が訪れることで観光客が少なかった</a:t>
            </a:r>
            <a:r>
              <a:rPr>
                <a:solidFill>
                  <a:srgbClr val="E22400"/>
                </a:solidFill>
              </a:rPr>
              <a:t>町に</a:t>
            </a:r>
            <a:r>
              <a:t>活気が戻ってきたそうです。こんな感じで五ヶ瀬町でも空き家をブックカフェに活用したら空き家の数が減り、町が活性化するのではないかと考えます。</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しかし、いざ行うとなると</a:t>
            </a:r>
            <a:r>
              <a:rPr>
                <a:solidFill>
                  <a:srgbClr val="E22400"/>
                </a:solidFill>
              </a:rPr>
              <a:t>費用</a:t>
            </a:r>
            <a:r>
              <a:t>や</a:t>
            </a:r>
            <a:r>
              <a:rPr>
                <a:solidFill>
                  <a:srgbClr val="E22400"/>
                </a:solidFill>
              </a:rPr>
              <a:t>ブック</a:t>
            </a:r>
            <a:r>
              <a:t>カフェの本はどうするのかという課題も出てきます。そこで、私なりに対策を考えてみました。</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まず、ブックカフェの本についてです。本を買うとなると、たくさん買わないといけなくなり、費用がすごく高くつきます。そこで私が考えたのは、町民の方に</a:t>
            </a:r>
            <a:r>
              <a:rPr>
                <a:solidFill>
                  <a:srgbClr val="E22400"/>
                </a:solidFill>
              </a:rPr>
              <a:t>読まなく</a:t>
            </a:r>
            <a:r>
              <a:t>なった本を寄付してもらうということです。寄付してもらうことで、</a:t>
            </a:r>
            <a:r>
              <a:rPr>
                <a:solidFill>
                  <a:srgbClr val="E22400"/>
                </a:solidFill>
              </a:rPr>
              <a:t>費用</a:t>
            </a:r>
            <a:r>
              <a:t>もかからないうえ最後まで</a:t>
            </a:r>
            <a:r>
              <a:rPr>
                <a:solidFill>
                  <a:srgbClr val="E22400"/>
                </a:solidFill>
              </a:rPr>
              <a:t>物を</a:t>
            </a:r>
            <a:r>
              <a:t>大切に使うことができるというメリットがあります。このように、本を寄付してもらうことで、ブックカフェの本を集めることができると考えます。</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次に費用の問題についてです。ちなみに、先ほど紹介した鳥取県鳥取市のブックカフェ「ホンバコ」にも600万円もの費用がかかっています。しかし、ホンバコの最初の貯金は</a:t>
            </a:r>
            <a:r>
              <a:rPr>
                <a:solidFill>
                  <a:srgbClr val="E22400"/>
                </a:solidFill>
              </a:rPr>
              <a:t>たった</a:t>
            </a:r>
            <a:r>
              <a:t>１万円しかありませんでした。</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そこでホンバコがどのように対処したのか紹介します。ホンバコでは、</a:t>
            </a:r>
            <a:r>
              <a:rPr>
                <a:solidFill>
                  <a:srgbClr val="E22400"/>
                </a:solidFill>
              </a:rPr>
              <a:t>クラウドファンディ</a:t>
            </a:r>
            <a:r>
              <a:t>ングを利用したそうです。ちなみにクラウドファンディングとは大勢の人を意味するクラウドと資金調達を意味するファンディングの２つの単語を組み合わせてできた造語であり、インターネット上で不特定多数の人に向けて活動資金の支援を募ることです。さらにクラウドファンディングでは</a:t>
            </a:r>
            <a:r>
              <a:rPr>
                <a:solidFill>
                  <a:srgbClr val="E22400"/>
                </a:solidFill>
              </a:rPr>
              <a:t>資金集めと</a:t>
            </a:r>
            <a:r>
              <a:t>同時にカフェのファンを募ることができます。このようなクラウドファンディングを利用して、ホンバコは費用の問題に対処したそうです。だから五ヶ瀬で行う場合もクラウドファンディングを利用すれば良いのではないかと考えます。</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しかし、クラウドファンディングの成功率は、30％から40％と確率が低く、誰も資金活動に参加してくれなかった場合、</a:t>
            </a:r>
            <a:r>
              <a:rPr>
                <a:solidFill>
                  <a:srgbClr val="E22400"/>
                </a:solidFill>
              </a:rPr>
              <a:t>1円も</a:t>
            </a:r>
            <a:r>
              <a:t>集めることができず、ブックカフェの実現が不可能になってしまいます。</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そこで私は、対策として、</a:t>
            </a:r>
            <a:r>
              <a:rPr>
                <a:solidFill>
                  <a:srgbClr val="E22400"/>
                </a:solidFill>
              </a:rPr>
              <a:t>五ヶ瀬</a:t>
            </a:r>
            <a:r>
              <a:t>町の観光地に訪れた方に五ヶ瀬町にカフェができることをSNSでアピールしてもらうということを考えました。そうすることで、実際に五ヶ瀬町の雰囲気や良さを味わった方の意見を知ることができ、町外の方により伝わりやすくなると考えます。また、SNSでアピールしてもらうために、</a:t>
            </a:r>
            <a:r>
              <a:rPr>
                <a:solidFill>
                  <a:srgbClr val="E22400"/>
                </a:solidFill>
              </a:rPr>
              <a:t>パンフレット</a:t>
            </a:r>
            <a:r>
              <a:t>を各観光地に置いてクラウドファンディングへの呼びかけを行います。これにより、多くの方がブックカフェのことをアピールしてくださり、クラウドファンディングへの参加人数も増やすことができるのではないかと考えます。</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ちなみに、パンフレットのイメージはこんな感じです。カフェというとオシャレなイメージがあり、高齢者の方が立ち寄りにくいという可能性があります。そこでこのパンフレットにクラウドファンディングのことだけでなく、ブックカフェには新聞や本が置いてあるということも載せ、アピールすることで、高齢者の方が少しでも立ち寄りやすいカフェになると思い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dirty="0"/>
              <a:t>まずなぜカフェにしたのかという理由です。カフェは子供から大人まで気軽に立ち寄ることができ、カフェで軽食などを食べる場合、食べながら五ヶ瀬町の特産品を知ってもらえるのではないかと考えたからです。また、五ヶ瀬町にはどの地域にも負けないおいしい特産品がたくさんあるということを私たち五ヶ瀬町民だけではなく、</a:t>
            </a:r>
            <a:r>
              <a:rPr dirty="0" smtClean="0">
                <a:solidFill>
                  <a:srgbClr val="FF0000"/>
                </a:solidFill>
              </a:rPr>
              <a:t>町外の方にも知ってほしい</a:t>
            </a:r>
            <a:r>
              <a:rPr dirty="0" smtClean="0"/>
              <a:t>と思ったからです</a:t>
            </a:r>
            <a:r>
              <a:rPr lang="ja-JP" altLang="en-US" dirty="0" err="1" smtClean="0"/>
              <a: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さらに、そうすることで、ブックカフェが早くから注目されるうえ、子供から高齢者までたくさんの人が訪れてくれると考えます。</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また、ブックカフェができたら資金集めの呼びかけを行ったように、</a:t>
            </a:r>
            <a:r>
              <a:rPr>
                <a:solidFill>
                  <a:srgbClr val="E22400"/>
                </a:solidFill>
              </a:rPr>
              <a:t>もう一度</a:t>
            </a:r>
            <a:r>
              <a:t>、観光地に訪れた方にSNSで呼びかけを行ってもらえば良いと思います。それと同時にブックカフェを運営する方を地域の方からポスター等を使い募集します。地域の方から募集する利点は地域の方は五ヶ瀬町についての知識をたくさん持っているため、町外の方から五ヶ瀬についての質問をされたときに詳しく説明できるということです。</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このように呼びかけることで、ブックカフェの</a:t>
            </a:r>
            <a:r>
              <a:rPr>
                <a:solidFill>
                  <a:srgbClr val="E22400"/>
                </a:solidFill>
              </a:rPr>
              <a:t>注目度も</a:t>
            </a:r>
            <a:r>
              <a:t>アップし、</a:t>
            </a:r>
            <a:r>
              <a:rPr>
                <a:solidFill>
                  <a:srgbClr val="E22400"/>
                </a:solidFill>
              </a:rPr>
              <a:t>町外</a:t>
            </a:r>
            <a:r>
              <a:t>の方も訪れてくれるようになるのではないかと考えます。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さらに町外の方が訪れてくださることで、</a:t>
            </a:r>
            <a:r>
              <a:rPr>
                <a:solidFill>
                  <a:srgbClr val="E22400"/>
                </a:solidFill>
              </a:rPr>
              <a:t>五ヶ瀬町が</a:t>
            </a:r>
            <a:r>
              <a:t>活気づくと思います。つまり、SNSでもう一度呼びかけることで、五ヶ瀬町の注目度も上がり、観光客の数も増え一石二鳥になると思います。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そこで、提言②です。提言②はカフェで五ヶ瀬の特産品を提供するです。ブックカフェということで、五ヶ瀬町の</a:t>
            </a:r>
            <a:r>
              <a:rPr>
                <a:solidFill>
                  <a:srgbClr val="E22400"/>
                </a:solidFill>
              </a:rPr>
              <a:t>特産品</a:t>
            </a:r>
            <a:r>
              <a:t>を主にスイーツにして活用します。</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五ヶ瀬町の特産品でスイーツに使えそうなものといったら</a:t>
            </a:r>
            <a:r>
              <a:rPr>
                <a:solidFill>
                  <a:srgbClr val="E22400"/>
                </a:solidFill>
              </a:rPr>
              <a:t>ぶどう</a:t>
            </a:r>
            <a:r>
              <a:t>や</a:t>
            </a:r>
            <a:r>
              <a:rPr>
                <a:solidFill>
                  <a:srgbClr val="E22400"/>
                </a:solidFill>
              </a:rPr>
              <a:t>トマト</a:t>
            </a:r>
            <a:r>
              <a:t>などが考えられます。</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r>
              <a:t>そこで私が</a:t>
            </a:r>
            <a:r>
              <a:rPr>
                <a:solidFill>
                  <a:srgbClr val="E22400"/>
                </a:solidFill>
              </a:rPr>
              <a:t>実際</a:t>
            </a:r>
            <a:r>
              <a:t>にぶどう、トマトを使ったスイーツをつくってみました。</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まず、ぶどうを使ったスイーツです。ぶどうは、ムースにしてぶどうの味がひきだせるように作りました。さらに、ムースの上にぶどうをのせ、ぶどうそのものの味を味わってもらえるようにしました。実際に食べてみるとムースも上にのせたぶどうも一番たくさんの方に知ってほしいぶどうの味がしっかりひきだされていました。</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次に、トマトを使ったスイーツです。トマトもやっぱり一番は味を知ってほしいので、トマトゼリーにして作りました。トマトゼリーに果肉をのせることで、トマトの食感や味を目立たせるようにしました。実際に食べるとさっぱりしていて夏に食べたくなるようなスイーツだなと感じました。</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こんな感じで五ヶ瀬の特産品を使ってカフェのメニューを作ります。そうすることで、</a:t>
            </a:r>
            <a:r>
              <a:rPr>
                <a:solidFill>
                  <a:srgbClr val="E22400"/>
                </a:solidFill>
              </a:rPr>
              <a:t>五ヶ瀬</a:t>
            </a:r>
            <a:r>
              <a:t>の特産品をこれまで以上に知ってもらい、</a:t>
            </a:r>
            <a:r>
              <a:rPr>
                <a:solidFill>
                  <a:srgbClr val="E22400"/>
                </a:solidFill>
              </a:rPr>
              <a:t>印象</a:t>
            </a:r>
            <a:r>
              <a:t>に残りやすくなること間違いなしです。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そこで私の仮説は「五ヶ瀬にみんなが集まれるカフェができれば、町が活性化するだろう」です。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t>さらに実際に五ヶ瀬町の特産品を味わった方が、</a:t>
            </a:r>
            <a:r>
              <a:rPr>
                <a:solidFill>
                  <a:srgbClr val="E22400"/>
                </a:solidFill>
              </a:rPr>
              <a:t>五ヶ瀬</a:t>
            </a:r>
            <a:r>
              <a:t>の食べ物ってすごく美味しいんだよとちょっとした会話で、発信してくださるのではないかと考えます。</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t>その結果、</a:t>
            </a:r>
            <a:r>
              <a:rPr>
                <a:solidFill>
                  <a:srgbClr val="E22400"/>
                </a:solidFill>
              </a:rPr>
              <a:t>五ヶ瀬</a:t>
            </a:r>
            <a:r>
              <a:t>町の特産品がこれまで以上に有名になります。そして、一度五ヶ瀬を訪れた方が</a:t>
            </a:r>
            <a:r>
              <a:rPr>
                <a:solidFill>
                  <a:srgbClr val="E22400"/>
                </a:solidFill>
              </a:rPr>
              <a:t>また</a:t>
            </a:r>
            <a:r>
              <a:t>五ヶ瀬に行きたいと思ってくれます。さらに、五ヶ瀬の食べ物美味しかったなというところから五ヶ瀬ってどんなところなんだろうと</a:t>
            </a:r>
            <a:r>
              <a:rPr>
                <a:solidFill>
                  <a:srgbClr val="E22400"/>
                </a:solidFill>
              </a:rPr>
              <a:t>五ヶ瀬</a:t>
            </a:r>
            <a:r>
              <a:t>に興味を持ってくださると思います。</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だから、カフェで特産品を提供すると、</a:t>
            </a:r>
            <a:r>
              <a:rPr>
                <a:solidFill>
                  <a:srgbClr val="E22400"/>
                </a:solidFill>
              </a:rPr>
              <a:t>五ヶ瀬</a:t>
            </a:r>
            <a:r>
              <a:t>町の活性化につながります。</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つまり、私の意見をまとめると、ブックカフェを作ることで、五ヶ瀬町民の憩いの場ができ、空き家の数が減ります。さらに、そのブックカフェで五ヶ瀬町の特産品を提供することで、特産品が有名になり、町外の方の五ヶ瀬についての興味がわくと思います。このように、</a:t>
            </a:r>
            <a:r>
              <a:rPr>
                <a:solidFill>
                  <a:srgbClr val="E22400"/>
                </a:solidFill>
              </a:rPr>
              <a:t>提言①と</a:t>
            </a:r>
            <a:r>
              <a:t>提言②を実行することで、</a:t>
            </a:r>
            <a:r>
              <a:rPr>
                <a:solidFill>
                  <a:srgbClr val="E22400"/>
                </a:solidFill>
              </a:rPr>
              <a:t>五ヶ瀬</a:t>
            </a:r>
            <a:r>
              <a:t>町が活性化するのではないのでしょうか。</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t>以上で発表を終わります。ご清聴ありがとうございました。</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仮説に対する提言は２つあります。まず１つは</a:t>
            </a:r>
            <a:r>
              <a:rPr>
                <a:solidFill>
                  <a:srgbClr val="E22400"/>
                </a:solidFill>
              </a:rPr>
              <a:t>空き家</a:t>
            </a:r>
            <a:r>
              <a:t>をブックカフェに活用するです。もう１つは</a:t>
            </a:r>
            <a:r>
              <a:rPr>
                <a:solidFill>
                  <a:srgbClr val="E22400"/>
                </a:solidFill>
              </a:rPr>
              <a:t>カフェ</a:t>
            </a:r>
            <a:r>
              <a:t>で五ヶ瀬町の特産品を提供するです。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まず、空き家をブックカフェに活用するということで、宮崎県の空き家率について紹介します。宮崎県の空き家率は15.4%と全国平均の13.6%を上回っている状態です。</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では、五ヶ瀬町の空き家率はどれくらいなのでしょうか。五ヶ瀬町の空き家率は、9.7％と全国・県平均より低い水準になっています。しかし、五ヶ瀬町の課題である</a:t>
            </a:r>
            <a:r>
              <a:rPr>
                <a:solidFill>
                  <a:srgbClr val="E22400"/>
                </a:solidFill>
              </a:rPr>
              <a:t>高齢化</a:t>
            </a:r>
            <a:r>
              <a:t>や</a:t>
            </a:r>
            <a:r>
              <a:rPr>
                <a:solidFill>
                  <a:srgbClr val="E22400"/>
                </a:solidFill>
              </a:rPr>
              <a:t>人口減少</a:t>
            </a:r>
            <a:r>
              <a:t>の影響で、今後の増加が懸念されています。</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そこで、先ほどの現状を踏まえて、提言①について説明します。なぜ空き家をブックカフェにするのかというと、先ほど説明したように、五ヶ瀬町は</a:t>
            </a:r>
            <a:r>
              <a:rPr>
                <a:solidFill>
                  <a:srgbClr val="E22400"/>
                </a:solidFill>
              </a:rPr>
              <a:t>空き家</a:t>
            </a:r>
            <a:r>
              <a:t>が多いという現状があり、さらに今後も空き家の数が増えていくのではないかという心配もあります。また、五ヶ瀬町には人が集まれる場所が少ないと感じたのも一つの理由です。</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空き家を活用した事例についてです。大阪市城東区の下町、がもう四丁目かいわい、通称がもよんです。そこでは、がもよんにぎわいプロジェクトという取り組みを行っています。</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がもよんにぎわいプロジェクトとは、空き家活用の新しいビジネスモデルのことです。わずか十数年間で飲食店などに再生した空き家</a:t>
            </a:r>
            <a:r>
              <a:rPr>
                <a:solidFill>
                  <a:srgbClr val="E22400"/>
                </a:solidFill>
              </a:rPr>
              <a:t>は、33軒</a:t>
            </a:r>
            <a:r>
              <a:t>にのぼります。</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p:spTree>
      <p:nvGrpSpPr>
        <p:cNvPr id="1" name=""/>
        <p:cNvGrpSpPr/>
        <p:nvPr/>
      </p:nvGrpSpPr>
      <p:grpSpPr>
        <a:xfrm>
          <a:off x="0" y="0"/>
          <a:ext cx="0" cy="0"/>
          <a:chOff x="0" y="0"/>
          <a:chExt cx="0" cy="0"/>
        </a:xfrm>
      </p:grpSpPr>
      <p:sp>
        <p:nvSpPr>
          <p:cNvPr id="11" name="作者と日付"/>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12" name="プレゼンテーションのタイトル"/>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プレゼンテーションのタイトル</a:t>
            </a:r>
          </a:p>
        </p:txBody>
      </p:sp>
      <p:sp>
        <p:nvSpPr>
          <p:cNvPr id="13" name="本文レベル1…"/>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14" name="スライド番号"/>
          <p:cNvSpPr txBox="1">
            <a:spLocks noGrp="1"/>
          </p:cNvSpPr>
          <p:nvPr>
            <p:ph type="sldNum" sz="quarter" idx="2"/>
          </p:nvPr>
        </p:nvSpPr>
        <p:spPr>
          <a:xfrm>
            <a:off x="6336779" y="9234627"/>
            <a:ext cx="331242"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ステートメント">
    <p:spTree>
      <p:nvGrpSpPr>
        <p:cNvPr id="1" name=""/>
        <p:cNvGrpSpPr/>
        <p:nvPr/>
      </p:nvGrpSpPr>
      <p:grpSpPr>
        <a:xfrm>
          <a:off x="0" y="0"/>
          <a:ext cx="0" cy="0"/>
          <a:chOff x="0" y="0"/>
          <a:chExt cx="0" cy="0"/>
        </a:xfrm>
      </p:grpSpPr>
      <p:sp>
        <p:nvSpPr>
          <p:cNvPr id="98" name="本文レベル1…"/>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vl1pPr>
            <a:lvl2pPr marL="0" indent="457200" algn="ctr">
              <a:lnSpc>
                <a:spcPct val="80000"/>
              </a:lnSpc>
              <a:spcBef>
                <a:spcPts val="0"/>
              </a:spcBef>
              <a:buSzTx/>
              <a:buNone/>
              <a:defRPr sz="8200" spc="-164"/>
            </a:lvl2pPr>
            <a:lvl3pPr marL="0" indent="914400" algn="ctr">
              <a:lnSpc>
                <a:spcPct val="80000"/>
              </a:lnSpc>
              <a:spcBef>
                <a:spcPts val="0"/>
              </a:spcBef>
              <a:buSzTx/>
              <a:buNone/>
              <a:defRPr sz="8200" spc="-164"/>
            </a:lvl3pPr>
            <a:lvl4pPr marL="0" indent="1371600" algn="ctr">
              <a:lnSpc>
                <a:spcPct val="80000"/>
              </a:lnSpc>
              <a:spcBef>
                <a:spcPts val="0"/>
              </a:spcBef>
              <a:buSzTx/>
              <a:buNone/>
              <a:defRPr sz="8200" spc="-164"/>
            </a:lvl4pPr>
            <a:lvl5pPr marL="0" indent="1828800" algn="ctr">
              <a:lnSpc>
                <a:spcPct val="80000"/>
              </a:lnSpc>
              <a:spcBef>
                <a:spcPts val="0"/>
              </a:spcBef>
              <a:buSzTx/>
              <a:buNone/>
              <a:defRPr sz="8200" spc="-164"/>
            </a:lvl5pPr>
          </a:lstStyle>
          <a:p>
            <a:r>
              <a:t>ステートメント</a:t>
            </a:r>
          </a:p>
          <a:p>
            <a:pPr lvl="1"/>
            <a:endParaRPr/>
          </a:p>
          <a:p>
            <a:pPr lvl="2"/>
            <a:endParaRPr/>
          </a:p>
          <a:p>
            <a:pPr lvl="3"/>
            <a:endParaRPr/>
          </a:p>
          <a:p>
            <a:pPr lvl="4"/>
            <a:endParaRPr/>
          </a:p>
        </p:txBody>
      </p:sp>
      <p:sp>
        <p:nvSpPr>
          <p:cNvPr id="9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ビッグファクト">
    <p:spTree>
      <p:nvGrpSpPr>
        <p:cNvPr id="1" name=""/>
        <p:cNvGrpSpPr/>
        <p:nvPr/>
      </p:nvGrpSpPr>
      <p:grpSpPr>
        <a:xfrm>
          <a:off x="0" y="0"/>
          <a:ext cx="0" cy="0"/>
          <a:chOff x="0" y="0"/>
          <a:chExt cx="0" cy="0"/>
        </a:xfrm>
      </p:grpSpPr>
      <p:sp>
        <p:nvSpPr>
          <p:cNvPr id="106" name="ファクト情報"/>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a:latin typeface="+mn-lt"/>
                <a:ea typeface="+mn-ea"/>
                <a:cs typeface="+mn-cs"/>
                <a:sym typeface="ヒラギノ角ゴ ProN W6"/>
              </a:defRPr>
            </a:lvl1pPr>
          </a:lstStyle>
          <a:p>
            <a:r>
              <a:t>ファクト情報</a:t>
            </a:r>
          </a:p>
        </p:txBody>
      </p:sp>
      <p:sp>
        <p:nvSpPr>
          <p:cNvPr id="107" name="本文レベル1…"/>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spc="-176">
                <a:latin typeface="+mn-lt"/>
                <a:ea typeface="+mn-ea"/>
                <a:cs typeface="+mn-cs"/>
                <a:sym typeface="ヒラギノ角ゴ ProN W6"/>
              </a:defRPr>
            </a:lvl1pPr>
            <a:lvl2pPr marL="0" indent="457200" algn="ctr">
              <a:lnSpc>
                <a:spcPct val="80000"/>
              </a:lnSpc>
              <a:spcBef>
                <a:spcPts val="0"/>
              </a:spcBef>
              <a:buSzTx/>
              <a:buNone/>
              <a:defRPr sz="17600" spc="-176">
                <a:latin typeface="+mn-lt"/>
                <a:ea typeface="+mn-ea"/>
                <a:cs typeface="+mn-cs"/>
                <a:sym typeface="ヒラギノ角ゴ ProN W6"/>
              </a:defRPr>
            </a:lvl2pPr>
            <a:lvl3pPr marL="0" indent="914400" algn="ctr">
              <a:lnSpc>
                <a:spcPct val="80000"/>
              </a:lnSpc>
              <a:spcBef>
                <a:spcPts val="0"/>
              </a:spcBef>
              <a:buSzTx/>
              <a:buNone/>
              <a:defRPr sz="17600" spc="-176">
                <a:latin typeface="+mn-lt"/>
                <a:ea typeface="+mn-ea"/>
                <a:cs typeface="+mn-cs"/>
                <a:sym typeface="ヒラギノ角ゴ ProN W6"/>
              </a:defRPr>
            </a:lvl3pPr>
            <a:lvl4pPr marL="0" indent="1371600" algn="ctr">
              <a:lnSpc>
                <a:spcPct val="80000"/>
              </a:lnSpc>
              <a:spcBef>
                <a:spcPts val="0"/>
              </a:spcBef>
              <a:buSzTx/>
              <a:buNone/>
              <a:defRPr sz="17600" spc="-176">
                <a:latin typeface="+mn-lt"/>
                <a:ea typeface="+mn-ea"/>
                <a:cs typeface="+mn-cs"/>
                <a:sym typeface="ヒラギノ角ゴ ProN W6"/>
              </a:defRPr>
            </a:lvl4pPr>
            <a:lvl5pPr marL="0" indent="1828800" algn="ctr">
              <a:lnSpc>
                <a:spcPct val="80000"/>
              </a:lnSpc>
              <a:spcBef>
                <a:spcPts val="0"/>
              </a:spcBef>
              <a:buSzTx/>
              <a:buNone/>
              <a:defRPr sz="17600" spc="-176">
                <a:latin typeface="+mn-lt"/>
                <a:ea typeface="+mn-ea"/>
                <a:cs typeface="+mn-cs"/>
                <a:sym typeface="ヒラギノ角ゴ ProN W6"/>
              </a:defRPr>
            </a:lvl5pPr>
          </a:lstStyle>
          <a:p>
            <a:r>
              <a:t>100%</a:t>
            </a:r>
          </a:p>
          <a:p>
            <a:pPr lvl="1"/>
            <a:endParaRPr/>
          </a:p>
          <a:p>
            <a:pPr lvl="2"/>
            <a:endParaRPr/>
          </a:p>
          <a:p>
            <a:pPr lvl="3"/>
            <a:endParaRPr/>
          </a:p>
          <a:p>
            <a:pPr lvl="4"/>
            <a:endParaRPr/>
          </a:p>
        </p:txBody>
      </p:sp>
      <p:sp>
        <p:nvSpPr>
          <p:cNvPr id="10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5" name="本文レベル1…"/>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vl1pPr>
            <a:lvl2pPr marL="457200" indent="114300">
              <a:spcBef>
                <a:spcPts val="0"/>
              </a:spcBef>
              <a:buSzTx/>
              <a:buNone/>
              <a:defRPr sz="6000" spc="-119"/>
            </a:lvl2pPr>
            <a:lvl3pPr marL="457200" indent="571500">
              <a:spcBef>
                <a:spcPts val="0"/>
              </a:spcBef>
              <a:buSzTx/>
              <a:buNone/>
              <a:defRPr sz="6000" spc="-119"/>
            </a:lvl3pPr>
            <a:lvl4pPr marL="457200" indent="1028700">
              <a:spcBef>
                <a:spcPts val="0"/>
              </a:spcBef>
              <a:buSzTx/>
              <a:buNone/>
              <a:defRPr sz="6000" spc="-119"/>
            </a:lvl4pPr>
            <a:lvl5pPr marL="457200" indent="1485900">
              <a:spcBef>
                <a:spcPts val="0"/>
              </a:spcBef>
              <a:buSzTx/>
              <a:buNone/>
              <a:defRPr sz="6000" spc="-119"/>
            </a:lvl5pPr>
          </a:lstStyle>
          <a:p>
            <a:r>
              <a:t>“重要な引用”</a:t>
            </a:r>
          </a:p>
          <a:p>
            <a:pPr lvl="1"/>
            <a:endParaRPr/>
          </a:p>
          <a:p>
            <a:pPr lvl="2"/>
            <a:endParaRPr/>
          </a:p>
          <a:p>
            <a:pPr lvl="3"/>
            <a:endParaRPr/>
          </a:p>
          <a:p>
            <a:pPr lvl="4"/>
            <a:endParaRPr/>
          </a:p>
        </p:txBody>
      </p:sp>
      <p:sp>
        <p:nvSpPr>
          <p:cNvPr id="116" name="属性"/>
          <p:cNvSpPr txBox="1">
            <a:spLocks noGrp="1"/>
          </p:cNvSpPr>
          <p:nvPr>
            <p:ph type="body" sz="quarter" idx="21" hasCustomPrompt="1"/>
          </p:nvPr>
        </p:nvSpPr>
        <p:spPr>
          <a:xfrm>
            <a:off x="1219200" y="6426200"/>
            <a:ext cx="11049000"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属性</a:t>
            </a:r>
          </a:p>
        </p:txBody>
      </p:sp>
      <p:sp>
        <p:nvSpPr>
          <p:cNvPr id="1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24" name="パセリバター、煎りヘーゼルナッツ、削ったパルメザンチーズがかかったパッパルデッレパスタ1皿"/>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炒飯、ゆで卵、箸が添えられたボウル1杯のサラダ"/>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サーモンケーキ、サラダ、フムスが入ったボウル"/>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2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34" name="炒飯、ゆで卵、箸が添えられたボウル1杯のサラダ"/>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スライド番号"/>
          <p:cNvSpPr txBox="1">
            <a:spLocks noGrp="1"/>
          </p:cNvSpPr>
          <p:nvPr>
            <p:ph type="sldNum" sz="quarter" idx="2"/>
          </p:nvPr>
        </p:nvSpPr>
        <p:spPr>
          <a:xfrm>
            <a:off x="6336779" y="9234627"/>
            <a:ext cx="331242" cy="2730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amp;画像">
    <p:spTree>
      <p:nvGrpSpPr>
        <p:cNvPr id="1" name=""/>
        <p:cNvGrpSpPr/>
        <p:nvPr/>
      </p:nvGrpSpPr>
      <p:grpSpPr>
        <a:xfrm>
          <a:off x="0" y="0"/>
          <a:ext cx="0" cy="0"/>
          <a:chOff x="0" y="0"/>
          <a:chExt cx="0" cy="0"/>
        </a:xfrm>
      </p:grpSpPr>
      <p:sp>
        <p:nvSpPr>
          <p:cNvPr id="21" name="アボカドとライム"/>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プレゼンテーションのタイトル"/>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プレゼンテーションのタイトル</a:t>
            </a:r>
          </a:p>
        </p:txBody>
      </p:sp>
      <p:sp>
        <p:nvSpPr>
          <p:cNvPr id="23" name="本文レベル1…"/>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24" name="作者と日付"/>
          <p:cNvSpPr txBox="1">
            <a:spLocks noGrp="1"/>
          </p:cNvSpPr>
          <p:nvPr>
            <p:ph type="body" sz="quarter" idx="22" hasCustomPrompt="1"/>
          </p:nvPr>
        </p:nvSpPr>
        <p:spPr>
          <a:xfrm>
            <a:off x="698500" y="571500"/>
            <a:ext cx="11607801"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25" name="スライド番号"/>
          <p:cNvSpPr txBox="1">
            <a:spLocks noGrp="1"/>
          </p:cNvSpPr>
          <p:nvPr>
            <p:ph type="sldNum" sz="quarter" idx="2"/>
          </p:nvPr>
        </p:nvSpPr>
        <p:spPr>
          <a:xfrm>
            <a:off x="6333324" y="9234627"/>
            <a:ext cx="331243"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amp;画像（代替）">
    <p:spTree>
      <p:nvGrpSpPr>
        <p:cNvPr id="1" name=""/>
        <p:cNvGrpSpPr/>
        <p:nvPr/>
      </p:nvGrpSpPr>
      <p:grpSpPr>
        <a:xfrm>
          <a:off x="0" y="0"/>
          <a:ext cx="0" cy="0"/>
          <a:chOff x="0" y="0"/>
          <a:chExt cx="0" cy="0"/>
        </a:xfrm>
      </p:grpSpPr>
      <p:sp>
        <p:nvSpPr>
          <p:cNvPr id="32" name="サーモンケーキ、サラダ、フムスが入ったボウル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本文レベル1…"/>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スライドのサブタイトル</a:t>
            </a:r>
          </a:p>
          <a:p>
            <a:pPr lvl="1"/>
            <a:endParaRPr/>
          </a:p>
          <a:p>
            <a:pPr lvl="2"/>
            <a:endParaRPr/>
          </a:p>
          <a:p>
            <a:pPr lvl="3"/>
            <a:endParaRPr/>
          </a:p>
          <a:p>
            <a:pPr lvl="4"/>
            <a:endParaRPr/>
          </a:p>
        </p:txBody>
      </p:sp>
      <p:sp>
        <p:nvSpPr>
          <p:cNvPr id="34" name="スライドのタイトル"/>
          <p:cNvSpPr txBox="1">
            <a:spLocks noGrp="1"/>
          </p:cNvSpPr>
          <p:nvPr>
            <p:ph type="title" hasCustomPrompt="1"/>
          </p:nvPr>
        </p:nvSpPr>
        <p:spPr>
          <a:xfrm>
            <a:off x="698500" y="692534"/>
            <a:ext cx="5105400" cy="4387466"/>
          </a:xfrm>
          <a:prstGeom prst="rect">
            <a:avLst/>
          </a:prstGeom>
        </p:spPr>
        <p:txBody>
          <a:bodyPr anchor="b"/>
          <a:lstStyle/>
          <a:p>
            <a:r>
              <a:t>スライドのタイトル</a:t>
            </a:r>
          </a:p>
        </p:txBody>
      </p:sp>
      <p:sp>
        <p:nvSpPr>
          <p:cNvPr id="3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42" name="本文レベル1…"/>
          <p:cNvSpPr txBox="1">
            <a:spLocks noGrp="1"/>
          </p:cNvSpPr>
          <p:nvPr>
            <p:ph type="body" idx="1" hasCustomPrompt="1"/>
          </p:nvPr>
        </p:nvSpPr>
        <p:spPr>
          <a:prstGeom prst="rect">
            <a:avLst/>
          </a:prstGeom>
        </p:spPr>
        <p:txBody>
          <a:bodyPr/>
          <a:lstStyle/>
          <a:p>
            <a:r>
              <a:t>スライドの箇条書きテキスト</a:t>
            </a:r>
          </a:p>
          <a:p>
            <a:pPr lvl="1"/>
            <a:endParaRPr/>
          </a:p>
          <a:p>
            <a:pPr lvl="2"/>
            <a:endParaRPr/>
          </a:p>
          <a:p>
            <a:pPr lvl="3"/>
            <a:endParaRPr/>
          </a:p>
          <a:p>
            <a:pPr lvl="4"/>
            <a:endParaRPr/>
          </a:p>
        </p:txBody>
      </p:sp>
      <p:sp>
        <p:nvSpPr>
          <p:cNvPr id="43"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44" name="スライドのタイトル"/>
          <p:cNvSpPr txBox="1">
            <a:spLocks noGrp="1"/>
          </p:cNvSpPr>
          <p:nvPr>
            <p:ph type="title" hasCustomPrompt="1"/>
          </p:nvPr>
        </p:nvSpPr>
        <p:spPr>
          <a:prstGeom prst="rect">
            <a:avLst/>
          </a:prstGeom>
        </p:spPr>
        <p:txBody>
          <a:bodyPr/>
          <a:lstStyle/>
          <a:p>
            <a:r>
              <a:t>スライドのタイトル</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52" name="本文レベル1…"/>
          <p:cNvSpPr txBox="1">
            <a:spLocks noGrp="1"/>
          </p:cNvSpPr>
          <p:nvPr>
            <p:ph type="body" idx="1" hasCustomPrompt="1"/>
          </p:nvPr>
        </p:nvSpPr>
        <p:spPr>
          <a:prstGeom prst="rect">
            <a:avLst/>
          </a:prstGeom>
        </p:spPr>
        <p:txBody>
          <a:bodyPr numCol="2" spcCol="589358"/>
          <a:lstStyle/>
          <a:p>
            <a:r>
              <a:t>スライドの箇条書きテキスト</a:t>
            </a:r>
          </a:p>
          <a:p>
            <a:pPr lvl="1"/>
            <a:endParaRPr/>
          </a:p>
          <a:p>
            <a:pPr lvl="2"/>
            <a:endParaRPr/>
          </a:p>
          <a:p>
            <a:pPr lvl="3"/>
            <a:endParaRPr/>
          </a:p>
          <a:p>
            <a:pPr lvl="4"/>
            <a:endParaRPr/>
          </a:p>
        </p:txBody>
      </p:sp>
      <p:sp>
        <p:nvSpPr>
          <p:cNvPr id="5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0" name="パセリバター、煎りヘーゼルナッツ、削ったパルメザンチーズがかかったパッパルデッレパスタ1皿"/>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スライドのタイトル"/>
          <p:cNvSpPr txBox="1">
            <a:spLocks noGrp="1"/>
          </p:cNvSpPr>
          <p:nvPr>
            <p:ph type="title" hasCustomPrompt="1"/>
          </p:nvPr>
        </p:nvSpPr>
        <p:spPr>
          <a:xfrm>
            <a:off x="698500" y="444500"/>
            <a:ext cx="5105400" cy="1016000"/>
          </a:xfrm>
          <a:prstGeom prst="rect">
            <a:avLst/>
          </a:prstGeom>
        </p:spPr>
        <p:txBody>
          <a:bodyPr/>
          <a:lstStyle/>
          <a:p>
            <a:r>
              <a:t>スライドのタイトル</a:t>
            </a:r>
          </a:p>
        </p:txBody>
      </p:sp>
      <p:sp>
        <p:nvSpPr>
          <p:cNvPr id="62" name="スライドのサブタイトル"/>
          <p:cNvSpPr txBox="1">
            <a:spLocks noGrp="1"/>
          </p:cNvSpPr>
          <p:nvPr>
            <p:ph type="body" sz="quarter" idx="22" hasCustomPrompt="1"/>
          </p:nvPr>
        </p:nvSpPr>
        <p:spPr>
          <a:xfrm>
            <a:off x="698500" y="1412977"/>
            <a:ext cx="5105400" cy="671803"/>
          </a:xfrm>
          <a:prstGeom prst="rect">
            <a:avLst/>
          </a:prstGeom>
        </p:spPr>
        <p:txBody>
          <a:bodyPr/>
          <a:lstStyle>
            <a:lvl1pPr marL="0" indent="0" defTabSz="557671">
              <a:lnSpc>
                <a:spcPct val="100000"/>
              </a:lnSpc>
              <a:spcBef>
                <a:spcPts val="0"/>
              </a:spcBef>
              <a:buSzTx/>
              <a:buNone/>
              <a:defRPr sz="3609">
                <a:latin typeface="+mn-lt"/>
                <a:ea typeface="+mn-ea"/>
                <a:cs typeface="+mn-cs"/>
                <a:sym typeface="ヒラギノ角ゴ ProN W6"/>
              </a:defRPr>
            </a:lvl1pPr>
          </a:lstStyle>
          <a:p>
            <a:r>
              <a:t>スライドのサブタイトル</a:t>
            </a:r>
          </a:p>
        </p:txBody>
      </p:sp>
      <p:sp>
        <p:nvSpPr>
          <p:cNvPr id="63" name="本文レベル1…"/>
          <p:cNvSpPr txBox="1">
            <a:spLocks noGrp="1"/>
          </p:cNvSpPr>
          <p:nvPr>
            <p:ph type="body" sz="half" idx="1" hasCustomPrompt="1"/>
          </p:nvPr>
        </p:nvSpPr>
        <p:spPr>
          <a:xfrm>
            <a:off x="698500" y="3480196"/>
            <a:ext cx="5105400" cy="5593161"/>
          </a:xfrm>
          <a:prstGeom prst="rect">
            <a:avLst/>
          </a:prstGeom>
        </p:spPr>
        <p:txBody>
          <a:bodyPr/>
          <a:lstStyle/>
          <a:p>
            <a:r>
              <a:t>スライドの箇条書きテキスト</a:t>
            </a:r>
          </a:p>
          <a:p>
            <a:pPr lvl="1"/>
            <a:endParaRPr/>
          </a:p>
          <a:p>
            <a:pPr lvl="2"/>
            <a:endParaRPr/>
          </a:p>
          <a:p>
            <a:pPr lvl="3"/>
            <a:endParaRPr/>
          </a:p>
          <a:p>
            <a:pPr lvl="4"/>
            <a:endParaRPr/>
          </a:p>
        </p:txBody>
      </p:sp>
      <p:sp>
        <p:nvSpPr>
          <p:cNvPr id="6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セクション">
    <p:spTree>
      <p:nvGrpSpPr>
        <p:cNvPr id="1" name=""/>
        <p:cNvGrpSpPr/>
        <p:nvPr/>
      </p:nvGrpSpPr>
      <p:grpSpPr>
        <a:xfrm>
          <a:off x="0" y="0"/>
          <a:ext cx="0" cy="0"/>
          <a:chOff x="0" y="0"/>
          <a:chExt cx="0" cy="0"/>
        </a:xfrm>
      </p:grpSpPr>
      <p:sp>
        <p:nvSpPr>
          <p:cNvPr id="71" name="セクションタイトル"/>
          <p:cNvSpPr txBox="1">
            <a:spLocks noGrp="1"/>
          </p:cNvSpPr>
          <p:nvPr>
            <p:ph type="title" hasCustomPrompt="1"/>
          </p:nvPr>
        </p:nvSpPr>
        <p:spPr>
          <a:xfrm>
            <a:off x="698500" y="3225800"/>
            <a:ext cx="11607800" cy="3302000"/>
          </a:xfrm>
          <a:prstGeom prst="rect">
            <a:avLst/>
          </a:prstGeom>
        </p:spPr>
        <p:txBody>
          <a:bodyPr anchor="ctr"/>
          <a:lstStyle>
            <a:lvl1pPr>
              <a:defRPr sz="8200" spc="-164">
                <a:latin typeface="ヒラギノ角ゴ ProN W3"/>
                <a:ea typeface="ヒラギノ角ゴ ProN W3"/>
                <a:cs typeface="ヒラギノ角ゴ ProN W3"/>
                <a:sym typeface="ヒラギノ角ゴ ProN W3"/>
              </a:defRPr>
            </a:lvl1pPr>
          </a:lstStyle>
          <a:p>
            <a:r>
              <a:t>セクションタイトル</a:t>
            </a:r>
          </a:p>
        </p:txBody>
      </p:sp>
      <p:sp>
        <p:nvSpPr>
          <p:cNvPr id="7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79" name="スライドのタイトル"/>
          <p:cNvSpPr txBox="1">
            <a:spLocks noGrp="1"/>
          </p:cNvSpPr>
          <p:nvPr>
            <p:ph type="title" hasCustomPrompt="1"/>
          </p:nvPr>
        </p:nvSpPr>
        <p:spPr>
          <a:prstGeom prst="rect">
            <a:avLst/>
          </a:prstGeom>
        </p:spPr>
        <p:txBody>
          <a:bodyPr/>
          <a:lstStyle/>
          <a:p>
            <a:r>
              <a:t>スライドのタイトル</a:t>
            </a:r>
          </a:p>
        </p:txBody>
      </p:sp>
      <p:sp>
        <p:nvSpPr>
          <p:cNvPr id="80"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8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議題">
    <p:spTree>
      <p:nvGrpSpPr>
        <p:cNvPr id="1" name=""/>
        <p:cNvGrpSpPr/>
        <p:nvPr/>
      </p:nvGrpSpPr>
      <p:grpSpPr>
        <a:xfrm>
          <a:off x="0" y="0"/>
          <a:ext cx="0" cy="0"/>
          <a:chOff x="0" y="0"/>
          <a:chExt cx="0" cy="0"/>
        </a:xfrm>
      </p:grpSpPr>
      <p:sp>
        <p:nvSpPr>
          <p:cNvPr id="88" name="議題のタイトル"/>
          <p:cNvSpPr txBox="1">
            <a:spLocks noGrp="1"/>
          </p:cNvSpPr>
          <p:nvPr>
            <p:ph type="title" hasCustomPrompt="1"/>
          </p:nvPr>
        </p:nvSpPr>
        <p:spPr>
          <a:xfrm>
            <a:off x="698500" y="444500"/>
            <a:ext cx="11607800" cy="1016000"/>
          </a:xfrm>
          <a:prstGeom prst="rect">
            <a:avLst/>
          </a:prstGeom>
        </p:spPr>
        <p:txBody>
          <a:bodyPr/>
          <a:lstStyle/>
          <a:p>
            <a:r>
              <a:t>議題のタイトル</a:t>
            </a:r>
          </a:p>
        </p:txBody>
      </p:sp>
      <p:sp>
        <p:nvSpPr>
          <p:cNvPr id="89" name="議題のサブタイトル"/>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議題のサブタイトル</a:t>
            </a:r>
          </a:p>
        </p:txBody>
      </p:sp>
      <p:sp>
        <p:nvSpPr>
          <p:cNvPr id="90" name="本文レベル1…"/>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議題のトピック</a:t>
            </a:r>
          </a:p>
          <a:p>
            <a:pPr lvl="1"/>
            <a:endParaRPr/>
          </a:p>
          <a:p>
            <a:pPr lvl="2"/>
            <a:endParaRPr/>
          </a:p>
          <a:p>
            <a:pPr lvl="3"/>
            <a:endParaRPr/>
          </a:p>
          <a:p>
            <a:pPr lvl="4"/>
            <a:endParaRPr/>
          </a:p>
        </p:txBody>
      </p:sp>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本文レベル1…"/>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スライドの箇条書きテキスト</a:t>
            </a:r>
          </a:p>
          <a:p>
            <a:pPr lvl="1"/>
            <a:endParaRPr/>
          </a:p>
          <a:p>
            <a:pPr lvl="2"/>
            <a:endParaRPr/>
          </a:p>
          <a:p>
            <a:pPr lvl="3"/>
            <a:endParaRPr/>
          </a:p>
          <a:p>
            <a:pPr lvl="4"/>
            <a:endParaRPr/>
          </a:p>
        </p:txBody>
      </p:sp>
      <p:sp>
        <p:nvSpPr>
          <p:cNvPr id="3" name="スライドのタイトル"/>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スライドのタイトル</a:t>
            </a:r>
          </a:p>
        </p:txBody>
      </p:sp>
      <p:sp>
        <p:nvSpPr>
          <p:cNvPr id="4" name="スライド番号"/>
          <p:cNvSpPr txBox="1">
            <a:spLocks noGrp="1"/>
          </p:cNvSpPr>
          <p:nvPr>
            <p:ph type="sldNum" sz="quarter" idx="2"/>
          </p:nvPr>
        </p:nvSpPr>
        <p:spPr>
          <a:xfrm>
            <a:off x="6333392" y="9234627"/>
            <a:ext cx="331243" cy="273051"/>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1pPr>
      <a:lvl2pPr marL="0" marR="0" indent="457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2pPr>
      <a:lvl3pPr marL="0" marR="0" indent="914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3pPr>
      <a:lvl4pPr marL="0" marR="0" indent="1371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4pPr>
      <a:lvl5pPr marL="0" marR="0" indent="18288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5pPr>
      <a:lvl6pPr marL="0" marR="0" indent="22860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6pPr>
      <a:lvl7pPr marL="0" marR="0" indent="2743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7pPr>
      <a:lvl8pPr marL="0" marR="0" indent="3200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8pPr>
      <a:lvl9pPr marL="0" marR="0" indent="3657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G_0324.jpeg" descr="IMG_0324.jpeg"/>
          <p:cNvPicPr>
            <a:picLocks noGrp="1" noChangeAspect="1"/>
          </p:cNvPicPr>
          <p:nvPr>
            <p:ph type="pic" idx="21"/>
          </p:nvPr>
        </p:nvPicPr>
        <p:blipFill>
          <a:blip r:embed="rId3">
            <a:extLst/>
          </a:blip>
          <a:srcRect l="5591" r="5591"/>
          <a:stretch>
            <a:fillRect/>
          </a:stretch>
        </p:blipFill>
        <p:spPr>
          <a:xfrm>
            <a:off x="0" y="-1"/>
            <a:ext cx="13004800" cy="9753601"/>
          </a:xfrm>
          <a:prstGeom prst="rect">
            <a:avLst/>
          </a:prstGeom>
        </p:spPr>
      </p:pic>
      <p:sp>
        <p:nvSpPr>
          <p:cNvPr id="152" name="カフェをつくって…"/>
          <p:cNvSpPr txBox="1">
            <a:spLocks noGrp="1"/>
          </p:cNvSpPr>
          <p:nvPr>
            <p:ph type="title"/>
          </p:nvPr>
        </p:nvSpPr>
        <p:spPr>
          <a:xfrm>
            <a:off x="1059103" y="-681811"/>
            <a:ext cx="11607801" cy="7953784"/>
          </a:xfrm>
          <a:prstGeom prst="rect">
            <a:avLst/>
          </a:prstGeom>
        </p:spPr>
        <p:txBody>
          <a:bodyPr/>
          <a:lstStyle/>
          <a:p>
            <a:pPr>
              <a:defRPr sz="10500" spc="-209">
                <a:ln w="12700" cap="flat">
                  <a:solidFill>
                    <a:srgbClr val="000000"/>
                  </a:solidFill>
                  <a:prstDash val="solid"/>
                  <a:miter lim="400000"/>
                </a:ln>
                <a:solidFill>
                  <a:srgbClr val="FFFFFF"/>
                </a:solidFill>
              </a:defRPr>
            </a:pPr>
            <a:r>
              <a:t>カフェをつくって</a:t>
            </a:r>
          </a:p>
          <a:p>
            <a:pPr>
              <a:defRPr sz="10500" spc="-209">
                <a:ln w="12700" cap="flat">
                  <a:solidFill>
                    <a:srgbClr val="000000"/>
                  </a:solidFill>
                  <a:prstDash val="solid"/>
                  <a:miter lim="400000"/>
                </a:ln>
                <a:solidFill>
                  <a:srgbClr val="FFFFFF"/>
                </a:solidFill>
              </a:defRPr>
            </a:pPr>
            <a:r>
              <a:t>五ヶ瀬を元気に！</a:t>
            </a:r>
          </a:p>
          <a:p>
            <a:r>
              <a:t>　　</a:t>
            </a:r>
          </a:p>
        </p:txBody>
      </p:sp>
      <p:sp>
        <p:nvSpPr>
          <p:cNvPr id="153" name="興梠優姫"/>
          <p:cNvSpPr txBox="1">
            <a:spLocks noGrp="1"/>
          </p:cNvSpPr>
          <p:nvPr>
            <p:ph type="body" sz="quarter" idx="1"/>
          </p:nvPr>
        </p:nvSpPr>
        <p:spPr>
          <a:xfrm>
            <a:off x="9597026" y="6373278"/>
            <a:ext cx="3880707" cy="943052"/>
          </a:xfrm>
          <a:prstGeom prst="rect">
            <a:avLst/>
          </a:prstGeom>
        </p:spPr>
        <p:txBody>
          <a:bodyPr>
            <a:normAutofit lnSpcReduction="10000"/>
          </a:bodyPr>
          <a:lstStyle>
            <a:lvl1pPr>
              <a:defRPr sz="5800">
                <a:ln w="12700" cap="flat">
                  <a:solidFill>
                    <a:srgbClr val="000000"/>
                  </a:solidFill>
                  <a:prstDash val="solid"/>
                  <a:miter lim="400000"/>
                </a:ln>
                <a:solidFill>
                  <a:srgbClr val="FFFFFF"/>
                </a:solidFill>
              </a:defRPr>
            </a:lvl1pPr>
          </a:lstStyle>
          <a:p>
            <a:r>
              <a:t>興梠優姫</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再生された空き家は…"/>
          <p:cNvSpPr txBox="1"/>
          <p:nvPr/>
        </p:nvSpPr>
        <p:spPr>
          <a:xfrm>
            <a:off x="463732" y="573624"/>
            <a:ext cx="10909301" cy="1187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500">
                <a:solidFill>
                  <a:srgbClr val="000000"/>
                </a:solidFill>
              </a:defRPr>
            </a:lvl1pPr>
          </a:lstStyle>
          <a:p>
            <a:r>
              <a:t>再生された空き家は…</a:t>
            </a:r>
          </a:p>
        </p:txBody>
      </p:sp>
      <p:sp>
        <p:nvSpPr>
          <p:cNvPr id="213" name="・レストラン ・カフェ…"/>
          <p:cNvSpPr txBox="1"/>
          <p:nvPr/>
        </p:nvSpPr>
        <p:spPr>
          <a:xfrm>
            <a:off x="26332" y="3336557"/>
            <a:ext cx="12571131" cy="281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8500">
                <a:solidFill>
                  <a:srgbClr val="000000"/>
                </a:solidFill>
              </a:defRPr>
            </a:pPr>
            <a:r>
              <a:t>・レストラン　・カフェ</a:t>
            </a:r>
          </a:p>
          <a:p>
            <a:pPr>
              <a:defRPr sz="8500">
                <a:solidFill>
                  <a:srgbClr val="000000"/>
                </a:solidFill>
              </a:defRPr>
            </a:pPr>
            <a:r>
              <a:t>・パン屋さん　・ピザ屋</a:t>
            </a:r>
          </a:p>
        </p:txBody>
      </p:sp>
      <p:sp>
        <p:nvSpPr>
          <p:cNvPr id="214" name="などに活用されている。"/>
          <p:cNvSpPr txBox="1"/>
          <p:nvPr/>
        </p:nvSpPr>
        <p:spPr>
          <a:xfrm>
            <a:off x="3976006" y="7377216"/>
            <a:ext cx="9153526" cy="933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500">
                <a:solidFill>
                  <a:srgbClr val="000000"/>
                </a:solidFill>
              </a:defRPr>
            </a:lvl1pPr>
          </a:lstStyle>
          <a:p>
            <a:r>
              <a:t>などに活用されている。</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事例】"/>
          <p:cNvSpPr txBox="1"/>
          <p:nvPr/>
        </p:nvSpPr>
        <p:spPr>
          <a:xfrm>
            <a:off x="-204367" y="477100"/>
            <a:ext cx="4787901"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200">
                <a:solidFill>
                  <a:srgbClr val="000000"/>
                </a:solidFill>
              </a:defRPr>
            </a:lvl1pPr>
          </a:lstStyle>
          <a:p>
            <a:r>
              <a:t>【事例】</a:t>
            </a:r>
          </a:p>
        </p:txBody>
      </p:sp>
      <p:sp>
        <p:nvSpPr>
          <p:cNvPr id="219" name="鳥取県鳥取市 ブックカフェ「ホンバコ」"/>
          <p:cNvSpPr txBox="1"/>
          <p:nvPr/>
        </p:nvSpPr>
        <p:spPr>
          <a:xfrm>
            <a:off x="197865" y="1971576"/>
            <a:ext cx="12609069"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a:solidFill>
                  <a:srgbClr val="000000"/>
                </a:solidFill>
              </a:defRPr>
            </a:lvl1pPr>
          </a:lstStyle>
          <a:p>
            <a:r>
              <a:t>鳥取県鳥取市　ブックカフェ「ホンバコ」</a:t>
            </a:r>
          </a:p>
        </p:txBody>
      </p:sp>
      <p:pic>
        <p:nvPicPr>
          <p:cNvPr id="220" name="IMG_0327.jpeg" descr="IMG_0327.jpeg"/>
          <p:cNvPicPr>
            <a:picLocks noChangeAspect="1"/>
          </p:cNvPicPr>
          <p:nvPr/>
        </p:nvPicPr>
        <p:blipFill>
          <a:blip r:embed="rId3">
            <a:extLst/>
          </a:blip>
          <a:stretch>
            <a:fillRect/>
          </a:stretch>
        </p:blipFill>
        <p:spPr>
          <a:xfrm>
            <a:off x="254045" y="4047636"/>
            <a:ext cx="5063925" cy="3766295"/>
          </a:xfrm>
          <a:prstGeom prst="rect">
            <a:avLst/>
          </a:prstGeom>
          <a:ln w="12700">
            <a:miter lim="400000"/>
          </a:ln>
        </p:spPr>
      </p:pic>
      <p:pic>
        <p:nvPicPr>
          <p:cNvPr id="221" name="IMG_0325.jpeg" descr="IMG_0325.jpeg"/>
          <p:cNvPicPr>
            <a:picLocks noChangeAspect="1"/>
          </p:cNvPicPr>
          <p:nvPr/>
        </p:nvPicPr>
        <p:blipFill>
          <a:blip r:embed="rId4">
            <a:extLst/>
          </a:blip>
          <a:stretch>
            <a:fillRect/>
          </a:stretch>
        </p:blipFill>
        <p:spPr>
          <a:xfrm>
            <a:off x="8011741" y="3106909"/>
            <a:ext cx="4068761" cy="3051570"/>
          </a:xfrm>
          <a:prstGeom prst="rect">
            <a:avLst/>
          </a:prstGeom>
          <a:ln w="12700">
            <a:miter lim="400000"/>
          </a:ln>
        </p:spPr>
      </p:pic>
      <p:pic>
        <p:nvPicPr>
          <p:cNvPr id="222" name="IMG_0326.jpeg" descr="IMG_0326.jpeg"/>
          <p:cNvPicPr>
            <a:picLocks noChangeAspect="1"/>
          </p:cNvPicPr>
          <p:nvPr/>
        </p:nvPicPr>
        <p:blipFill>
          <a:blip r:embed="rId5">
            <a:extLst/>
          </a:blip>
          <a:stretch>
            <a:fillRect/>
          </a:stretch>
        </p:blipFill>
        <p:spPr>
          <a:xfrm>
            <a:off x="8008280" y="6531811"/>
            <a:ext cx="4075684" cy="3056764"/>
          </a:xfrm>
          <a:prstGeom prst="rect">
            <a:avLst/>
          </a:prstGeom>
          <a:ln w="12700">
            <a:miter lim="400000"/>
          </a:ln>
        </p:spPr>
      </p:pic>
      <p:sp>
        <p:nvSpPr>
          <p:cNvPr id="223" name="➡︎"/>
          <p:cNvSpPr txBox="1"/>
          <p:nvPr/>
        </p:nvSpPr>
        <p:spPr>
          <a:xfrm>
            <a:off x="5708648" y="4739842"/>
            <a:ext cx="1587501" cy="1887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1600">
                <a:solidFill>
                  <a:srgbClr val="FF4015"/>
                </a:solidFill>
              </a:defRPr>
            </a:lvl1pPr>
          </a:lstStyle>
          <a:p>
            <a:r>
              <a:rPr dirty="0" smtClean="0"/>
              <a:t>➡</a:t>
            </a:r>
            <a:endParaRPr dirty="0"/>
          </a:p>
        </p:txBody>
      </p:sp>
      <p:sp>
        <p:nvSpPr>
          <p:cNvPr id="224" name="こんな感じの空き家が…"/>
          <p:cNvSpPr txBox="1"/>
          <p:nvPr/>
        </p:nvSpPr>
        <p:spPr>
          <a:xfrm>
            <a:off x="842907" y="3396475"/>
            <a:ext cx="3886201" cy="450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solidFill>
                  <a:srgbClr val="000000"/>
                </a:solidFill>
              </a:defRPr>
            </a:lvl1pPr>
          </a:lstStyle>
          <a:p>
            <a:r>
              <a:t>こんな感じの空き家が…</a:t>
            </a:r>
          </a:p>
        </p:txBody>
      </p:sp>
      <p:sp>
        <p:nvSpPr>
          <p:cNvPr id="225" name="写真…全国のリノベーションプロジェクト…"/>
          <p:cNvSpPr txBox="1"/>
          <p:nvPr/>
        </p:nvSpPr>
        <p:spPr>
          <a:xfrm>
            <a:off x="760064" y="8633802"/>
            <a:ext cx="506878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000"/>
            </a:pPr>
            <a:r>
              <a:t>写真…全国のリノベーションプロジェクト</a:t>
            </a:r>
          </a:p>
          <a:p>
            <a:pPr>
              <a:defRPr sz="2000"/>
            </a:pPr>
            <a:r>
              <a:t>ReReRe Renovation! より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1" animBg="1" advAuto="0"/>
      <p:bldP spid="222"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そして…"/>
          <p:cNvSpPr txBox="1"/>
          <p:nvPr/>
        </p:nvSpPr>
        <p:spPr>
          <a:xfrm>
            <a:off x="282313" y="614625"/>
            <a:ext cx="5760678" cy="15183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9200">
                <a:solidFill>
                  <a:srgbClr val="000000"/>
                </a:solidFill>
              </a:defRPr>
            </a:lvl1pPr>
          </a:lstStyle>
          <a:p>
            <a:r>
              <a:rPr dirty="0" err="1"/>
              <a:t>そして</a:t>
            </a:r>
            <a:r>
              <a:rPr dirty="0"/>
              <a:t>…</a:t>
            </a:r>
          </a:p>
        </p:txBody>
      </p:sp>
      <p:sp>
        <p:nvSpPr>
          <p:cNvPr id="230" name="カフェに行列ができた！"/>
          <p:cNvSpPr txBox="1"/>
          <p:nvPr/>
        </p:nvSpPr>
        <p:spPr>
          <a:xfrm>
            <a:off x="397564" y="2475196"/>
            <a:ext cx="1228476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7000">
                <a:solidFill>
                  <a:srgbClr val="000000"/>
                </a:solidFill>
              </a:defRPr>
            </a:lvl1pPr>
          </a:lstStyle>
          <a:p>
            <a:r>
              <a:rPr sz="8800" dirty="0" err="1"/>
              <a:t>カフェに行列ができた</a:t>
            </a:r>
            <a:r>
              <a:rPr sz="8800" dirty="0"/>
              <a:t>！</a:t>
            </a:r>
          </a:p>
        </p:txBody>
      </p:sp>
      <p:sp>
        <p:nvSpPr>
          <p:cNvPr id="231" name="↓"/>
          <p:cNvSpPr txBox="1"/>
          <p:nvPr/>
        </p:nvSpPr>
        <p:spPr>
          <a:xfrm>
            <a:off x="5777948" y="4324202"/>
            <a:ext cx="124570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800">
                <a:solidFill>
                  <a:srgbClr val="000000"/>
                </a:solidFill>
              </a:defRPr>
            </a:lvl1pPr>
          </a:lstStyle>
          <a:p>
            <a:r>
              <a:rPr dirty="0"/>
              <a:t>↓</a:t>
            </a:r>
          </a:p>
        </p:txBody>
      </p:sp>
      <p:sp>
        <p:nvSpPr>
          <p:cNvPr id="232" name="町に活気が！"/>
          <p:cNvSpPr txBox="1"/>
          <p:nvPr/>
        </p:nvSpPr>
        <p:spPr>
          <a:xfrm>
            <a:off x="1306815" y="5619210"/>
            <a:ext cx="10921258" cy="2287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200">
                <a:solidFill>
                  <a:srgbClr val="E22400"/>
                </a:solidFill>
              </a:defRPr>
            </a:lvl1pPr>
          </a:lstStyle>
          <a:p>
            <a:r>
              <a:rPr dirty="0" err="1"/>
              <a:t>町に活気が</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232"/>
                                        </p:tgtEl>
                                        <p:attrNameLst>
                                          <p:attrName>style.visibility</p:attrName>
                                        </p:attrNameLst>
                                      </p:cBhvr>
                                      <p:to>
                                        <p:strVal val="visible"/>
                                      </p:to>
                                    </p:set>
                                    <p:anim calcmode="lin" valueType="num">
                                      <p:cBhvr>
                                        <p:cTn id="12" dur="750" fill="hold"/>
                                        <p:tgtEl>
                                          <p:spTgt spid="232"/>
                                        </p:tgtEl>
                                        <p:attrNameLst>
                                          <p:attrName>ppt_w</p:attrName>
                                        </p:attrNameLst>
                                      </p:cBhvr>
                                      <p:tavLst>
                                        <p:tav tm="0">
                                          <p:val>
                                            <p:fltVal val="0"/>
                                          </p:val>
                                        </p:tav>
                                        <p:tav tm="100000">
                                          <p:val>
                                            <p:strVal val="#ppt_w"/>
                                          </p:val>
                                        </p:tav>
                                      </p:tavLst>
                                    </p:anim>
                                    <p:anim calcmode="lin" valueType="num">
                                      <p:cBhvr>
                                        <p:cTn id="13" dur="75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P spid="232"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五ヶ瀬でやるなら…"/>
          <p:cNvSpPr txBox="1"/>
          <p:nvPr/>
        </p:nvSpPr>
        <p:spPr>
          <a:xfrm>
            <a:off x="488532" y="740814"/>
            <a:ext cx="9258301"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solidFill>
                  <a:srgbClr val="000000"/>
                </a:solidFill>
              </a:defRPr>
            </a:lvl1pPr>
          </a:lstStyle>
          <a:p>
            <a:r>
              <a:t>五ヶ瀬でやるなら…</a:t>
            </a:r>
          </a:p>
        </p:txBody>
      </p:sp>
      <p:pic>
        <p:nvPicPr>
          <p:cNvPr id="237" name="IMG_0329.png" descr="IMG_0329.png"/>
          <p:cNvPicPr>
            <a:picLocks noChangeAspect="1"/>
          </p:cNvPicPr>
          <p:nvPr/>
        </p:nvPicPr>
        <p:blipFill>
          <a:blip r:embed="rId3">
            <a:extLst/>
          </a:blip>
          <a:stretch>
            <a:fillRect/>
          </a:stretch>
        </p:blipFill>
        <p:spPr>
          <a:xfrm>
            <a:off x="3468206" y="4581680"/>
            <a:ext cx="5359185" cy="5111322"/>
          </a:xfrm>
          <a:prstGeom prst="rect">
            <a:avLst/>
          </a:prstGeom>
          <a:ln w="12700">
            <a:miter lim="400000"/>
          </a:ln>
        </p:spPr>
      </p:pic>
      <p:sp>
        <p:nvSpPr>
          <p:cNvPr id="238" name="費用は？"/>
          <p:cNvSpPr/>
          <p:nvPr/>
        </p:nvSpPr>
        <p:spPr>
          <a:xfrm>
            <a:off x="507984" y="2451654"/>
            <a:ext cx="4170033" cy="2743198"/>
          </a:xfrm>
          <a:prstGeom prst="wedgeEllipseCallout">
            <a:avLst>
              <a:gd name="adj1" fmla="val 53905"/>
              <a:gd name="adj2" fmla="val 80506"/>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4300">
                <a:solidFill>
                  <a:srgbClr val="FFFFFF"/>
                </a:solidFill>
              </a:defRPr>
            </a:lvl1pPr>
          </a:lstStyle>
          <a:p>
            <a:r>
              <a:rPr sz="4400" dirty="0" err="1"/>
              <a:t>費用は</a:t>
            </a:r>
            <a:r>
              <a:rPr sz="4400" dirty="0"/>
              <a:t>？</a:t>
            </a:r>
          </a:p>
        </p:txBody>
      </p:sp>
      <p:sp>
        <p:nvSpPr>
          <p:cNvPr id="239" name="ブックカフェの…"/>
          <p:cNvSpPr/>
          <p:nvPr/>
        </p:nvSpPr>
        <p:spPr>
          <a:xfrm>
            <a:off x="8091449" y="2451653"/>
            <a:ext cx="4471612" cy="3021496"/>
          </a:xfrm>
          <a:prstGeom prst="wedgeEllipseCallout">
            <a:avLst>
              <a:gd name="adj1" fmla="val -49348"/>
              <a:gd name="adj2" fmla="val 65488"/>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584200">
              <a:defRPr sz="2900">
                <a:solidFill>
                  <a:srgbClr val="FFFFFF"/>
                </a:solidFill>
              </a:defRPr>
            </a:pPr>
            <a:r>
              <a:rPr lang="ja-JP" altLang="en-US" sz="3600" dirty="0" smtClean="0"/>
              <a:t>ブック</a:t>
            </a:r>
            <a:r>
              <a:rPr lang="ja-JP" altLang="en-US" sz="3600" dirty="0"/>
              <a:t>カフェ</a:t>
            </a:r>
            <a:r>
              <a:rPr lang="ja-JP" altLang="en-US" sz="3600" dirty="0" smtClean="0"/>
              <a:t>の</a:t>
            </a:r>
            <a:endParaRPr lang="en-US" altLang="ja-JP" sz="3600" dirty="0" smtClean="0"/>
          </a:p>
          <a:p>
            <a:pPr defTabSz="584200">
              <a:defRPr sz="2900">
                <a:solidFill>
                  <a:srgbClr val="FFFFFF"/>
                </a:solidFill>
              </a:defRPr>
            </a:pPr>
            <a:r>
              <a:rPr lang="ja-JP" altLang="en-US" sz="3600" dirty="0" smtClean="0"/>
              <a:t>本はどうする？</a:t>
            </a:r>
            <a:endParaRPr sz="36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8"/>
                                        </p:tgtEl>
                                        <p:attrNameLst>
                                          <p:attrName>style.visibility</p:attrName>
                                        </p:attrNameLst>
                                      </p:cBhvr>
                                      <p:to>
                                        <p:strVal val="visible"/>
                                      </p:to>
                                    </p:set>
                                    <p:animEffect transition="in" filter="fade">
                                      <p:cBhvr>
                                        <p:cTn id="7" dur="10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39"/>
                                        </p:tgtEl>
                                        <p:attrNameLst>
                                          <p:attrName>style.visibility</p:attrName>
                                        </p:attrNameLst>
                                      </p:cBhvr>
                                      <p:to>
                                        <p:strVal val="visible"/>
                                      </p:to>
                                    </p:set>
                                    <p:animEffect transition="in" filter="fade">
                                      <p:cBhvr>
                                        <p:cTn id="12"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P spid="239"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ブックカフェの本は…"/>
          <p:cNvSpPr txBox="1"/>
          <p:nvPr/>
        </p:nvSpPr>
        <p:spPr>
          <a:xfrm>
            <a:off x="438939" y="594575"/>
            <a:ext cx="9357488" cy="1035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300">
                <a:solidFill>
                  <a:srgbClr val="000000"/>
                </a:solidFill>
              </a:defRPr>
            </a:lvl1pPr>
          </a:lstStyle>
          <a:p>
            <a:r>
              <a:t>ブックカフェの本は…</a:t>
            </a:r>
          </a:p>
        </p:txBody>
      </p:sp>
      <p:sp>
        <p:nvSpPr>
          <p:cNvPr id="244" name="読まなくなった本を寄付してもらう"/>
          <p:cNvSpPr txBox="1"/>
          <p:nvPr/>
        </p:nvSpPr>
        <p:spPr>
          <a:xfrm>
            <a:off x="1210209" y="2449853"/>
            <a:ext cx="11045953"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solidFill>
                  <a:srgbClr val="000000"/>
                </a:solidFill>
              </a:defRPr>
            </a:lvl1pPr>
          </a:lstStyle>
          <a:p>
            <a:r>
              <a:t>読まなくなった本を寄付してもらう</a:t>
            </a:r>
          </a:p>
        </p:txBody>
      </p:sp>
      <p:sp>
        <p:nvSpPr>
          <p:cNvPr id="245" name="↓"/>
          <p:cNvSpPr txBox="1"/>
          <p:nvPr/>
        </p:nvSpPr>
        <p:spPr>
          <a:xfrm>
            <a:off x="6007100" y="4057481"/>
            <a:ext cx="990601" cy="984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900">
                <a:solidFill>
                  <a:srgbClr val="000000"/>
                </a:solidFill>
              </a:defRPr>
            </a:lvl1pPr>
          </a:lstStyle>
          <a:p>
            <a:r>
              <a:t>↓</a:t>
            </a:r>
          </a:p>
        </p:txBody>
      </p:sp>
      <p:sp>
        <p:nvSpPr>
          <p:cNvPr id="246" name="本が無駄にならない！"/>
          <p:cNvSpPr txBox="1"/>
          <p:nvPr/>
        </p:nvSpPr>
        <p:spPr>
          <a:xfrm>
            <a:off x="707880" y="7469585"/>
            <a:ext cx="12050612"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9000">
                <a:solidFill>
                  <a:srgbClr val="000000"/>
                </a:solidFill>
              </a:defRPr>
            </a:lvl1pPr>
          </a:lstStyle>
          <a:p>
            <a:r>
              <a:t>本が無駄にならない！</a:t>
            </a:r>
          </a:p>
        </p:txBody>
      </p:sp>
      <p:sp>
        <p:nvSpPr>
          <p:cNvPr id="247" name="お金の心配もない！"/>
          <p:cNvSpPr txBox="1"/>
          <p:nvPr/>
        </p:nvSpPr>
        <p:spPr>
          <a:xfrm>
            <a:off x="846735" y="5583059"/>
            <a:ext cx="11772901"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200">
                <a:solidFill>
                  <a:srgbClr val="E22400"/>
                </a:solidFill>
              </a:defRPr>
            </a:lvl1pPr>
          </a:lstStyle>
          <a:p>
            <a:r>
              <a:t>お金の心配もない！</a:t>
            </a:r>
          </a:p>
        </p:txBody>
      </p:sp>
      <p:pic>
        <p:nvPicPr>
          <p:cNvPr id="248" name="IMG_0347.jpeg" descr="IMG_0347.jpeg"/>
          <p:cNvPicPr>
            <a:picLocks noChangeAspect="1"/>
          </p:cNvPicPr>
          <p:nvPr/>
        </p:nvPicPr>
        <p:blipFill>
          <a:blip r:embed="rId3">
            <a:extLst/>
          </a:blip>
          <a:stretch>
            <a:fillRect/>
          </a:stretch>
        </p:blipFill>
        <p:spPr>
          <a:xfrm>
            <a:off x="10350527" y="283577"/>
            <a:ext cx="2207223" cy="194863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247"/>
                                        </p:tgtEl>
                                        <p:attrNameLst>
                                          <p:attrName>style.visibility</p:attrName>
                                        </p:attrNameLst>
                                      </p:cBhvr>
                                      <p:to>
                                        <p:strVal val="visible"/>
                                      </p:to>
                                    </p:set>
                                    <p:anim calcmode="lin" valueType="num">
                                      <p:cBhvr>
                                        <p:cTn id="12" dur="750" fill="hold"/>
                                        <p:tgtEl>
                                          <p:spTgt spid="247"/>
                                        </p:tgtEl>
                                        <p:attrNameLst>
                                          <p:attrName>ppt_w</p:attrName>
                                        </p:attrNameLst>
                                      </p:cBhvr>
                                      <p:tavLst>
                                        <p:tav tm="0">
                                          <p:val>
                                            <p:fltVal val="0"/>
                                          </p:val>
                                        </p:tav>
                                        <p:tav tm="100000">
                                          <p:val>
                                            <p:strVal val="#ppt_w"/>
                                          </p:val>
                                        </p:tav>
                                      </p:tavLst>
                                    </p:anim>
                                    <p:anim calcmode="lin" valueType="num">
                                      <p:cBhvr>
                                        <p:cTn id="13" dur="750" fill="hold"/>
                                        <p:tgtEl>
                                          <p:spTgt spid="24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246"/>
                                        </p:tgtEl>
                                        <p:attrNameLst>
                                          <p:attrName>style.visibility</p:attrName>
                                        </p:attrNameLst>
                                      </p:cBhvr>
                                      <p:to>
                                        <p:strVal val="visible"/>
                                      </p:to>
                                    </p:set>
                                    <p:anim calcmode="lin" valueType="num">
                                      <p:cBhvr>
                                        <p:cTn id="18" dur="750" fill="hold"/>
                                        <p:tgtEl>
                                          <p:spTgt spid="246"/>
                                        </p:tgtEl>
                                        <p:attrNameLst>
                                          <p:attrName>ppt_w</p:attrName>
                                        </p:attrNameLst>
                                      </p:cBhvr>
                                      <p:tavLst>
                                        <p:tav tm="0">
                                          <p:val>
                                            <p:fltVal val="0"/>
                                          </p:val>
                                        </p:tav>
                                        <p:tav tm="100000">
                                          <p:val>
                                            <p:strVal val="#ppt_w"/>
                                          </p:val>
                                        </p:tav>
                                      </p:tavLst>
                                    </p:anim>
                                    <p:anim calcmode="lin" valueType="num">
                                      <p:cBhvr>
                                        <p:cTn id="19" dur="750" fill="hold"/>
                                        <p:tgtEl>
                                          <p:spTgt spid="2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1" animBg="1" advAuto="0"/>
      <p:bldP spid="246" grpId="3" animBg="1" advAuto="0"/>
      <p:bldP spid="24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費用の問題は…"/>
          <p:cNvSpPr txBox="1"/>
          <p:nvPr/>
        </p:nvSpPr>
        <p:spPr>
          <a:xfrm>
            <a:off x="593457" y="785811"/>
            <a:ext cx="74041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200">
                <a:solidFill>
                  <a:srgbClr val="000000"/>
                </a:solidFill>
              </a:defRPr>
            </a:lvl1pPr>
          </a:lstStyle>
          <a:p>
            <a:r>
              <a:t>費用の問題は…</a:t>
            </a:r>
          </a:p>
        </p:txBody>
      </p:sp>
      <p:sp>
        <p:nvSpPr>
          <p:cNvPr id="253" name="「ホンバコ」でも600万円ものお金がかかっている"/>
          <p:cNvSpPr txBox="1"/>
          <p:nvPr/>
        </p:nvSpPr>
        <p:spPr>
          <a:xfrm>
            <a:off x="618612" y="2517577"/>
            <a:ext cx="11421396"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000000"/>
                </a:solidFill>
              </a:defRPr>
            </a:lvl1pPr>
          </a:lstStyle>
          <a:p>
            <a:r>
              <a:rPr sz="4400" dirty="0"/>
              <a:t>「ホンバコ」でも600万円ものお金がかかっている</a:t>
            </a:r>
          </a:p>
        </p:txBody>
      </p:sp>
      <p:sp>
        <p:nvSpPr>
          <p:cNvPr id="254" name="「ホンバコ」の最初の貯金は…"/>
          <p:cNvSpPr txBox="1"/>
          <p:nvPr/>
        </p:nvSpPr>
        <p:spPr>
          <a:xfrm>
            <a:off x="217207" y="4076047"/>
            <a:ext cx="11431453"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000">
                <a:solidFill>
                  <a:srgbClr val="000000"/>
                </a:solidFill>
              </a:defRPr>
            </a:lvl1pPr>
          </a:lstStyle>
          <a:p>
            <a:r>
              <a:rPr sz="6600" dirty="0"/>
              <a:t>「</a:t>
            </a:r>
            <a:r>
              <a:rPr sz="6600" dirty="0" err="1"/>
              <a:t>ホンバコ」の最初の貯金は</a:t>
            </a:r>
            <a:r>
              <a:rPr sz="6600" dirty="0"/>
              <a:t>…</a:t>
            </a:r>
          </a:p>
        </p:txBody>
      </p:sp>
      <p:sp>
        <p:nvSpPr>
          <p:cNvPr id="255" name="たったの１万円⁉︎"/>
          <p:cNvSpPr txBox="1"/>
          <p:nvPr/>
        </p:nvSpPr>
        <p:spPr>
          <a:xfrm>
            <a:off x="593457" y="6246521"/>
            <a:ext cx="11655664" cy="1980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2200">
                <a:solidFill>
                  <a:srgbClr val="E22400"/>
                </a:solidFill>
              </a:defRPr>
            </a:lvl1pPr>
          </a:lstStyle>
          <a:p>
            <a:r>
              <a:rPr dirty="0"/>
              <a:t>たったの１</a:t>
            </a:r>
            <a:r>
              <a:rPr dirty="0" smtClean="0"/>
              <a:t>万円</a:t>
            </a:r>
            <a:r>
              <a:rPr lang="en-US" altLang="ja-JP" dirty="0" smtClean="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55"/>
                                        </p:tgtEl>
                                        <p:attrNameLst>
                                          <p:attrName>style.visibility</p:attrName>
                                        </p:attrNameLst>
                                      </p:cBhvr>
                                      <p:to>
                                        <p:strVal val="visible"/>
                                      </p:to>
                                    </p:set>
                                    <p:anim calcmode="lin" valueType="num">
                                      <p:cBhvr>
                                        <p:cTn id="7" dur="750" fill="hold"/>
                                        <p:tgtEl>
                                          <p:spTgt spid="255"/>
                                        </p:tgtEl>
                                        <p:attrNameLst>
                                          <p:attrName>ppt_w</p:attrName>
                                        </p:attrNameLst>
                                      </p:cBhvr>
                                      <p:tavLst>
                                        <p:tav tm="0">
                                          <p:val>
                                            <p:fltVal val="0"/>
                                          </p:val>
                                        </p:tav>
                                        <p:tav tm="100000">
                                          <p:val>
                                            <p:strVal val="#ppt_w"/>
                                          </p:val>
                                        </p:tav>
                                      </p:tavLst>
                                    </p:anim>
                                    <p:anim calcmode="lin" valueType="num">
                                      <p:cBhvr>
                                        <p:cTn id="8" dur="750" fill="hold"/>
                                        <p:tgtEl>
                                          <p:spTgt spid="2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どのように対処したのか？"/>
          <p:cNvSpPr txBox="1"/>
          <p:nvPr/>
        </p:nvSpPr>
        <p:spPr>
          <a:xfrm>
            <a:off x="438164" y="661797"/>
            <a:ext cx="11032237"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200">
                <a:solidFill>
                  <a:srgbClr val="000000"/>
                </a:solidFill>
              </a:defRPr>
            </a:lvl1pPr>
          </a:lstStyle>
          <a:p>
            <a:r>
              <a:t>どのように対処したのか？</a:t>
            </a:r>
          </a:p>
        </p:txBody>
      </p:sp>
      <p:sp>
        <p:nvSpPr>
          <p:cNvPr id="260" name="クラウドファンディングを利用！"/>
          <p:cNvSpPr txBox="1"/>
          <p:nvPr/>
        </p:nvSpPr>
        <p:spPr>
          <a:xfrm>
            <a:off x="427782" y="2562334"/>
            <a:ext cx="12668505"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500">
                <a:solidFill>
                  <a:srgbClr val="000000"/>
                </a:solidFill>
              </a:defRPr>
            </a:pPr>
            <a:r>
              <a:rPr sz="6800">
                <a:solidFill>
                  <a:srgbClr val="E22400"/>
                </a:solidFill>
              </a:rPr>
              <a:t>クラウドファンディング</a:t>
            </a:r>
            <a:r>
              <a:rPr sz="6200"/>
              <a:t>を利用！</a:t>
            </a:r>
          </a:p>
        </p:txBody>
      </p:sp>
      <p:sp>
        <p:nvSpPr>
          <p:cNvPr id="261" name="⬇︎"/>
          <p:cNvSpPr txBox="1"/>
          <p:nvPr/>
        </p:nvSpPr>
        <p:spPr>
          <a:xfrm>
            <a:off x="5829300" y="4062633"/>
            <a:ext cx="1346200" cy="1339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9700">
                <a:solidFill>
                  <a:srgbClr val="000000"/>
                </a:solidFill>
              </a:defRPr>
            </a:lvl1pPr>
          </a:lstStyle>
          <a:p>
            <a:r>
              <a:t>⬇︎</a:t>
            </a:r>
          </a:p>
        </p:txBody>
      </p:sp>
      <p:sp>
        <p:nvSpPr>
          <p:cNvPr id="262" name="資金集めと同時にファンを募ることができる！"/>
          <p:cNvSpPr txBox="1"/>
          <p:nvPr/>
        </p:nvSpPr>
        <p:spPr>
          <a:xfrm>
            <a:off x="684303" y="5871481"/>
            <a:ext cx="11636199" cy="2626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200">
                <a:solidFill>
                  <a:srgbClr val="000000"/>
                </a:solidFill>
              </a:defRPr>
            </a:lvl1pPr>
          </a:lstStyle>
          <a:p>
            <a:r>
              <a:rPr lang="ja-JP" altLang="en-US" dirty="0" smtClean="0"/>
              <a:t>資金集めと同時にファンを</a:t>
            </a:r>
            <a:endParaRPr lang="en-US" altLang="ja-JP" dirty="0" smtClean="0"/>
          </a:p>
          <a:p>
            <a:r>
              <a:rPr lang="ja-JP" altLang="en-US" dirty="0"/>
              <a:t>募</a:t>
            </a:r>
            <a:r>
              <a:rPr lang="ja-JP" altLang="en-US" dirty="0" smtClean="0"/>
              <a:t>ることができる！</a:t>
            </a:r>
            <a:endParaRPr lang="en-US" dirty="0" smtClean="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62"/>
                                        </p:tgtEl>
                                        <p:attrNameLst>
                                          <p:attrName>style.visibility</p:attrName>
                                        </p:attrNameLst>
                                      </p:cBhvr>
                                      <p:to>
                                        <p:strVal val="visible"/>
                                      </p:to>
                                    </p:set>
                                    <p:animEffect transition="in" filter="fade">
                                      <p:cBhvr>
                                        <p:cTn id="12"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animBg="1" advAuto="0"/>
      <p:bldP spid="262"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しかし…"/>
          <p:cNvSpPr txBox="1"/>
          <p:nvPr/>
        </p:nvSpPr>
        <p:spPr>
          <a:xfrm>
            <a:off x="418057" y="561017"/>
            <a:ext cx="5245101" cy="1390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100">
                <a:solidFill>
                  <a:srgbClr val="E22400"/>
                </a:solidFill>
              </a:defRPr>
            </a:lvl1pPr>
          </a:lstStyle>
          <a:p>
            <a:r>
              <a:t>しかし…</a:t>
            </a:r>
          </a:p>
        </p:txBody>
      </p:sp>
      <p:sp>
        <p:nvSpPr>
          <p:cNvPr id="267" name="誰も資金集めに参加してくれなかった場合"/>
          <p:cNvSpPr txBox="1"/>
          <p:nvPr/>
        </p:nvSpPr>
        <p:spPr>
          <a:xfrm>
            <a:off x="930401" y="2872379"/>
            <a:ext cx="11143997"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00000"/>
                </a:solidFill>
              </a:defRPr>
            </a:lvl1pPr>
          </a:lstStyle>
          <a:p>
            <a:r>
              <a:t>誰も資金集めに参加してくれなかった場合</a:t>
            </a:r>
          </a:p>
        </p:txBody>
      </p:sp>
      <p:sp>
        <p:nvSpPr>
          <p:cNvPr id="268" name="1円も集まらずに…"/>
          <p:cNvSpPr txBox="1"/>
          <p:nvPr/>
        </p:nvSpPr>
        <p:spPr>
          <a:xfrm>
            <a:off x="1117790" y="4478891"/>
            <a:ext cx="10769220" cy="359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1000">
                <a:solidFill>
                  <a:srgbClr val="000000"/>
                </a:solidFill>
              </a:defRPr>
            </a:pPr>
            <a:r>
              <a:t>1円も集まらずに</a:t>
            </a:r>
          </a:p>
          <a:p>
            <a:pPr>
              <a:defRPr sz="11000">
                <a:solidFill>
                  <a:srgbClr val="000000"/>
                </a:solidFill>
              </a:defRPr>
            </a:pPr>
            <a:r>
              <a:t>実現不可能に…</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68"/>
                                        </p:tgtEl>
                                        <p:attrNameLst>
                                          <p:attrName>style.visibility</p:attrName>
                                        </p:attrNameLst>
                                      </p:cBhvr>
                                      <p:to>
                                        <p:strVal val="visible"/>
                                      </p:to>
                                    </p:set>
                                    <p:animEffect transition="in" filter="fade">
                                      <p:cBhvr>
                                        <p:cTn id="7"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そこで！"/>
          <p:cNvSpPr txBox="1"/>
          <p:nvPr/>
        </p:nvSpPr>
        <p:spPr>
          <a:xfrm>
            <a:off x="463284" y="676626"/>
            <a:ext cx="5397501"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a:solidFill>
                  <a:srgbClr val="000000"/>
                </a:solidFill>
              </a:defRPr>
            </a:lvl1pPr>
          </a:lstStyle>
          <a:p>
            <a:r>
              <a:t>そこで！</a:t>
            </a:r>
          </a:p>
        </p:txBody>
      </p:sp>
      <p:sp>
        <p:nvSpPr>
          <p:cNvPr id="273" name="カフェができることを…"/>
          <p:cNvSpPr txBox="1"/>
          <p:nvPr/>
        </p:nvSpPr>
        <p:spPr>
          <a:xfrm>
            <a:off x="253999" y="3433809"/>
            <a:ext cx="12496801" cy="249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7500">
                <a:solidFill>
                  <a:srgbClr val="000000"/>
                </a:solidFill>
              </a:defRPr>
            </a:pPr>
            <a:r>
              <a:t>カフェができることを</a:t>
            </a:r>
          </a:p>
          <a:p>
            <a:pPr>
              <a:defRPr sz="7500">
                <a:solidFill>
                  <a:srgbClr val="000000"/>
                </a:solidFill>
              </a:defRPr>
            </a:pPr>
            <a:r>
              <a:t>SNSでアピールしてもらう</a:t>
            </a:r>
          </a:p>
        </p:txBody>
      </p:sp>
      <p:sp>
        <p:nvSpPr>
          <p:cNvPr id="274" name="⬇︎"/>
          <p:cNvSpPr txBox="1"/>
          <p:nvPr/>
        </p:nvSpPr>
        <p:spPr>
          <a:xfrm>
            <a:off x="5835650" y="6292881"/>
            <a:ext cx="1333501"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600">
                <a:solidFill>
                  <a:srgbClr val="000000"/>
                </a:solidFill>
              </a:defRPr>
            </a:lvl1pPr>
          </a:lstStyle>
          <a:p>
            <a:r>
              <a:t>⬇︎</a:t>
            </a:r>
          </a:p>
        </p:txBody>
      </p:sp>
      <p:sp>
        <p:nvSpPr>
          <p:cNvPr id="275" name="パンフレットを置いておく"/>
          <p:cNvSpPr txBox="1"/>
          <p:nvPr/>
        </p:nvSpPr>
        <p:spPr>
          <a:xfrm>
            <a:off x="293623" y="8199406"/>
            <a:ext cx="12417553" cy="1136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100">
                <a:solidFill>
                  <a:srgbClr val="000000"/>
                </a:solidFill>
              </a:defRPr>
            </a:lvl1pPr>
          </a:lstStyle>
          <a:p>
            <a:r>
              <a:t>パンフレットを置いておく</a:t>
            </a:r>
          </a:p>
        </p:txBody>
      </p:sp>
      <p:sp>
        <p:nvSpPr>
          <p:cNvPr id="276" name="観光地に訪れた方に"/>
          <p:cNvSpPr/>
          <p:nvPr/>
        </p:nvSpPr>
        <p:spPr>
          <a:xfrm>
            <a:off x="5723402" y="502034"/>
            <a:ext cx="6896412" cy="2249889"/>
          </a:xfrm>
          <a:prstGeom prst="wedgeEllipseCallout">
            <a:avLst>
              <a:gd name="adj1" fmla="val -43736"/>
              <a:gd name="adj2" fmla="val 56884"/>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5000">
                <a:solidFill>
                  <a:srgbClr val="FFFFFF"/>
                </a:solidFill>
              </a:defRPr>
            </a:lvl1pPr>
          </a:lstStyle>
          <a:p>
            <a:r>
              <a:rPr dirty="0" err="1" smtClean="0"/>
              <a:t>観光地に</a:t>
            </a:r>
            <a:endParaRPr lang="en-US" dirty="0" smtClean="0"/>
          </a:p>
          <a:p>
            <a:r>
              <a:rPr dirty="0" err="1" smtClean="0"/>
              <a:t>訪れた方に</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73"/>
                                        </p:tgtEl>
                                        <p:attrNameLst>
                                          <p:attrName>style.visibility</p:attrName>
                                        </p:attrNameLst>
                                      </p:cBhvr>
                                      <p:to>
                                        <p:strVal val="visible"/>
                                      </p:to>
                                    </p:set>
                                    <p:anim calcmode="lin" valueType="num">
                                      <p:cBhvr>
                                        <p:cTn id="7" dur="750" fill="hold"/>
                                        <p:tgtEl>
                                          <p:spTgt spid="273"/>
                                        </p:tgtEl>
                                        <p:attrNameLst>
                                          <p:attrName>ppt_w</p:attrName>
                                        </p:attrNameLst>
                                      </p:cBhvr>
                                      <p:tavLst>
                                        <p:tav tm="0">
                                          <p:val>
                                            <p:fltVal val="0"/>
                                          </p:val>
                                        </p:tav>
                                        <p:tav tm="100000">
                                          <p:val>
                                            <p:strVal val="#ppt_w"/>
                                          </p:val>
                                        </p:tav>
                                      </p:tavLst>
                                    </p:anim>
                                    <p:anim calcmode="lin" valueType="num">
                                      <p:cBhvr>
                                        <p:cTn id="8" dur="750" fill="hold"/>
                                        <p:tgtEl>
                                          <p:spTgt spid="27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75"/>
                                        </p:tgtEl>
                                        <p:attrNameLst>
                                          <p:attrName>style.visibility</p:attrName>
                                        </p:attrNameLst>
                                      </p:cBhvr>
                                      <p:to>
                                        <p:strVal val="visible"/>
                                      </p:to>
                                    </p:set>
                                    <p:anim calcmode="lin" valueType="num">
                                      <p:cBhvr>
                                        <p:cTn id="13" dur="750" fill="hold"/>
                                        <p:tgtEl>
                                          <p:spTgt spid="275"/>
                                        </p:tgtEl>
                                        <p:attrNameLst>
                                          <p:attrName>ppt_w</p:attrName>
                                        </p:attrNameLst>
                                      </p:cBhvr>
                                      <p:tavLst>
                                        <p:tav tm="0">
                                          <p:val>
                                            <p:fltVal val="0"/>
                                          </p:val>
                                        </p:tav>
                                        <p:tav tm="100000">
                                          <p:val>
                                            <p:strVal val="#ppt_w"/>
                                          </p:val>
                                        </p:tav>
                                      </p:tavLst>
                                    </p:anim>
                                    <p:anim calcmode="lin" valueType="num">
                                      <p:cBhvr>
                                        <p:cTn id="14" dur="750" fill="hold"/>
                                        <p:tgtEl>
                                          <p:spTgt spid="2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P spid="275"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イメージ"/>
          <p:cNvSpPr txBox="1"/>
          <p:nvPr/>
        </p:nvSpPr>
        <p:spPr>
          <a:xfrm>
            <a:off x="197036" y="268624"/>
            <a:ext cx="4489940" cy="908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300">
                <a:solidFill>
                  <a:srgbClr val="000000"/>
                </a:solidFill>
              </a:defRPr>
            </a:lvl1pPr>
          </a:lstStyle>
          <a:p>
            <a:r>
              <a:t>※イメージ</a:t>
            </a:r>
          </a:p>
        </p:txBody>
      </p:sp>
      <p:pic>
        <p:nvPicPr>
          <p:cNvPr id="281" name="IMG_0447.jpeg" descr="IMG_0447.jpeg"/>
          <p:cNvPicPr>
            <a:picLocks noChangeAspect="1"/>
          </p:cNvPicPr>
          <p:nvPr/>
        </p:nvPicPr>
        <p:blipFill>
          <a:blip r:embed="rId3">
            <a:extLst/>
          </a:blip>
          <a:stretch>
            <a:fillRect/>
          </a:stretch>
        </p:blipFill>
        <p:spPr>
          <a:xfrm>
            <a:off x="1051638" y="2924023"/>
            <a:ext cx="8545853" cy="6409389"/>
          </a:xfrm>
          <a:prstGeom prst="rect">
            <a:avLst/>
          </a:prstGeom>
          <a:ln w="12700">
            <a:miter lim="400000"/>
          </a:ln>
        </p:spPr>
      </p:pic>
      <p:sp>
        <p:nvSpPr>
          <p:cNvPr id="282" name="新聞や本についても…"/>
          <p:cNvSpPr/>
          <p:nvPr/>
        </p:nvSpPr>
        <p:spPr>
          <a:xfrm>
            <a:off x="7207381" y="103323"/>
            <a:ext cx="5811292" cy="3213751"/>
          </a:xfrm>
          <a:prstGeom prst="wedgeEllipseCallout">
            <a:avLst>
              <a:gd name="adj1" fmla="val -49716"/>
              <a:gd name="adj2" fmla="val 58220"/>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584200">
              <a:defRPr sz="5000">
                <a:solidFill>
                  <a:srgbClr val="FFFFFF"/>
                </a:solidFill>
              </a:defRPr>
            </a:pPr>
            <a:r>
              <a:rPr lang="ja-JP" altLang="en-US" dirty="0"/>
              <a:t>新聞</a:t>
            </a:r>
            <a:r>
              <a:rPr lang="ja-JP" altLang="en-US" dirty="0" smtClean="0"/>
              <a:t>や</a:t>
            </a:r>
            <a:endParaRPr lang="en-US" altLang="ja-JP" dirty="0" smtClean="0"/>
          </a:p>
          <a:p>
            <a:pPr defTabSz="584200">
              <a:defRPr sz="5000">
                <a:solidFill>
                  <a:srgbClr val="FFFFFF"/>
                </a:solidFill>
              </a:defRPr>
            </a:pPr>
            <a:r>
              <a:rPr lang="ja-JP" altLang="en-US" dirty="0" smtClean="0"/>
              <a:t>本についても</a:t>
            </a:r>
            <a:endParaRPr lang="en-US" altLang="ja-JP" dirty="0" smtClean="0"/>
          </a:p>
          <a:p>
            <a:pPr defTabSz="584200">
              <a:defRPr sz="5000">
                <a:solidFill>
                  <a:srgbClr val="FFFFFF"/>
                </a:solidFill>
              </a:defRPr>
            </a:pPr>
            <a:r>
              <a:rPr lang="ja-JP" altLang="en-US" dirty="0"/>
              <a:t>アピール</a:t>
            </a:r>
            <a:endParaRPr lang="en-US" dirty="0" smtClean="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なぜカフェなの？"/>
          <p:cNvSpPr txBox="1"/>
          <p:nvPr/>
        </p:nvSpPr>
        <p:spPr>
          <a:xfrm>
            <a:off x="410778" y="619344"/>
            <a:ext cx="8750301" cy="1187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500">
                <a:solidFill>
                  <a:srgbClr val="000000"/>
                </a:solidFill>
              </a:defRPr>
            </a:lvl1pPr>
          </a:lstStyle>
          <a:p>
            <a:r>
              <a:t>なぜカフェなの？</a:t>
            </a:r>
          </a:p>
        </p:txBody>
      </p:sp>
      <p:sp>
        <p:nvSpPr>
          <p:cNvPr id="158" name="・気軽に立ち寄れる！"/>
          <p:cNvSpPr txBox="1"/>
          <p:nvPr/>
        </p:nvSpPr>
        <p:spPr>
          <a:xfrm>
            <a:off x="-600241" y="3172416"/>
            <a:ext cx="12553719" cy="1187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500">
                <a:solidFill>
                  <a:srgbClr val="000000"/>
                </a:solidFill>
              </a:defRPr>
            </a:lvl1pPr>
          </a:lstStyle>
          <a:p>
            <a:r>
              <a:t>・気軽に立ち寄れる！</a:t>
            </a:r>
          </a:p>
        </p:txBody>
      </p:sp>
      <p:sp>
        <p:nvSpPr>
          <p:cNvPr id="159" name="・五ヶ瀬の特産品を…"/>
          <p:cNvSpPr txBox="1"/>
          <p:nvPr/>
        </p:nvSpPr>
        <p:spPr>
          <a:xfrm>
            <a:off x="260479" y="5518567"/>
            <a:ext cx="9829801" cy="281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500">
                <a:solidFill>
                  <a:srgbClr val="000000"/>
                </a:solidFill>
              </a:defRPr>
            </a:pPr>
            <a:r>
              <a:t>・五ヶ瀬の特産品を</a:t>
            </a:r>
          </a:p>
          <a:p>
            <a:pPr>
              <a:defRPr sz="8500">
                <a:solidFill>
                  <a:srgbClr val="000000"/>
                </a:solidFill>
              </a:defRPr>
            </a:pPr>
            <a:r>
              <a:t>　知ってもらえる！</a:t>
            </a:r>
          </a:p>
        </p:txBody>
      </p:sp>
      <p:sp>
        <p:nvSpPr>
          <p:cNvPr id="160" name="五ヶ瀬の特産品の美味しさ…"/>
          <p:cNvSpPr/>
          <p:nvPr/>
        </p:nvSpPr>
        <p:spPr>
          <a:xfrm rot="519368">
            <a:off x="4114" y="733900"/>
            <a:ext cx="12872000" cy="76945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2695" y="3213"/>
                </a:lnTo>
                <a:lnTo>
                  <a:pt x="15856" y="1255"/>
                </a:lnTo>
                <a:lnTo>
                  <a:pt x="16052" y="4987"/>
                </a:lnTo>
                <a:lnTo>
                  <a:pt x="19754" y="4734"/>
                </a:lnTo>
                <a:lnTo>
                  <a:pt x="18205" y="8130"/>
                </a:lnTo>
                <a:lnTo>
                  <a:pt x="21600" y="9638"/>
                </a:lnTo>
                <a:lnTo>
                  <a:pt x="18662" y="11921"/>
                </a:lnTo>
                <a:lnTo>
                  <a:pt x="20972" y="14845"/>
                </a:lnTo>
                <a:lnTo>
                  <a:pt x="17318" y="15491"/>
                </a:lnTo>
                <a:lnTo>
                  <a:pt x="18014" y="19162"/>
                </a:lnTo>
                <a:lnTo>
                  <a:pt x="14481" y="18024"/>
                </a:lnTo>
                <a:lnTo>
                  <a:pt x="13404" y="21600"/>
                </a:lnTo>
                <a:lnTo>
                  <a:pt x="10800" y="18937"/>
                </a:lnTo>
                <a:lnTo>
                  <a:pt x="8196" y="21600"/>
                </a:lnTo>
                <a:lnTo>
                  <a:pt x="7119" y="18024"/>
                </a:lnTo>
                <a:lnTo>
                  <a:pt x="3586" y="19162"/>
                </a:lnTo>
                <a:lnTo>
                  <a:pt x="4282" y="15491"/>
                </a:lnTo>
                <a:lnTo>
                  <a:pt x="628" y="14845"/>
                </a:lnTo>
                <a:lnTo>
                  <a:pt x="2938" y="11921"/>
                </a:lnTo>
                <a:lnTo>
                  <a:pt x="0" y="9638"/>
                </a:lnTo>
                <a:lnTo>
                  <a:pt x="3395" y="8130"/>
                </a:lnTo>
                <a:lnTo>
                  <a:pt x="1846" y="4734"/>
                </a:lnTo>
                <a:lnTo>
                  <a:pt x="5548" y="4987"/>
                </a:lnTo>
                <a:lnTo>
                  <a:pt x="5744" y="1255"/>
                </a:lnTo>
                <a:lnTo>
                  <a:pt x="8905" y="3213"/>
                </a:lnTo>
                <a:close/>
              </a:path>
            </a:pathLst>
          </a:cu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584200">
              <a:defRPr sz="5500">
                <a:solidFill>
                  <a:srgbClr val="000000"/>
                </a:solidFill>
              </a:defRPr>
            </a:pPr>
            <a:r>
              <a:t>五ヶ瀬の特産品の美味しさ</a:t>
            </a:r>
          </a:p>
          <a:p>
            <a:pPr defTabSz="584200">
              <a:defRPr sz="5500">
                <a:solidFill>
                  <a:srgbClr val="000000"/>
                </a:solidFill>
              </a:defRPr>
            </a:pPr>
            <a:r>
              <a:t>を知ってほしい！</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0"/>
                                        </p:tgtEl>
                                        <p:attrNameLst>
                                          <p:attrName>style.visibility</p:attrName>
                                        </p:attrNameLst>
                                      </p:cBhvr>
                                      <p:to>
                                        <p:strVal val="visible"/>
                                      </p:to>
                                    </p:set>
                                    <p:anim calcmode="lin" valueType="num">
                                      <p:cBhvr>
                                        <p:cTn id="7" dur="750" fill="hold"/>
                                        <p:tgtEl>
                                          <p:spTgt spid="160"/>
                                        </p:tgtEl>
                                        <p:attrNameLst>
                                          <p:attrName>ppt_w</p:attrName>
                                        </p:attrNameLst>
                                      </p:cBhvr>
                                      <p:tavLst>
                                        <p:tav tm="0">
                                          <p:val>
                                            <p:fltVal val="0"/>
                                          </p:val>
                                        </p:tav>
                                        <p:tav tm="100000">
                                          <p:val>
                                            <p:strVal val="#ppt_w"/>
                                          </p:val>
                                        </p:tav>
                                      </p:tavLst>
                                    </p:anim>
                                    <p:anim calcmode="lin" valueType="num">
                                      <p:cBhvr>
                                        <p:cTn id="8" dur="750" fill="hold"/>
                                        <p:tgtEl>
                                          <p:spTgt spid="1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そうすると…"/>
          <p:cNvSpPr txBox="1"/>
          <p:nvPr/>
        </p:nvSpPr>
        <p:spPr>
          <a:xfrm>
            <a:off x="428177" y="832004"/>
            <a:ext cx="9667495" cy="170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600">
                <a:solidFill>
                  <a:srgbClr val="000000"/>
                </a:solidFill>
              </a:defRPr>
            </a:lvl1pPr>
          </a:lstStyle>
          <a:p>
            <a:r>
              <a:t>そうすると…</a:t>
            </a:r>
          </a:p>
        </p:txBody>
      </p:sp>
      <p:sp>
        <p:nvSpPr>
          <p:cNvPr id="287" name="早くから注目される！"/>
          <p:cNvSpPr txBox="1"/>
          <p:nvPr/>
        </p:nvSpPr>
        <p:spPr>
          <a:xfrm>
            <a:off x="1633336" y="3724570"/>
            <a:ext cx="11036301"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600">
                <a:solidFill>
                  <a:srgbClr val="000000"/>
                </a:solidFill>
              </a:defRPr>
            </a:lvl1pPr>
          </a:lstStyle>
          <a:p>
            <a:r>
              <a:t>早くから注目される！</a:t>
            </a:r>
          </a:p>
        </p:txBody>
      </p:sp>
      <p:sp>
        <p:nvSpPr>
          <p:cNvPr id="288" name="たくさんの人が…"/>
          <p:cNvSpPr txBox="1"/>
          <p:nvPr/>
        </p:nvSpPr>
        <p:spPr>
          <a:xfrm>
            <a:off x="92765" y="5764969"/>
            <a:ext cx="11102066" cy="283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8600">
                <a:solidFill>
                  <a:srgbClr val="000000"/>
                </a:solidFill>
              </a:defRPr>
            </a:pPr>
            <a:r>
              <a:rPr dirty="0" err="1"/>
              <a:t>たくさんの人が</a:t>
            </a:r>
            <a:endParaRPr dirty="0"/>
          </a:p>
          <a:p>
            <a:pPr>
              <a:defRPr sz="8600">
                <a:solidFill>
                  <a:srgbClr val="000000"/>
                </a:solidFill>
              </a:defRPr>
            </a:pPr>
            <a:r>
              <a:rPr dirty="0"/>
              <a:t>　</a:t>
            </a:r>
            <a:r>
              <a:rPr dirty="0" err="1"/>
              <a:t>訪れてくれる</a:t>
            </a:r>
            <a:r>
              <a:rPr dirty="0"/>
              <a:t>！</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カフェができたら…"/>
          <p:cNvSpPr txBox="1"/>
          <p:nvPr/>
        </p:nvSpPr>
        <p:spPr>
          <a:xfrm>
            <a:off x="501650" y="1283340"/>
            <a:ext cx="12001501"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a:solidFill>
                  <a:srgbClr val="000000"/>
                </a:solidFill>
              </a:defRPr>
            </a:lvl1pPr>
          </a:lstStyle>
          <a:p>
            <a:r>
              <a:t>カフェができたら…</a:t>
            </a:r>
          </a:p>
        </p:txBody>
      </p:sp>
      <p:sp>
        <p:nvSpPr>
          <p:cNvPr id="293" name="もう一度…"/>
          <p:cNvSpPr txBox="1"/>
          <p:nvPr/>
        </p:nvSpPr>
        <p:spPr>
          <a:xfrm>
            <a:off x="483971" y="3968408"/>
            <a:ext cx="12036858" cy="429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3200">
                <a:solidFill>
                  <a:srgbClr val="000000"/>
                </a:solidFill>
              </a:defRPr>
            </a:pPr>
            <a:r>
              <a:t>もう一度</a:t>
            </a:r>
          </a:p>
          <a:p>
            <a:pPr>
              <a:defRPr sz="13200">
                <a:solidFill>
                  <a:srgbClr val="000000"/>
                </a:solidFill>
              </a:defRPr>
            </a:pPr>
            <a:r>
              <a:t>SNSで呼びかけ</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93"/>
                                        </p:tgtEl>
                                        <p:attrNameLst>
                                          <p:attrName>style.visibility</p:attrName>
                                        </p:attrNameLst>
                                      </p:cBhvr>
                                      <p:to>
                                        <p:strVal val="visible"/>
                                      </p:to>
                                    </p:set>
                                    <p:anim calcmode="lin" valueType="num">
                                      <p:cBhvr>
                                        <p:cTn id="7" dur="750" fill="hold"/>
                                        <p:tgtEl>
                                          <p:spTgt spid="293"/>
                                        </p:tgtEl>
                                        <p:attrNameLst>
                                          <p:attrName>ppt_w</p:attrName>
                                        </p:attrNameLst>
                                      </p:cBhvr>
                                      <p:tavLst>
                                        <p:tav tm="0">
                                          <p:val>
                                            <p:fltVal val="0"/>
                                          </p:val>
                                        </p:tav>
                                        <p:tav tm="100000">
                                          <p:val>
                                            <p:strVal val="#ppt_w"/>
                                          </p:val>
                                        </p:tav>
                                      </p:tavLst>
                                    </p:anim>
                                    <p:anim calcmode="lin" valueType="num">
                                      <p:cBhvr>
                                        <p:cTn id="8" dur="750" fill="hold"/>
                                        <p:tgtEl>
                                          <p:spTgt spid="2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このように呼びかけることで…"/>
          <p:cNvSpPr txBox="1"/>
          <p:nvPr/>
        </p:nvSpPr>
        <p:spPr>
          <a:xfrm>
            <a:off x="58165" y="719493"/>
            <a:ext cx="1288846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200">
                <a:solidFill>
                  <a:srgbClr val="000000"/>
                </a:solidFill>
              </a:defRPr>
            </a:lvl1pPr>
          </a:lstStyle>
          <a:p>
            <a:r>
              <a:t>このように呼びかけることで…</a:t>
            </a:r>
          </a:p>
        </p:txBody>
      </p:sp>
      <p:sp>
        <p:nvSpPr>
          <p:cNvPr id="298" name="注目度UP！"/>
          <p:cNvSpPr txBox="1"/>
          <p:nvPr/>
        </p:nvSpPr>
        <p:spPr>
          <a:xfrm>
            <a:off x="1643270" y="2678029"/>
            <a:ext cx="10084904" cy="2118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3100">
                <a:solidFill>
                  <a:srgbClr val="E22400"/>
                </a:solidFill>
              </a:defRPr>
            </a:lvl1pPr>
          </a:lstStyle>
          <a:p>
            <a:r>
              <a:rPr dirty="0" err="1"/>
              <a:t>注目度UP</a:t>
            </a:r>
            <a:r>
              <a:rPr dirty="0"/>
              <a:t>！</a:t>
            </a:r>
          </a:p>
        </p:txBody>
      </p:sp>
      <p:sp>
        <p:nvSpPr>
          <p:cNvPr id="299" name="⬇︎"/>
          <p:cNvSpPr txBox="1"/>
          <p:nvPr/>
        </p:nvSpPr>
        <p:spPr>
          <a:xfrm>
            <a:off x="5695950" y="4983371"/>
            <a:ext cx="1612901" cy="160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800">
                <a:solidFill>
                  <a:srgbClr val="000000"/>
                </a:solidFill>
              </a:defRPr>
            </a:lvl1pPr>
          </a:lstStyle>
          <a:p>
            <a:r>
              <a:t>⬇︎</a:t>
            </a:r>
          </a:p>
        </p:txBody>
      </p:sp>
      <p:sp>
        <p:nvSpPr>
          <p:cNvPr id="300" name="町外の方も訪れてくれるかも⁉︎"/>
          <p:cNvSpPr txBox="1"/>
          <p:nvPr/>
        </p:nvSpPr>
        <p:spPr>
          <a:xfrm>
            <a:off x="616173" y="7254485"/>
            <a:ext cx="11772454"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200">
                <a:solidFill>
                  <a:srgbClr val="000000"/>
                </a:solidFill>
              </a:defRPr>
            </a:lvl1pPr>
          </a:lstStyle>
          <a:p>
            <a:r>
              <a:rPr dirty="0" err="1" smtClean="0"/>
              <a:t>町外の方も訪れてくれるかも</a:t>
            </a:r>
            <a:r>
              <a:rPr lang="en-US" dirty="0" smtClean="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98"/>
                                        </p:tgtEl>
                                        <p:attrNameLst>
                                          <p:attrName>style.visibility</p:attrName>
                                        </p:attrNameLst>
                                      </p:cBhvr>
                                      <p:to>
                                        <p:strVal val="visible"/>
                                      </p:to>
                                    </p:set>
                                    <p:anim calcmode="lin" valueType="num">
                                      <p:cBhvr>
                                        <p:cTn id="7" dur="750" fill="hold"/>
                                        <p:tgtEl>
                                          <p:spTgt spid="298"/>
                                        </p:tgtEl>
                                        <p:attrNameLst>
                                          <p:attrName>ppt_w</p:attrName>
                                        </p:attrNameLst>
                                      </p:cBhvr>
                                      <p:tavLst>
                                        <p:tav tm="0">
                                          <p:val>
                                            <p:fltVal val="0"/>
                                          </p:val>
                                        </p:tav>
                                        <p:tav tm="100000">
                                          <p:val>
                                            <p:strVal val="#ppt_w"/>
                                          </p:val>
                                        </p:tav>
                                      </p:tavLst>
                                    </p:anim>
                                    <p:anim calcmode="lin" valueType="num">
                                      <p:cBhvr>
                                        <p:cTn id="8" dur="750" fill="hold"/>
                                        <p:tgtEl>
                                          <p:spTgt spid="29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300"/>
                                        </p:tgtEl>
                                        <p:attrNameLst>
                                          <p:attrName>style.visibility</p:attrName>
                                        </p:attrNameLst>
                                      </p:cBhvr>
                                      <p:to>
                                        <p:strVal val="visible"/>
                                      </p:to>
                                    </p:set>
                                    <p:animEffect transition="in" filter="fade">
                                      <p:cBhvr>
                                        <p:cTn id="13"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1" animBg="1" advAuto="0"/>
      <p:bldP spid="300"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町外の方が訪れると"/>
          <p:cNvSpPr txBox="1"/>
          <p:nvPr/>
        </p:nvSpPr>
        <p:spPr>
          <a:xfrm>
            <a:off x="1130299" y="1058965"/>
            <a:ext cx="10744201" cy="1289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300">
                <a:solidFill>
                  <a:srgbClr val="000000"/>
                </a:solidFill>
              </a:defRPr>
            </a:lvl1pPr>
          </a:lstStyle>
          <a:p>
            <a:r>
              <a:t>町外の方が訪れると</a:t>
            </a:r>
          </a:p>
        </p:txBody>
      </p:sp>
      <p:sp>
        <p:nvSpPr>
          <p:cNvPr id="305" name="五ヶ瀬町が…"/>
          <p:cNvSpPr txBox="1"/>
          <p:nvPr/>
        </p:nvSpPr>
        <p:spPr>
          <a:xfrm>
            <a:off x="-326192" y="3694815"/>
            <a:ext cx="13657183" cy="351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0600">
                <a:solidFill>
                  <a:srgbClr val="000000"/>
                </a:solidFill>
              </a:defRPr>
            </a:pPr>
            <a:r>
              <a:t>五ヶ瀬町が</a:t>
            </a:r>
          </a:p>
          <a:p>
            <a:pPr>
              <a:defRPr sz="10600">
                <a:solidFill>
                  <a:srgbClr val="E22400"/>
                </a:solidFill>
              </a:defRPr>
            </a:pPr>
            <a:r>
              <a:rPr sz="11000"/>
              <a:t>活気づく</a:t>
            </a:r>
            <a:r>
              <a:rPr>
                <a:solidFill>
                  <a:srgbClr val="000000"/>
                </a:solidFill>
              </a:rPr>
              <a:t>のでは？</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提言②】"/>
          <p:cNvSpPr txBox="1"/>
          <p:nvPr/>
        </p:nvSpPr>
        <p:spPr>
          <a:xfrm>
            <a:off x="-257860" y="280335"/>
            <a:ext cx="6337301" cy="134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800">
                <a:solidFill>
                  <a:srgbClr val="000000"/>
                </a:solidFill>
              </a:defRPr>
            </a:lvl1pPr>
          </a:lstStyle>
          <a:p>
            <a:r>
              <a:t>【提言②】</a:t>
            </a:r>
          </a:p>
        </p:txBody>
      </p:sp>
      <p:sp>
        <p:nvSpPr>
          <p:cNvPr id="310" name="カフェで五ヶ瀬の…"/>
          <p:cNvSpPr txBox="1"/>
          <p:nvPr/>
        </p:nvSpPr>
        <p:spPr>
          <a:xfrm>
            <a:off x="1833842" y="1913615"/>
            <a:ext cx="9337116" cy="2686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8100">
                <a:solidFill>
                  <a:srgbClr val="000000"/>
                </a:solidFill>
              </a:defRPr>
            </a:pPr>
            <a:r>
              <a:t>カフェで五ヶ瀬の</a:t>
            </a:r>
          </a:p>
          <a:p>
            <a:pPr>
              <a:defRPr sz="8100">
                <a:solidFill>
                  <a:srgbClr val="000000"/>
                </a:solidFill>
              </a:defRPr>
            </a:pPr>
            <a:r>
              <a:t>特産品を提供する</a:t>
            </a:r>
          </a:p>
        </p:txBody>
      </p:sp>
      <p:sp>
        <p:nvSpPr>
          <p:cNvPr id="311" name="⬇︎"/>
          <p:cNvSpPr txBox="1"/>
          <p:nvPr/>
        </p:nvSpPr>
        <p:spPr>
          <a:xfrm>
            <a:off x="5765800" y="4886746"/>
            <a:ext cx="1473201" cy="1466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700">
                <a:solidFill>
                  <a:srgbClr val="000000"/>
                </a:solidFill>
              </a:defRPr>
            </a:lvl1pPr>
          </a:lstStyle>
          <a:p>
            <a:r>
              <a:t>⬇︎</a:t>
            </a:r>
          </a:p>
        </p:txBody>
      </p:sp>
      <p:sp>
        <p:nvSpPr>
          <p:cNvPr id="312" name="カフェということで…"/>
          <p:cNvSpPr txBox="1"/>
          <p:nvPr/>
        </p:nvSpPr>
        <p:spPr>
          <a:xfrm>
            <a:off x="750570" y="6734901"/>
            <a:ext cx="11503661" cy="251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600">
                <a:solidFill>
                  <a:srgbClr val="000000"/>
                </a:solidFill>
              </a:defRPr>
            </a:pPr>
            <a:r>
              <a:t>カフェということで</a:t>
            </a:r>
          </a:p>
          <a:p>
            <a:pPr>
              <a:defRPr sz="7600">
                <a:solidFill>
                  <a:srgbClr val="000000"/>
                </a:solidFill>
              </a:defRPr>
            </a:pPr>
            <a:r>
              <a:t>主にスイーツにして活用！</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2"/>
                                        </p:tgtEl>
                                        <p:attrNameLst>
                                          <p:attrName>style.visibility</p:attrName>
                                        </p:attrNameLst>
                                      </p:cBhvr>
                                      <p:to>
                                        <p:strVal val="visible"/>
                                      </p:to>
                                    </p:set>
                                    <p:anim calcmode="lin" valueType="num">
                                      <p:cBhvr>
                                        <p:cTn id="7" dur="750" fill="hold"/>
                                        <p:tgtEl>
                                          <p:spTgt spid="312"/>
                                        </p:tgtEl>
                                        <p:attrNameLst>
                                          <p:attrName>ppt_w</p:attrName>
                                        </p:attrNameLst>
                                      </p:cBhvr>
                                      <p:tavLst>
                                        <p:tav tm="0">
                                          <p:val>
                                            <p:fltVal val="0"/>
                                          </p:val>
                                        </p:tav>
                                        <p:tav tm="100000">
                                          <p:val>
                                            <p:strVal val="#ppt_w"/>
                                          </p:val>
                                        </p:tav>
                                      </p:tavLst>
                                    </p:anim>
                                    <p:anim calcmode="lin" valueType="num">
                                      <p:cBhvr>
                                        <p:cTn id="8" dur="750" fill="hold"/>
                                        <p:tgtEl>
                                          <p:spTgt spid="3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五ヶ瀬の特産品でスイーツに…"/>
          <p:cNvSpPr txBox="1"/>
          <p:nvPr/>
        </p:nvSpPr>
        <p:spPr>
          <a:xfrm>
            <a:off x="-103081" y="429937"/>
            <a:ext cx="12455272" cy="2051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100">
                <a:solidFill>
                  <a:srgbClr val="000000"/>
                </a:solidFill>
              </a:defRPr>
            </a:pPr>
            <a:r>
              <a:t>五ヶ瀬の特産品でスイーツに</a:t>
            </a:r>
          </a:p>
          <a:p>
            <a:pPr>
              <a:defRPr sz="6100">
                <a:solidFill>
                  <a:srgbClr val="000000"/>
                </a:solidFill>
              </a:defRPr>
            </a:pPr>
            <a:r>
              <a:t>　　　使えそうなものといったら…</a:t>
            </a:r>
          </a:p>
        </p:txBody>
      </p:sp>
      <p:sp>
        <p:nvSpPr>
          <p:cNvPr id="317" name="ぶどうやトマトなど"/>
          <p:cNvSpPr txBox="1"/>
          <p:nvPr/>
        </p:nvSpPr>
        <p:spPr>
          <a:xfrm rot="295296">
            <a:off x="1804989" y="5340307"/>
            <a:ext cx="10207880" cy="1238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900">
                <a:solidFill>
                  <a:srgbClr val="000000"/>
                </a:solidFill>
              </a:defRPr>
            </a:lvl1pPr>
          </a:lstStyle>
          <a:p>
            <a:r>
              <a:t>ぶどうやトマトなど</a:t>
            </a:r>
          </a:p>
        </p:txBody>
      </p:sp>
      <p:pic>
        <p:nvPicPr>
          <p:cNvPr id="318" name="IMG_0363.jpeg" descr="IMG_0363.jpeg"/>
          <p:cNvPicPr>
            <a:picLocks noChangeAspect="1"/>
          </p:cNvPicPr>
          <p:nvPr/>
        </p:nvPicPr>
        <p:blipFill>
          <a:blip r:embed="rId3">
            <a:extLst/>
          </a:blip>
          <a:stretch>
            <a:fillRect/>
          </a:stretch>
        </p:blipFill>
        <p:spPr>
          <a:xfrm>
            <a:off x="237931" y="2468376"/>
            <a:ext cx="2631638" cy="2631638"/>
          </a:xfrm>
          <a:prstGeom prst="rect">
            <a:avLst/>
          </a:prstGeom>
          <a:ln w="12700">
            <a:miter lim="400000"/>
          </a:ln>
        </p:spPr>
      </p:pic>
      <p:pic>
        <p:nvPicPr>
          <p:cNvPr id="319" name="IMG_0369.jpeg" descr="IMG_0369.jpeg"/>
          <p:cNvPicPr>
            <a:picLocks noChangeAspect="1"/>
          </p:cNvPicPr>
          <p:nvPr/>
        </p:nvPicPr>
        <p:blipFill>
          <a:blip r:embed="rId4">
            <a:extLst/>
          </a:blip>
          <a:stretch>
            <a:fillRect/>
          </a:stretch>
        </p:blipFill>
        <p:spPr>
          <a:xfrm>
            <a:off x="7920685" y="6918040"/>
            <a:ext cx="3905912" cy="281225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19"/>
                                        </p:tgtEl>
                                        <p:attrNameLst>
                                          <p:attrName>style.visibility</p:attrName>
                                        </p:attrNameLst>
                                      </p:cBhvr>
                                      <p:to>
                                        <p:strVal val="visible"/>
                                      </p:to>
                                    </p:set>
                                    <p:animEffect transition="in" filter="fade">
                                      <p:cBhvr>
                                        <p:cTn id="12"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1" animBg="1" advAuto="0"/>
      <p:bldP spid="319"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そこで！"/>
          <p:cNvSpPr txBox="1"/>
          <p:nvPr/>
        </p:nvSpPr>
        <p:spPr>
          <a:xfrm>
            <a:off x="773950" y="808224"/>
            <a:ext cx="560070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800">
                <a:solidFill>
                  <a:srgbClr val="000000"/>
                </a:solidFill>
              </a:defRPr>
            </a:lvl1pPr>
          </a:lstStyle>
          <a:p>
            <a:r>
              <a:t>そこで！</a:t>
            </a:r>
          </a:p>
        </p:txBody>
      </p:sp>
      <p:sp>
        <p:nvSpPr>
          <p:cNvPr id="324" name="実際にぶどう、トマトを…"/>
          <p:cNvSpPr txBox="1"/>
          <p:nvPr/>
        </p:nvSpPr>
        <p:spPr>
          <a:xfrm>
            <a:off x="446460" y="3750712"/>
            <a:ext cx="12111879" cy="281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8500">
                <a:solidFill>
                  <a:srgbClr val="000000"/>
                </a:solidFill>
              </a:defRPr>
            </a:pPr>
            <a:r>
              <a:t>実際にぶどう、トマトを</a:t>
            </a:r>
          </a:p>
          <a:p>
            <a:pPr>
              <a:defRPr sz="8500">
                <a:solidFill>
                  <a:srgbClr val="000000"/>
                </a:solidFill>
              </a:defRPr>
            </a:pPr>
            <a:r>
              <a:t>使ってスイーツ作り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4"/>
                                        </p:tgtEl>
                                        <p:attrNameLst>
                                          <p:attrName>style.visibility</p:attrName>
                                        </p:attrNameLst>
                                      </p:cBhvr>
                                      <p:to>
                                        <p:strVal val="visible"/>
                                      </p:to>
                                    </p:set>
                                    <p:anim calcmode="lin" valueType="num">
                                      <p:cBhvr>
                                        <p:cTn id="7" dur="750" fill="hold"/>
                                        <p:tgtEl>
                                          <p:spTgt spid="324"/>
                                        </p:tgtEl>
                                        <p:attrNameLst>
                                          <p:attrName>ppt_w</p:attrName>
                                        </p:attrNameLst>
                                      </p:cBhvr>
                                      <p:tavLst>
                                        <p:tav tm="0">
                                          <p:val>
                                            <p:fltVal val="0"/>
                                          </p:val>
                                        </p:tav>
                                        <p:tav tm="100000">
                                          <p:val>
                                            <p:strVal val="#ppt_w"/>
                                          </p:val>
                                        </p:tav>
                                      </p:tavLst>
                                    </p:anim>
                                    <p:anim calcmode="lin" valueType="num">
                                      <p:cBhvr>
                                        <p:cTn id="8" dur="750" fill="hold"/>
                                        <p:tgtEl>
                                          <p:spTgt spid="3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ぶどう"/>
          <p:cNvSpPr txBox="1"/>
          <p:nvPr/>
        </p:nvSpPr>
        <p:spPr>
          <a:xfrm>
            <a:off x="399176" y="259203"/>
            <a:ext cx="4648201" cy="1619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000000"/>
                </a:solidFill>
              </a:defRPr>
            </a:lvl1pPr>
          </a:lstStyle>
          <a:p>
            <a:r>
              <a:t>ぶどう</a:t>
            </a:r>
          </a:p>
        </p:txBody>
      </p:sp>
      <p:pic>
        <p:nvPicPr>
          <p:cNvPr id="329" name="IMG_0402.jpeg" descr="IMG_0402.jpeg"/>
          <p:cNvPicPr>
            <a:picLocks noChangeAspect="1"/>
          </p:cNvPicPr>
          <p:nvPr/>
        </p:nvPicPr>
        <p:blipFill>
          <a:blip r:embed="rId3">
            <a:extLst/>
          </a:blip>
          <a:stretch>
            <a:fillRect/>
          </a:stretch>
        </p:blipFill>
        <p:spPr>
          <a:xfrm rot="20740327">
            <a:off x="711206" y="2143382"/>
            <a:ext cx="7160784" cy="5831249"/>
          </a:xfrm>
          <a:prstGeom prst="rect">
            <a:avLst/>
          </a:prstGeom>
          <a:ln w="12700">
            <a:miter lim="400000"/>
          </a:ln>
        </p:spPr>
      </p:pic>
      <p:pic>
        <p:nvPicPr>
          <p:cNvPr id="330" name="IMG_0403.jpeg" descr="IMG_0403.jpeg"/>
          <p:cNvPicPr>
            <a:picLocks noChangeAspect="1"/>
          </p:cNvPicPr>
          <p:nvPr/>
        </p:nvPicPr>
        <p:blipFill>
          <a:blip r:embed="rId4">
            <a:extLst/>
          </a:blip>
          <a:stretch>
            <a:fillRect/>
          </a:stretch>
        </p:blipFill>
        <p:spPr>
          <a:xfrm rot="1073419">
            <a:off x="7061888" y="3325095"/>
            <a:ext cx="5471132" cy="4482136"/>
          </a:xfrm>
          <a:prstGeom prst="rect">
            <a:avLst/>
          </a:prstGeom>
          <a:ln w="12700">
            <a:miter lim="400000"/>
          </a:ln>
        </p:spPr>
      </p:pic>
      <p:sp>
        <p:nvSpPr>
          <p:cNvPr id="331" name="ぶどうのムース"/>
          <p:cNvSpPr txBox="1"/>
          <p:nvPr/>
        </p:nvSpPr>
        <p:spPr>
          <a:xfrm>
            <a:off x="4020993" y="8236992"/>
            <a:ext cx="6387085"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200">
                <a:solidFill>
                  <a:srgbClr val="000000"/>
                </a:solidFill>
              </a:defRPr>
            </a:lvl1pPr>
          </a:lstStyle>
          <a:p>
            <a:r>
              <a:t>ぶどうのムース</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トマト"/>
          <p:cNvSpPr txBox="1"/>
          <p:nvPr/>
        </p:nvSpPr>
        <p:spPr>
          <a:xfrm>
            <a:off x="206861" y="215931"/>
            <a:ext cx="4542410" cy="1619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900">
                <a:solidFill>
                  <a:srgbClr val="000000"/>
                </a:solidFill>
              </a:defRPr>
            </a:lvl1pPr>
          </a:lstStyle>
          <a:p>
            <a:r>
              <a:t>トマト</a:t>
            </a:r>
          </a:p>
        </p:txBody>
      </p:sp>
      <p:pic>
        <p:nvPicPr>
          <p:cNvPr id="336" name="IMG_0404.jpeg" descr="IMG_0404.jpeg"/>
          <p:cNvPicPr>
            <a:picLocks noChangeAspect="1"/>
          </p:cNvPicPr>
          <p:nvPr/>
        </p:nvPicPr>
        <p:blipFill>
          <a:blip r:embed="rId3">
            <a:extLst/>
          </a:blip>
          <a:stretch>
            <a:fillRect/>
          </a:stretch>
        </p:blipFill>
        <p:spPr>
          <a:xfrm rot="236277">
            <a:off x="111964" y="3091428"/>
            <a:ext cx="6638931" cy="5997529"/>
          </a:xfrm>
          <a:prstGeom prst="rect">
            <a:avLst/>
          </a:prstGeom>
          <a:ln w="12700">
            <a:miter lim="400000"/>
          </a:ln>
        </p:spPr>
      </p:pic>
      <p:pic>
        <p:nvPicPr>
          <p:cNvPr id="337" name="IMG_0405.jpeg" descr="IMG_0405.jpeg"/>
          <p:cNvPicPr>
            <a:picLocks noChangeAspect="1"/>
          </p:cNvPicPr>
          <p:nvPr/>
        </p:nvPicPr>
        <p:blipFill>
          <a:blip r:embed="rId4">
            <a:extLst/>
          </a:blip>
          <a:stretch>
            <a:fillRect/>
          </a:stretch>
        </p:blipFill>
        <p:spPr>
          <a:xfrm rot="21069009">
            <a:off x="5457087" y="2128105"/>
            <a:ext cx="7850095" cy="6115558"/>
          </a:xfrm>
          <a:prstGeom prst="rect">
            <a:avLst/>
          </a:prstGeom>
          <a:ln w="12700">
            <a:miter lim="400000"/>
          </a:ln>
        </p:spPr>
      </p:pic>
      <p:sp>
        <p:nvSpPr>
          <p:cNvPr id="338" name="トマトゼリー"/>
          <p:cNvSpPr txBox="1"/>
          <p:nvPr/>
        </p:nvSpPr>
        <p:spPr>
          <a:xfrm>
            <a:off x="7359290" y="8589811"/>
            <a:ext cx="463296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00000"/>
                </a:solidFill>
              </a:defRPr>
            </a:lvl1pPr>
          </a:lstStyle>
          <a:p>
            <a:r>
              <a:t>トマトゼリー</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こんな感じで五ヶ瀬の特産品を使って"/>
          <p:cNvSpPr txBox="1"/>
          <p:nvPr/>
        </p:nvSpPr>
        <p:spPr>
          <a:xfrm>
            <a:off x="195198" y="1010331"/>
            <a:ext cx="12614403"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800">
                <a:solidFill>
                  <a:srgbClr val="000000"/>
                </a:solidFill>
              </a:defRPr>
            </a:lvl1pPr>
          </a:lstStyle>
          <a:p>
            <a:r>
              <a:t>こんな感じで五ヶ瀬の特産品を使って</a:t>
            </a:r>
          </a:p>
        </p:txBody>
      </p:sp>
      <p:sp>
        <p:nvSpPr>
          <p:cNvPr id="343" name="カフェのメニューを作る！"/>
          <p:cNvSpPr txBox="1"/>
          <p:nvPr/>
        </p:nvSpPr>
        <p:spPr>
          <a:xfrm>
            <a:off x="612076" y="2444313"/>
            <a:ext cx="11780648" cy="1085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700">
                <a:solidFill>
                  <a:srgbClr val="000000"/>
                </a:solidFill>
              </a:defRPr>
            </a:lvl1pPr>
          </a:lstStyle>
          <a:p>
            <a:r>
              <a:t>カフェのメニューを作る！</a:t>
            </a:r>
          </a:p>
        </p:txBody>
      </p:sp>
      <p:sp>
        <p:nvSpPr>
          <p:cNvPr id="344" name="五ヶ瀬の特産品を知ってもらえる！"/>
          <p:cNvSpPr txBox="1"/>
          <p:nvPr/>
        </p:nvSpPr>
        <p:spPr>
          <a:xfrm>
            <a:off x="270640" y="6357596"/>
            <a:ext cx="12665457"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200">
                <a:solidFill>
                  <a:srgbClr val="000000"/>
                </a:solidFill>
              </a:defRPr>
            </a:lvl1pPr>
          </a:lstStyle>
          <a:p>
            <a:r>
              <a:t>五ヶ瀬の特産品を知ってもらえる！</a:t>
            </a:r>
          </a:p>
        </p:txBody>
      </p:sp>
      <p:sp>
        <p:nvSpPr>
          <p:cNvPr id="345" name="⬇︎"/>
          <p:cNvSpPr txBox="1"/>
          <p:nvPr/>
        </p:nvSpPr>
        <p:spPr>
          <a:xfrm>
            <a:off x="5676900" y="4054475"/>
            <a:ext cx="1651001" cy="1644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100">
                <a:solidFill>
                  <a:srgbClr val="000000"/>
                </a:solidFill>
              </a:defRPr>
            </a:lvl1pPr>
          </a:lstStyle>
          <a:p>
            <a:r>
              <a:t>⬇︎</a:t>
            </a:r>
          </a:p>
        </p:txBody>
      </p:sp>
      <p:sp>
        <p:nvSpPr>
          <p:cNvPr id="346" name="印象に残りやすい！"/>
          <p:cNvSpPr txBox="1"/>
          <p:nvPr/>
        </p:nvSpPr>
        <p:spPr>
          <a:xfrm>
            <a:off x="2444750" y="7905067"/>
            <a:ext cx="8115301"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000000"/>
                </a:solidFill>
              </a:defRPr>
            </a:lvl1pPr>
          </a:lstStyle>
          <a:p>
            <a:r>
              <a:t>印象に残りやすい！</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44"/>
                                        </p:tgtEl>
                                        <p:attrNameLst>
                                          <p:attrName>style.visibility</p:attrName>
                                        </p:attrNameLst>
                                      </p:cBhvr>
                                      <p:to>
                                        <p:strVal val="visible"/>
                                      </p:to>
                                    </p:set>
                                    <p:anim calcmode="lin" valueType="num">
                                      <p:cBhvr>
                                        <p:cTn id="7" dur="750" fill="hold"/>
                                        <p:tgtEl>
                                          <p:spTgt spid="344"/>
                                        </p:tgtEl>
                                        <p:attrNameLst>
                                          <p:attrName>ppt_w</p:attrName>
                                        </p:attrNameLst>
                                      </p:cBhvr>
                                      <p:tavLst>
                                        <p:tav tm="0">
                                          <p:val>
                                            <p:fltVal val="0"/>
                                          </p:val>
                                        </p:tav>
                                        <p:tav tm="100000">
                                          <p:val>
                                            <p:strVal val="#ppt_w"/>
                                          </p:val>
                                        </p:tav>
                                      </p:tavLst>
                                    </p:anim>
                                    <p:anim calcmode="lin" valueType="num">
                                      <p:cBhvr>
                                        <p:cTn id="8" dur="750" fill="hold"/>
                                        <p:tgtEl>
                                          <p:spTgt spid="34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46"/>
                                        </p:tgtEl>
                                        <p:attrNameLst>
                                          <p:attrName>style.visibility</p:attrName>
                                        </p:attrNameLst>
                                      </p:cBhvr>
                                      <p:to>
                                        <p:strVal val="visible"/>
                                      </p:to>
                                    </p:set>
                                    <p:anim calcmode="lin" valueType="num">
                                      <p:cBhvr>
                                        <p:cTn id="13" dur="750" fill="hold"/>
                                        <p:tgtEl>
                                          <p:spTgt spid="346"/>
                                        </p:tgtEl>
                                        <p:attrNameLst>
                                          <p:attrName>ppt_w</p:attrName>
                                        </p:attrNameLst>
                                      </p:cBhvr>
                                      <p:tavLst>
                                        <p:tav tm="0">
                                          <p:val>
                                            <p:fltVal val="0"/>
                                          </p:val>
                                        </p:tav>
                                        <p:tav tm="100000">
                                          <p:val>
                                            <p:strVal val="#ppt_w"/>
                                          </p:val>
                                        </p:tav>
                                      </p:tavLst>
                                    </p:anim>
                                    <p:anim calcmode="lin" valueType="num">
                                      <p:cBhvr>
                                        <p:cTn id="14" dur="750" fill="hold"/>
                                        <p:tgtEl>
                                          <p:spTgt spid="3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animBg="1" advAuto="0"/>
      <p:bldP spid="346"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仮説】"/>
          <p:cNvSpPr txBox="1"/>
          <p:nvPr/>
        </p:nvSpPr>
        <p:spPr>
          <a:xfrm>
            <a:off x="-45701" y="765583"/>
            <a:ext cx="4787901"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200">
                <a:solidFill>
                  <a:srgbClr val="000000"/>
                </a:solidFill>
              </a:defRPr>
            </a:lvl1pPr>
          </a:lstStyle>
          <a:p>
            <a:r>
              <a:t>【仮説】</a:t>
            </a:r>
          </a:p>
        </p:txBody>
      </p:sp>
      <p:sp>
        <p:nvSpPr>
          <p:cNvPr id="165" name="五ヶ瀬にみんなが集まれるカフェができれば、…"/>
          <p:cNvSpPr txBox="1"/>
          <p:nvPr/>
        </p:nvSpPr>
        <p:spPr>
          <a:xfrm>
            <a:off x="115364" y="3083302"/>
            <a:ext cx="12774071" cy="4337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8300">
                <a:solidFill>
                  <a:srgbClr val="000000"/>
                </a:solidFill>
              </a:defRPr>
            </a:pPr>
            <a:r>
              <a:t>五ヶ瀬にみんなが集まれるカフェができれば、</a:t>
            </a:r>
          </a:p>
          <a:p>
            <a:pPr>
              <a:defRPr sz="8300">
                <a:solidFill>
                  <a:srgbClr val="000000"/>
                </a:solidFill>
              </a:defRPr>
            </a:pPr>
            <a:r>
              <a:t>　町が活性化するだろう。</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実際にカフェで特産品を"/>
          <p:cNvSpPr txBox="1"/>
          <p:nvPr/>
        </p:nvSpPr>
        <p:spPr>
          <a:xfrm>
            <a:off x="446561" y="396086"/>
            <a:ext cx="10871201" cy="1085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700">
                <a:solidFill>
                  <a:srgbClr val="000000"/>
                </a:solidFill>
              </a:defRPr>
            </a:lvl1pPr>
          </a:lstStyle>
          <a:p>
            <a:r>
              <a:t>実際にカフェで特産品を</a:t>
            </a:r>
          </a:p>
        </p:txBody>
      </p:sp>
      <p:sp>
        <p:nvSpPr>
          <p:cNvPr id="351" name="味わうことで…"/>
          <p:cNvSpPr txBox="1"/>
          <p:nvPr/>
        </p:nvSpPr>
        <p:spPr>
          <a:xfrm>
            <a:off x="5662216" y="1622137"/>
            <a:ext cx="6959601" cy="1085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700">
                <a:solidFill>
                  <a:srgbClr val="000000"/>
                </a:solidFill>
              </a:defRPr>
            </a:lvl1pPr>
          </a:lstStyle>
          <a:p>
            <a:r>
              <a:t>味わうことで…</a:t>
            </a:r>
          </a:p>
        </p:txBody>
      </p:sp>
      <p:pic>
        <p:nvPicPr>
          <p:cNvPr id="352" name="IMG_0379.png" descr="IMG_0379.png"/>
          <p:cNvPicPr>
            <a:picLocks noChangeAspect="1"/>
          </p:cNvPicPr>
          <p:nvPr/>
        </p:nvPicPr>
        <p:blipFill>
          <a:blip r:embed="rId3">
            <a:extLst/>
          </a:blip>
          <a:stretch>
            <a:fillRect/>
          </a:stretch>
        </p:blipFill>
        <p:spPr>
          <a:xfrm>
            <a:off x="6246969" y="4231917"/>
            <a:ext cx="5353766" cy="5353766"/>
          </a:xfrm>
          <a:prstGeom prst="rect">
            <a:avLst/>
          </a:prstGeom>
          <a:ln w="12700">
            <a:miter lim="400000"/>
          </a:ln>
        </p:spPr>
      </p:pic>
      <p:sp>
        <p:nvSpPr>
          <p:cNvPr id="353" name="五ヶ瀬の食べ物って…"/>
          <p:cNvSpPr/>
          <p:nvPr/>
        </p:nvSpPr>
        <p:spPr>
          <a:xfrm>
            <a:off x="832345" y="2367640"/>
            <a:ext cx="5197844" cy="3728554"/>
          </a:xfrm>
          <a:prstGeom prst="wedgeEllipseCallout">
            <a:avLst>
              <a:gd name="adj1" fmla="val 61851"/>
              <a:gd name="adj2" fmla="val 78534"/>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584200">
              <a:defRPr sz="3200">
                <a:solidFill>
                  <a:srgbClr val="FFFFFF"/>
                </a:solidFill>
              </a:defRPr>
            </a:pPr>
            <a:r>
              <a:rPr sz="3600" dirty="0" err="1" smtClean="0"/>
              <a:t>五ヶ瀬の食べ物</a:t>
            </a:r>
            <a:r>
              <a:rPr lang="ja-JP" altLang="en-US" sz="3600" dirty="0" smtClean="0"/>
              <a:t>は</a:t>
            </a:r>
            <a:endParaRPr sz="3600" dirty="0"/>
          </a:p>
          <a:p>
            <a:pPr defTabSz="584200">
              <a:defRPr sz="3200">
                <a:solidFill>
                  <a:srgbClr val="FFFFFF"/>
                </a:solidFill>
              </a:defRPr>
            </a:pPr>
            <a:r>
              <a:rPr sz="3600" dirty="0" err="1" smtClean="0"/>
              <a:t>おいしい</a:t>
            </a:r>
            <a:r>
              <a:rPr lang="ja-JP" altLang="en-US" sz="3600" dirty="0" smtClean="0"/>
              <a:t>ん</a:t>
            </a:r>
            <a:r>
              <a:rPr sz="3600" dirty="0" err="1" smtClean="0"/>
              <a:t>だよ</a:t>
            </a:r>
            <a:r>
              <a:rPr sz="3600"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五ヶ瀬の特産品が有名に！"/>
          <p:cNvSpPr txBox="1"/>
          <p:nvPr/>
        </p:nvSpPr>
        <p:spPr>
          <a:xfrm>
            <a:off x="386257" y="3400343"/>
            <a:ext cx="12001501" cy="109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800">
                <a:solidFill>
                  <a:srgbClr val="000000"/>
                </a:solidFill>
              </a:defRPr>
            </a:lvl1pPr>
          </a:lstStyle>
          <a:p>
            <a:r>
              <a:t>五ヶ瀬の特産品が有名に！</a:t>
            </a:r>
          </a:p>
        </p:txBody>
      </p:sp>
      <p:sp>
        <p:nvSpPr>
          <p:cNvPr id="358" name="その結果…"/>
          <p:cNvSpPr txBox="1"/>
          <p:nvPr/>
        </p:nvSpPr>
        <p:spPr>
          <a:xfrm>
            <a:off x="402579" y="756058"/>
            <a:ext cx="7289801"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300">
                <a:solidFill>
                  <a:srgbClr val="000000"/>
                </a:solidFill>
              </a:defRPr>
            </a:lvl1pPr>
          </a:lstStyle>
          <a:p>
            <a:r>
              <a:t>その結果…</a:t>
            </a:r>
          </a:p>
        </p:txBody>
      </p:sp>
      <p:sp>
        <p:nvSpPr>
          <p:cNvPr id="359" name="また来たい！と思ってくれる"/>
          <p:cNvSpPr txBox="1"/>
          <p:nvPr/>
        </p:nvSpPr>
        <p:spPr>
          <a:xfrm>
            <a:off x="-251790" y="5055693"/>
            <a:ext cx="13306634" cy="1302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7800">
                <a:solidFill>
                  <a:srgbClr val="000000"/>
                </a:solidFill>
              </a:defRPr>
            </a:lvl1pPr>
          </a:lstStyle>
          <a:p>
            <a:r>
              <a:rPr dirty="0" err="1"/>
              <a:t>また来たい！と思ってくれる</a:t>
            </a:r>
            <a:endParaRPr dirty="0"/>
          </a:p>
        </p:txBody>
      </p:sp>
      <p:sp>
        <p:nvSpPr>
          <p:cNvPr id="360" name="五ヶ瀬に興味を持ってくれる"/>
          <p:cNvSpPr txBox="1"/>
          <p:nvPr/>
        </p:nvSpPr>
        <p:spPr>
          <a:xfrm>
            <a:off x="-145773" y="6967857"/>
            <a:ext cx="13099648" cy="1302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7800">
                <a:solidFill>
                  <a:srgbClr val="000000"/>
                </a:solidFill>
              </a:defRPr>
            </a:lvl1pPr>
          </a:lstStyle>
          <a:p>
            <a:r>
              <a:rPr dirty="0" err="1"/>
              <a:t>五ヶ瀬に興味を持ってくれる</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57"/>
                                        </p:tgtEl>
                                        <p:attrNameLst>
                                          <p:attrName>style.visibility</p:attrName>
                                        </p:attrNameLst>
                                      </p:cBhvr>
                                      <p:to>
                                        <p:strVal val="visible"/>
                                      </p:to>
                                    </p:set>
                                    <p:anim calcmode="lin" valueType="num">
                                      <p:cBhvr>
                                        <p:cTn id="7" dur="750" fill="hold"/>
                                        <p:tgtEl>
                                          <p:spTgt spid="357"/>
                                        </p:tgtEl>
                                        <p:attrNameLst>
                                          <p:attrName>ppt_w</p:attrName>
                                        </p:attrNameLst>
                                      </p:cBhvr>
                                      <p:tavLst>
                                        <p:tav tm="0">
                                          <p:val>
                                            <p:fltVal val="0"/>
                                          </p:val>
                                        </p:tav>
                                        <p:tav tm="100000">
                                          <p:val>
                                            <p:strVal val="#ppt_w"/>
                                          </p:val>
                                        </p:tav>
                                      </p:tavLst>
                                    </p:anim>
                                    <p:anim calcmode="lin" valueType="num">
                                      <p:cBhvr>
                                        <p:cTn id="8" dur="750" fill="hold"/>
                                        <p:tgtEl>
                                          <p:spTgt spid="35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59"/>
                                        </p:tgtEl>
                                        <p:attrNameLst>
                                          <p:attrName>style.visibility</p:attrName>
                                        </p:attrNameLst>
                                      </p:cBhvr>
                                      <p:to>
                                        <p:strVal val="visible"/>
                                      </p:to>
                                    </p:set>
                                    <p:anim calcmode="lin" valueType="num">
                                      <p:cBhvr>
                                        <p:cTn id="13" dur="750" fill="hold"/>
                                        <p:tgtEl>
                                          <p:spTgt spid="359"/>
                                        </p:tgtEl>
                                        <p:attrNameLst>
                                          <p:attrName>ppt_w</p:attrName>
                                        </p:attrNameLst>
                                      </p:cBhvr>
                                      <p:tavLst>
                                        <p:tav tm="0">
                                          <p:val>
                                            <p:fltVal val="0"/>
                                          </p:val>
                                        </p:tav>
                                        <p:tav tm="100000">
                                          <p:val>
                                            <p:strVal val="#ppt_w"/>
                                          </p:val>
                                        </p:tav>
                                      </p:tavLst>
                                    </p:anim>
                                    <p:anim calcmode="lin" valueType="num">
                                      <p:cBhvr>
                                        <p:cTn id="14" dur="750" fill="hold"/>
                                        <p:tgtEl>
                                          <p:spTgt spid="35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60"/>
                                        </p:tgtEl>
                                        <p:attrNameLst>
                                          <p:attrName>style.visibility</p:attrName>
                                        </p:attrNameLst>
                                      </p:cBhvr>
                                      <p:to>
                                        <p:strVal val="visible"/>
                                      </p:to>
                                    </p:set>
                                    <p:anim calcmode="lin" valueType="num">
                                      <p:cBhvr>
                                        <p:cTn id="19" dur="750" fill="hold"/>
                                        <p:tgtEl>
                                          <p:spTgt spid="360"/>
                                        </p:tgtEl>
                                        <p:attrNameLst>
                                          <p:attrName>ppt_w</p:attrName>
                                        </p:attrNameLst>
                                      </p:cBhvr>
                                      <p:tavLst>
                                        <p:tav tm="0">
                                          <p:val>
                                            <p:fltVal val="0"/>
                                          </p:val>
                                        </p:tav>
                                        <p:tav tm="100000">
                                          <p:val>
                                            <p:strVal val="#ppt_w"/>
                                          </p:val>
                                        </p:tav>
                                      </p:tavLst>
                                    </p:anim>
                                    <p:anim calcmode="lin" valueType="num">
                                      <p:cBhvr>
                                        <p:cTn id="20" dur="750" fill="hold"/>
                                        <p:tgtEl>
                                          <p:spTgt spid="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animBg="1" advAuto="0"/>
      <p:bldP spid="359" grpId="2" animBg="1" advAuto="0"/>
      <p:bldP spid="360"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だから！"/>
          <p:cNvSpPr txBox="1"/>
          <p:nvPr/>
        </p:nvSpPr>
        <p:spPr>
          <a:xfrm>
            <a:off x="469781" y="512214"/>
            <a:ext cx="6007101" cy="157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600">
                <a:solidFill>
                  <a:srgbClr val="000000"/>
                </a:solidFill>
              </a:defRPr>
            </a:lvl1pPr>
          </a:lstStyle>
          <a:p>
            <a:r>
              <a:t>だから！</a:t>
            </a:r>
          </a:p>
        </p:txBody>
      </p:sp>
      <p:sp>
        <p:nvSpPr>
          <p:cNvPr id="365" name="カフェで特産品を提供すると…"/>
          <p:cNvSpPr txBox="1"/>
          <p:nvPr/>
        </p:nvSpPr>
        <p:spPr>
          <a:xfrm>
            <a:off x="234319" y="2796926"/>
            <a:ext cx="1273810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100">
                <a:solidFill>
                  <a:srgbClr val="000000"/>
                </a:solidFill>
              </a:defRPr>
            </a:lvl1pPr>
          </a:lstStyle>
          <a:p>
            <a:r>
              <a:t>カフェで特産品を提供すると…</a:t>
            </a:r>
          </a:p>
        </p:txBody>
      </p:sp>
      <p:sp>
        <p:nvSpPr>
          <p:cNvPr id="366" name="五ヶ瀬町の活性化につながる！"/>
          <p:cNvSpPr txBox="1"/>
          <p:nvPr/>
        </p:nvSpPr>
        <p:spPr>
          <a:xfrm>
            <a:off x="234319" y="4736918"/>
            <a:ext cx="12873717" cy="3642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500">
                <a:solidFill>
                  <a:srgbClr val="E22400"/>
                </a:solidFill>
              </a:defRPr>
            </a:lvl1pPr>
          </a:lstStyle>
          <a:p>
            <a:r>
              <a:rPr dirty="0" err="1" smtClean="0"/>
              <a:t>五ヶ瀬町の</a:t>
            </a:r>
            <a:endParaRPr lang="en-US" dirty="0" smtClean="0"/>
          </a:p>
          <a:p>
            <a:r>
              <a:rPr dirty="0" err="1" smtClean="0"/>
              <a:t>活性化につながる</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6"/>
                                        </p:tgtEl>
                                        <p:attrNameLst>
                                          <p:attrName>style.visibility</p:attrName>
                                        </p:attrNameLst>
                                      </p:cBhvr>
                                      <p:to>
                                        <p:strVal val="visible"/>
                                      </p:to>
                                    </p:set>
                                    <p:anim calcmode="lin" valueType="num">
                                      <p:cBhvr>
                                        <p:cTn id="7" dur="750" fill="hold"/>
                                        <p:tgtEl>
                                          <p:spTgt spid="366"/>
                                        </p:tgtEl>
                                        <p:attrNameLst>
                                          <p:attrName>ppt_w</p:attrName>
                                        </p:attrNameLst>
                                      </p:cBhvr>
                                      <p:tavLst>
                                        <p:tav tm="0">
                                          <p:val>
                                            <p:fltVal val="0"/>
                                          </p:val>
                                        </p:tav>
                                        <p:tav tm="100000">
                                          <p:val>
                                            <p:strVal val="#ppt_w"/>
                                          </p:val>
                                        </p:tav>
                                      </p:tavLst>
                                    </p:anim>
                                    <p:anim calcmode="lin" valueType="num">
                                      <p:cBhvr>
                                        <p:cTn id="8" dur="750" fill="hold"/>
                                        <p:tgtEl>
                                          <p:spTgt spid="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ブックカフェを作る"/>
          <p:cNvSpPr txBox="1"/>
          <p:nvPr/>
        </p:nvSpPr>
        <p:spPr>
          <a:xfrm>
            <a:off x="-120150" y="526534"/>
            <a:ext cx="7482659" cy="882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100">
                <a:solidFill>
                  <a:srgbClr val="000000"/>
                </a:solidFill>
              </a:defRPr>
            </a:lvl1pPr>
          </a:lstStyle>
          <a:p>
            <a:r>
              <a:t>ブックカフェを作る</a:t>
            </a:r>
          </a:p>
        </p:txBody>
      </p:sp>
      <p:sp>
        <p:nvSpPr>
          <p:cNvPr id="371" name="⬇︎"/>
          <p:cNvSpPr txBox="1"/>
          <p:nvPr/>
        </p:nvSpPr>
        <p:spPr>
          <a:xfrm>
            <a:off x="3043329" y="1645481"/>
            <a:ext cx="11557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200">
                <a:solidFill>
                  <a:srgbClr val="000000"/>
                </a:solidFill>
              </a:defRPr>
            </a:lvl1pPr>
          </a:lstStyle>
          <a:p>
            <a:r>
              <a:t>⬇︎</a:t>
            </a:r>
          </a:p>
        </p:txBody>
      </p:sp>
      <p:sp>
        <p:nvSpPr>
          <p:cNvPr id="372" name="憩いの場ができる…"/>
          <p:cNvSpPr txBox="1"/>
          <p:nvPr/>
        </p:nvSpPr>
        <p:spPr>
          <a:xfrm>
            <a:off x="84701" y="3140255"/>
            <a:ext cx="7072955" cy="1924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700">
                <a:solidFill>
                  <a:srgbClr val="000000"/>
                </a:solidFill>
              </a:defRPr>
            </a:pPr>
            <a:r>
              <a:rPr dirty="0" err="1"/>
              <a:t>憩いの場ができる</a:t>
            </a:r>
            <a:endParaRPr dirty="0"/>
          </a:p>
          <a:p>
            <a:pPr>
              <a:defRPr sz="5700">
                <a:solidFill>
                  <a:srgbClr val="000000"/>
                </a:solidFill>
              </a:defRPr>
            </a:pPr>
            <a:r>
              <a:rPr dirty="0" err="1"/>
              <a:t>空き家が減る</a:t>
            </a:r>
            <a:endParaRPr dirty="0"/>
          </a:p>
        </p:txBody>
      </p:sp>
      <p:sp>
        <p:nvSpPr>
          <p:cNvPr id="373" name="特産品が有名に…"/>
          <p:cNvSpPr txBox="1"/>
          <p:nvPr/>
        </p:nvSpPr>
        <p:spPr>
          <a:xfrm>
            <a:off x="7150436" y="3140256"/>
            <a:ext cx="5181601" cy="1924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700">
                <a:solidFill>
                  <a:srgbClr val="000000"/>
                </a:solidFill>
              </a:defRPr>
            </a:pPr>
            <a:r>
              <a:t>特産品が有名に</a:t>
            </a:r>
          </a:p>
          <a:p>
            <a:pPr>
              <a:defRPr sz="5700">
                <a:solidFill>
                  <a:srgbClr val="000000"/>
                </a:solidFill>
              </a:defRPr>
            </a:pPr>
            <a:r>
              <a:t>興味がわく</a:t>
            </a:r>
          </a:p>
        </p:txBody>
      </p:sp>
      <p:sp>
        <p:nvSpPr>
          <p:cNvPr id="374" name="特産品を提供"/>
          <p:cNvSpPr txBox="1"/>
          <p:nvPr/>
        </p:nvSpPr>
        <p:spPr>
          <a:xfrm>
            <a:off x="7802459" y="526534"/>
            <a:ext cx="4762501" cy="882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100">
                <a:solidFill>
                  <a:srgbClr val="000000"/>
                </a:solidFill>
              </a:defRPr>
            </a:lvl1pPr>
          </a:lstStyle>
          <a:p>
            <a:r>
              <a:t>特産品を提供</a:t>
            </a:r>
          </a:p>
        </p:txBody>
      </p:sp>
      <p:sp>
        <p:nvSpPr>
          <p:cNvPr id="375" name="⬇︎"/>
          <p:cNvSpPr txBox="1"/>
          <p:nvPr/>
        </p:nvSpPr>
        <p:spPr>
          <a:xfrm>
            <a:off x="9492567" y="1635956"/>
            <a:ext cx="1168401" cy="1162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300">
                <a:solidFill>
                  <a:srgbClr val="000000"/>
                </a:solidFill>
              </a:defRPr>
            </a:lvl1pPr>
          </a:lstStyle>
          <a:p>
            <a:r>
              <a:t>⬇︎</a:t>
            </a:r>
          </a:p>
        </p:txBody>
      </p:sp>
      <p:sp>
        <p:nvSpPr>
          <p:cNvPr id="376" name="↘︎   ↙︎"/>
          <p:cNvSpPr txBox="1"/>
          <p:nvPr/>
        </p:nvSpPr>
        <p:spPr>
          <a:xfrm>
            <a:off x="4333462" y="5278455"/>
            <a:ext cx="4442600" cy="1672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200">
                <a:solidFill>
                  <a:srgbClr val="000000"/>
                </a:solidFill>
              </a:defRPr>
            </a:lvl1pPr>
          </a:lstStyle>
          <a:p>
            <a:r>
              <a:rPr dirty="0"/>
              <a:t>↘︎   ↙︎</a:t>
            </a:r>
          </a:p>
        </p:txBody>
      </p:sp>
      <p:sp>
        <p:nvSpPr>
          <p:cNvPr id="377" name="五ヶ瀬が活性化！"/>
          <p:cNvSpPr txBox="1"/>
          <p:nvPr/>
        </p:nvSpPr>
        <p:spPr>
          <a:xfrm>
            <a:off x="928108" y="7164856"/>
            <a:ext cx="11696701"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400">
                <a:solidFill>
                  <a:srgbClr val="E22400"/>
                </a:solidFill>
              </a:defRPr>
            </a:lvl1pPr>
          </a:lstStyle>
          <a:p>
            <a:r>
              <a:t>五ヶ瀬が活性化！</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76"/>
                                        </p:tgtEl>
                                        <p:attrNameLst>
                                          <p:attrName>style.visibility</p:attrName>
                                        </p:attrNameLst>
                                      </p:cBhvr>
                                      <p:to>
                                        <p:strVal val="visible"/>
                                      </p:to>
                                    </p:set>
                                    <p:animEffect transition="in" filter="fade">
                                      <p:cBhvr>
                                        <p:cTn id="7" dur="1000"/>
                                        <p:tgtEl>
                                          <p:spTgt spid="37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377"/>
                                        </p:tgtEl>
                                        <p:attrNameLst>
                                          <p:attrName>style.visibility</p:attrName>
                                        </p:attrNameLst>
                                      </p:cBhvr>
                                      <p:to>
                                        <p:strVal val="visible"/>
                                      </p:to>
                                    </p:set>
                                    <p:anim calcmode="lin" valueType="num">
                                      <p:cBhvr>
                                        <p:cTn id="12" dur="750" fill="hold"/>
                                        <p:tgtEl>
                                          <p:spTgt spid="377"/>
                                        </p:tgtEl>
                                        <p:attrNameLst>
                                          <p:attrName>ppt_w</p:attrName>
                                        </p:attrNameLst>
                                      </p:cBhvr>
                                      <p:tavLst>
                                        <p:tav tm="0">
                                          <p:val>
                                            <p:fltVal val="0"/>
                                          </p:val>
                                        </p:tav>
                                        <p:tav tm="100000">
                                          <p:val>
                                            <p:strVal val="#ppt_w"/>
                                          </p:val>
                                        </p:tav>
                                      </p:tavLst>
                                    </p:anim>
                                    <p:anim calcmode="lin" valueType="num">
                                      <p:cBhvr>
                                        <p:cTn id="13" dur="750" fill="hold"/>
                                        <p:tgtEl>
                                          <p:spTgt spid="3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1" animBg="1" advAuto="0"/>
      <p:bldP spid="377"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ご清聴ありがとうございました"/>
          <p:cNvSpPr txBox="1"/>
          <p:nvPr/>
        </p:nvSpPr>
        <p:spPr>
          <a:xfrm>
            <a:off x="746817" y="4271507"/>
            <a:ext cx="11511164"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000000"/>
                </a:solidFill>
              </a:defRPr>
            </a:lvl1pPr>
          </a:lstStyle>
          <a:p>
            <a:r>
              <a:rPr sz="7200" dirty="0" err="1"/>
              <a:t>ご清聴ありがとうございました</a:t>
            </a:r>
            <a:endParaRPr sz="7200" dirty="0"/>
          </a:p>
        </p:txBody>
      </p:sp>
      <p:sp>
        <p:nvSpPr>
          <p:cNvPr id="382" name="最後に…"/>
          <p:cNvSpPr txBox="1"/>
          <p:nvPr/>
        </p:nvSpPr>
        <p:spPr>
          <a:xfrm>
            <a:off x="590854" y="1207916"/>
            <a:ext cx="4432301" cy="1187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500">
                <a:solidFill>
                  <a:srgbClr val="000000"/>
                </a:solidFill>
              </a:defRPr>
            </a:lvl1pPr>
          </a:lstStyle>
          <a:p>
            <a:r>
              <a:t>最後に…</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提言】"/>
          <p:cNvSpPr txBox="1"/>
          <p:nvPr/>
        </p:nvSpPr>
        <p:spPr>
          <a:xfrm>
            <a:off x="-189943" y="843846"/>
            <a:ext cx="4787901"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200">
                <a:solidFill>
                  <a:srgbClr val="000000"/>
                </a:solidFill>
              </a:defRPr>
            </a:lvl1pPr>
          </a:lstStyle>
          <a:p>
            <a:r>
              <a:t>【提言】</a:t>
            </a:r>
          </a:p>
        </p:txBody>
      </p:sp>
      <p:sp>
        <p:nvSpPr>
          <p:cNvPr id="170" name="②カフェで五ヶ瀬町の…"/>
          <p:cNvSpPr txBox="1"/>
          <p:nvPr/>
        </p:nvSpPr>
        <p:spPr>
          <a:xfrm>
            <a:off x="-1890390" y="5366930"/>
            <a:ext cx="14423049" cy="2503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7800">
                <a:solidFill>
                  <a:srgbClr val="000000"/>
                </a:solidFill>
              </a:defRPr>
            </a:pPr>
            <a:r>
              <a:rPr dirty="0"/>
              <a:t>②</a:t>
            </a:r>
            <a:r>
              <a:rPr dirty="0" err="1"/>
              <a:t>カフェで五ヶ瀬町の</a:t>
            </a:r>
            <a:endParaRPr dirty="0"/>
          </a:p>
          <a:p>
            <a:pPr>
              <a:defRPr sz="7800">
                <a:solidFill>
                  <a:srgbClr val="000000"/>
                </a:solidFill>
              </a:defRPr>
            </a:pPr>
            <a:r>
              <a:rPr dirty="0" err="1"/>
              <a:t>特産品を提供する</a:t>
            </a:r>
            <a:endParaRPr dirty="0"/>
          </a:p>
        </p:txBody>
      </p:sp>
      <p:sp>
        <p:nvSpPr>
          <p:cNvPr id="171" name="①空き家をブックカフェに！"/>
          <p:cNvSpPr txBox="1"/>
          <p:nvPr/>
        </p:nvSpPr>
        <p:spPr>
          <a:xfrm>
            <a:off x="21208" y="3246072"/>
            <a:ext cx="12962383" cy="109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800">
                <a:solidFill>
                  <a:srgbClr val="000000"/>
                </a:solidFill>
              </a:defRPr>
            </a:lvl1pPr>
          </a:lstStyle>
          <a:p>
            <a:r>
              <a:t>①空き家をブックカフェに！</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1"/>
                                        </p:tgtEl>
                                        <p:attrNameLst>
                                          <p:attrName>style.visibility</p:attrName>
                                        </p:attrNameLst>
                                      </p:cBhvr>
                                      <p:to>
                                        <p:strVal val="visible"/>
                                      </p:to>
                                    </p:set>
                                    <p:animEffect transition="in" filter="fade">
                                      <p:cBhvr>
                                        <p:cTn id="7" dur="10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70"/>
                                        </p:tgtEl>
                                        <p:attrNameLst>
                                          <p:attrName>style.visibility</p:attrName>
                                        </p:attrNameLst>
                                      </p:cBhvr>
                                      <p:to>
                                        <p:strVal val="visible"/>
                                      </p:to>
                                    </p:set>
                                    <p:animEffect transition="in" filter="fade">
                                      <p:cBhvr>
                                        <p:cTn id="12"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2" animBg="1" advAuto="0"/>
      <p:bldP spid="171"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
          <p:cNvSpPr txBox="1"/>
          <p:nvPr/>
        </p:nvSpPr>
        <p:spPr>
          <a:xfrm>
            <a:off x="5867400" y="2721062"/>
            <a:ext cx="1270000" cy="1263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100">
                <a:solidFill>
                  <a:srgbClr val="000000"/>
                </a:solidFill>
              </a:defRPr>
            </a:lvl1pPr>
          </a:lstStyle>
          <a:p>
            <a:r>
              <a:t>⬇︎</a:t>
            </a:r>
          </a:p>
        </p:txBody>
      </p:sp>
      <p:sp>
        <p:nvSpPr>
          <p:cNvPr id="176" name="宮崎県の空き家率…15.4%"/>
          <p:cNvSpPr txBox="1"/>
          <p:nvPr/>
        </p:nvSpPr>
        <p:spPr>
          <a:xfrm>
            <a:off x="685482" y="1055054"/>
            <a:ext cx="11633836" cy="1060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500">
                <a:solidFill>
                  <a:srgbClr val="000000"/>
                </a:solidFill>
              </a:defRPr>
            </a:lvl1pPr>
          </a:lstStyle>
          <a:p>
            <a:r>
              <a:t>宮崎県の空き家率…15.4%</a:t>
            </a:r>
          </a:p>
        </p:txBody>
      </p:sp>
      <p:sp>
        <p:nvSpPr>
          <p:cNvPr id="177" name="全国平均の13.6%を上回っている…"/>
          <p:cNvSpPr txBox="1"/>
          <p:nvPr/>
        </p:nvSpPr>
        <p:spPr>
          <a:xfrm>
            <a:off x="-218534" y="4590269"/>
            <a:ext cx="13788048" cy="207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200">
                <a:solidFill>
                  <a:srgbClr val="000000"/>
                </a:solidFill>
              </a:defRPr>
            </a:pPr>
            <a:r>
              <a:t>全国平均の13.6%を上回っている</a:t>
            </a:r>
          </a:p>
          <a:p>
            <a:pPr>
              <a:defRPr sz="6200">
                <a:solidFill>
                  <a:srgbClr val="000000"/>
                </a:solidFill>
              </a:defRPr>
            </a:pPr>
            <a:r>
              <a:t>（平成30年度総務省・土地統計調査）　</a:t>
            </a:r>
          </a:p>
        </p:txBody>
      </p:sp>
      <p:sp>
        <p:nvSpPr>
          <p:cNvPr id="178" name="データ…市区町村の広報紙をネットやスマホで マイ広報紙 より"/>
          <p:cNvSpPr txBox="1"/>
          <p:nvPr/>
        </p:nvSpPr>
        <p:spPr>
          <a:xfrm>
            <a:off x="743584" y="8270382"/>
            <a:ext cx="11517631"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データ…市区町村の広報紙をネットやスマホで　マイ広報紙　より</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空き家率9.7%"/>
          <p:cNvSpPr txBox="1"/>
          <p:nvPr/>
        </p:nvSpPr>
        <p:spPr>
          <a:xfrm>
            <a:off x="3299834" y="3205975"/>
            <a:ext cx="6405132" cy="1085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700">
                <a:solidFill>
                  <a:srgbClr val="000000"/>
                </a:solidFill>
              </a:defRPr>
            </a:lvl1pPr>
          </a:lstStyle>
          <a:p>
            <a:r>
              <a:t>空き家率9.7%</a:t>
            </a:r>
          </a:p>
        </p:txBody>
      </p:sp>
      <p:sp>
        <p:nvSpPr>
          <p:cNvPr id="183" name="五ヶ瀬町はどれくらい？"/>
          <p:cNvSpPr txBox="1"/>
          <p:nvPr/>
        </p:nvSpPr>
        <p:spPr>
          <a:xfrm>
            <a:off x="663511" y="684106"/>
            <a:ext cx="11677778" cy="1162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300">
                <a:solidFill>
                  <a:srgbClr val="000000"/>
                </a:solidFill>
              </a:defRPr>
            </a:lvl1pPr>
          </a:lstStyle>
          <a:p>
            <a:r>
              <a:t>五ヶ瀬町はどれくらい？</a:t>
            </a:r>
          </a:p>
        </p:txBody>
      </p:sp>
      <p:sp>
        <p:nvSpPr>
          <p:cNvPr id="184" name="全国・県平均より低い水準"/>
          <p:cNvSpPr txBox="1"/>
          <p:nvPr/>
        </p:nvSpPr>
        <p:spPr>
          <a:xfrm>
            <a:off x="349250" y="6683557"/>
            <a:ext cx="12306301"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solidFill>
                  <a:srgbClr val="000000"/>
                </a:solidFill>
              </a:defRPr>
            </a:lvl1pPr>
          </a:lstStyle>
          <a:p>
            <a:r>
              <a:t>全国・県平均より低い水準</a:t>
            </a:r>
          </a:p>
        </p:txBody>
      </p:sp>
      <p:sp>
        <p:nvSpPr>
          <p:cNvPr id="185" name="⬇︎"/>
          <p:cNvSpPr txBox="1"/>
          <p:nvPr/>
        </p:nvSpPr>
        <p:spPr>
          <a:xfrm>
            <a:off x="5842000" y="4830466"/>
            <a:ext cx="1320801" cy="1314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500">
                <a:solidFill>
                  <a:srgbClr val="000000"/>
                </a:solidFill>
              </a:defRPr>
            </a:lvl1pPr>
          </a:lstStyle>
          <a:p>
            <a:r>
              <a:t>⬇︎</a:t>
            </a:r>
          </a:p>
        </p:txBody>
      </p:sp>
      <p:sp>
        <p:nvSpPr>
          <p:cNvPr id="186" name="高齢化"/>
          <p:cNvSpPr/>
          <p:nvPr/>
        </p:nvSpPr>
        <p:spPr>
          <a:xfrm>
            <a:off x="82066" y="462959"/>
            <a:ext cx="7703503" cy="5681958"/>
          </a:xfrm>
          <a:prstGeom prst="ellipse">
            <a:avLst/>
          </a:prstGeom>
          <a:solidFill>
            <a:srgbClr val="FDC7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13500">
                <a:solidFill>
                  <a:srgbClr val="000000"/>
                </a:solidFill>
              </a:defRPr>
            </a:lvl1pPr>
          </a:lstStyle>
          <a:p>
            <a:r>
              <a:t>高齢化</a:t>
            </a:r>
          </a:p>
        </p:txBody>
      </p:sp>
      <p:sp>
        <p:nvSpPr>
          <p:cNvPr id="187" name="人口減少"/>
          <p:cNvSpPr/>
          <p:nvPr/>
        </p:nvSpPr>
        <p:spPr>
          <a:xfrm>
            <a:off x="3823635" y="3329782"/>
            <a:ext cx="8987252" cy="5899024"/>
          </a:xfrm>
          <a:prstGeom prst="ellipse">
            <a:avLst/>
          </a:prstGeom>
          <a:solidFill>
            <a:srgbClr val="FDC7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11900">
                <a:solidFill>
                  <a:srgbClr val="000000"/>
                </a:solidFill>
              </a:defRPr>
            </a:lvl1pPr>
          </a:lstStyle>
          <a:p>
            <a:r>
              <a:t>人口減少</a:t>
            </a:r>
          </a:p>
        </p:txBody>
      </p:sp>
      <p:sp>
        <p:nvSpPr>
          <p:cNvPr id="188" name="データ…市区町村の広報紙をネットやスマホで マイ広報紙 より"/>
          <p:cNvSpPr txBox="1"/>
          <p:nvPr/>
        </p:nvSpPr>
        <p:spPr>
          <a:xfrm>
            <a:off x="743584" y="8270382"/>
            <a:ext cx="11517631"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データ…市区町村の広報紙をネットやスマホで　マイ広報紙　より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6"/>
                                        </p:tgtEl>
                                        <p:attrNameLst>
                                          <p:attrName>style.visibility</p:attrName>
                                        </p:attrNameLst>
                                      </p:cBhvr>
                                      <p:to>
                                        <p:strVal val="visible"/>
                                      </p:to>
                                    </p:set>
                                    <p:anim calcmode="lin" valueType="num">
                                      <p:cBhvr>
                                        <p:cTn id="7" dur="750" fill="hold"/>
                                        <p:tgtEl>
                                          <p:spTgt spid="186"/>
                                        </p:tgtEl>
                                        <p:attrNameLst>
                                          <p:attrName>ppt_w</p:attrName>
                                        </p:attrNameLst>
                                      </p:cBhvr>
                                      <p:tavLst>
                                        <p:tav tm="0">
                                          <p:val>
                                            <p:fltVal val="0"/>
                                          </p:val>
                                        </p:tav>
                                        <p:tav tm="100000">
                                          <p:val>
                                            <p:strVal val="#ppt_w"/>
                                          </p:val>
                                        </p:tav>
                                      </p:tavLst>
                                    </p:anim>
                                    <p:anim calcmode="lin" valueType="num">
                                      <p:cBhvr>
                                        <p:cTn id="8" dur="750" fill="hold"/>
                                        <p:tgtEl>
                                          <p:spTgt spid="1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87"/>
                                        </p:tgtEl>
                                        <p:attrNameLst>
                                          <p:attrName>style.visibility</p:attrName>
                                        </p:attrNameLst>
                                      </p:cBhvr>
                                      <p:to>
                                        <p:strVal val="visible"/>
                                      </p:to>
                                    </p:set>
                                    <p:anim calcmode="lin" valueType="num">
                                      <p:cBhvr>
                                        <p:cTn id="13" dur="750" fill="hold"/>
                                        <p:tgtEl>
                                          <p:spTgt spid="187"/>
                                        </p:tgtEl>
                                        <p:attrNameLst>
                                          <p:attrName>ppt_w</p:attrName>
                                        </p:attrNameLst>
                                      </p:cBhvr>
                                      <p:tavLst>
                                        <p:tav tm="0">
                                          <p:val>
                                            <p:fltVal val="0"/>
                                          </p:val>
                                        </p:tav>
                                        <p:tav tm="100000">
                                          <p:val>
                                            <p:strVal val="#ppt_w"/>
                                          </p:val>
                                        </p:tav>
                                      </p:tavLst>
                                    </p:anim>
                                    <p:anim calcmode="lin" valueType="num">
                                      <p:cBhvr>
                                        <p:cTn id="14" dur="750" fill="hold"/>
                                        <p:tgtEl>
                                          <p:spTgt spid="1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P spid="187"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提言①】"/>
          <p:cNvSpPr txBox="1"/>
          <p:nvPr/>
        </p:nvSpPr>
        <p:spPr>
          <a:xfrm>
            <a:off x="-211602" y="491524"/>
            <a:ext cx="5956301"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200">
                <a:solidFill>
                  <a:srgbClr val="000000"/>
                </a:solidFill>
              </a:defRPr>
            </a:lvl1pPr>
          </a:lstStyle>
          <a:p>
            <a:r>
              <a:t>【提言①】</a:t>
            </a:r>
          </a:p>
        </p:txBody>
      </p:sp>
      <p:sp>
        <p:nvSpPr>
          <p:cNvPr id="193" name="空き家をブックカフェに！"/>
          <p:cNvSpPr txBox="1"/>
          <p:nvPr/>
        </p:nvSpPr>
        <p:spPr>
          <a:xfrm>
            <a:off x="1156190" y="2253351"/>
            <a:ext cx="11211688" cy="1035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300">
                <a:solidFill>
                  <a:srgbClr val="000000"/>
                </a:solidFill>
              </a:defRPr>
            </a:lvl1pPr>
          </a:lstStyle>
          <a:p>
            <a:r>
              <a:t>空き家をブックカフェに！</a:t>
            </a:r>
          </a:p>
        </p:txBody>
      </p:sp>
      <p:sp>
        <p:nvSpPr>
          <p:cNvPr id="194" name="⬇︎"/>
          <p:cNvSpPr txBox="1"/>
          <p:nvPr/>
        </p:nvSpPr>
        <p:spPr>
          <a:xfrm>
            <a:off x="5784850" y="3780227"/>
            <a:ext cx="1435101"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400">
                <a:solidFill>
                  <a:srgbClr val="000000"/>
                </a:solidFill>
              </a:defRPr>
            </a:lvl1pPr>
          </a:lstStyle>
          <a:p>
            <a:r>
              <a:t>⬇︎</a:t>
            </a:r>
          </a:p>
        </p:txBody>
      </p:sp>
      <p:sp>
        <p:nvSpPr>
          <p:cNvPr id="195" name="なぜ？"/>
          <p:cNvSpPr txBox="1"/>
          <p:nvPr/>
        </p:nvSpPr>
        <p:spPr>
          <a:xfrm>
            <a:off x="7258760" y="4072327"/>
            <a:ext cx="2324101"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800">
                <a:solidFill>
                  <a:srgbClr val="000000"/>
                </a:solidFill>
              </a:defRPr>
            </a:lvl1pPr>
          </a:lstStyle>
          <a:p>
            <a:r>
              <a:t>なぜ？</a:t>
            </a:r>
          </a:p>
        </p:txBody>
      </p:sp>
      <p:sp>
        <p:nvSpPr>
          <p:cNvPr id="196" name="空き家が多い！…"/>
          <p:cNvSpPr txBox="1"/>
          <p:nvPr/>
        </p:nvSpPr>
        <p:spPr>
          <a:xfrm>
            <a:off x="130166" y="5694453"/>
            <a:ext cx="13263737" cy="2622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7900">
                <a:solidFill>
                  <a:srgbClr val="000000"/>
                </a:solidFill>
              </a:defRPr>
            </a:pPr>
            <a:r>
              <a:t>空き家が多い！</a:t>
            </a:r>
          </a:p>
          <a:p>
            <a:pPr>
              <a:defRPr sz="7900">
                <a:solidFill>
                  <a:srgbClr val="000000"/>
                </a:solidFill>
              </a:defRPr>
            </a:pPr>
            <a:r>
              <a:t>人が集まれる場所が少ない！</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空き家を活用した事例"/>
          <p:cNvSpPr txBox="1"/>
          <p:nvPr/>
        </p:nvSpPr>
        <p:spPr>
          <a:xfrm>
            <a:off x="754183" y="1231653"/>
            <a:ext cx="11163301" cy="1212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700">
                <a:solidFill>
                  <a:srgbClr val="000000"/>
                </a:solidFill>
              </a:defRPr>
            </a:lvl1pPr>
          </a:lstStyle>
          <a:p>
            <a:r>
              <a:t>空き家を活用した事例</a:t>
            </a:r>
          </a:p>
        </p:txBody>
      </p:sp>
      <p:sp>
        <p:nvSpPr>
          <p:cNvPr id="201" name="大阪市城東区の下町…"/>
          <p:cNvSpPr txBox="1"/>
          <p:nvPr/>
        </p:nvSpPr>
        <p:spPr>
          <a:xfrm>
            <a:off x="635387" y="3497470"/>
            <a:ext cx="12043362"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900">
                <a:solidFill>
                  <a:srgbClr val="000000"/>
                </a:solidFill>
              </a:defRPr>
            </a:pPr>
            <a:r>
              <a:rPr sz="6000" dirty="0" err="1"/>
              <a:t>大阪市城東区の下町</a:t>
            </a:r>
            <a:endParaRPr sz="6000" dirty="0"/>
          </a:p>
          <a:p>
            <a:pPr>
              <a:defRPr sz="5900">
                <a:solidFill>
                  <a:srgbClr val="000000"/>
                </a:solidFill>
              </a:defRPr>
            </a:pPr>
            <a:r>
              <a:rPr sz="6000" dirty="0" err="1"/>
              <a:t>蒲生四丁目かいわい（通称がもよん</a:t>
            </a:r>
            <a:r>
              <a:rPr sz="6000" dirty="0"/>
              <a:t>）</a:t>
            </a:r>
          </a:p>
          <a:p>
            <a:pPr>
              <a:defRPr sz="5900">
                <a:solidFill>
                  <a:srgbClr val="000000"/>
                </a:solidFill>
              </a:defRPr>
            </a:pPr>
            <a:r>
              <a:rPr sz="6000" dirty="0"/>
              <a:t>⬇︎</a:t>
            </a:r>
          </a:p>
          <a:p>
            <a:pPr>
              <a:defRPr sz="5900">
                <a:solidFill>
                  <a:srgbClr val="000000"/>
                </a:solidFill>
              </a:defRPr>
            </a:pPr>
            <a:r>
              <a:rPr sz="6000" dirty="0" err="1"/>
              <a:t>がもよんにぎわいプロジェクト</a:t>
            </a:r>
            <a:endParaRPr sz="6000" dirty="0"/>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
          <p:cNvSpPr txBox="1"/>
          <p:nvPr/>
        </p:nvSpPr>
        <p:spPr>
          <a:xfrm>
            <a:off x="5738192" y="5075119"/>
            <a:ext cx="1373810"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8700">
                <a:solidFill>
                  <a:srgbClr val="000000"/>
                </a:solidFill>
              </a:defRPr>
            </a:lvl1pPr>
          </a:lstStyle>
          <a:p>
            <a:r>
              <a:rPr sz="8800" dirty="0" smtClean="0"/>
              <a:t>⬇</a:t>
            </a:r>
            <a:endParaRPr dirty="0"/>
          </a:p>
        </p:txBody>
      </p:sp>
      <p:sp>
        <p:nvSpPr>
          <p:cNvPr id="206" name="「がもよんにぎわいプロジェクト」"/>
          <p:cNvSpPr txBox="1"/>
          <p:nvPr/>
        </p:nvSpPr>
        <p:spPr>
          <a:xfrm>
            <a:off x="224982" y="523717"/>
            <a:ext cx="12554837" cy="882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100">
                <a:solidFill>
                  <a:srgbClr val="000000"/>
                </a:solidFill>
              </a:defRPr>
            </a:lvl1pPr>
          </a:lstStyle>
          <a:p>
            <a:r>
              <a:t>「がもよんにぎわいプロジェクト」</a:t>
            </a:r>
          </a:p>
        </p:txBody>
      </p:sp>
      <p:sp>
        <p:nvSpPr>
          <p:cNvPr id="207" name="空き家活用の新しい…"/>
          <p:cNvSpPr txBox="1"/>
          <p:nvPr/>
        </p:nvSpPr>
        <p:spPr>
          <a:xfrm>
            <a:off x="1701800" y="2056774"/>
            <a:ext cx="9601201" cy="274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300">
                <a:solidFill>
                  <a:srgbClr val="000000"/>
                </a:solidFill>
              </a:defRPr>
            </a:pPr>
            <a:r>
              <a:t>空き家活用の新しい</a:t>
            </a:r>
          </a:p>
          <a:p>
            <a:pPr>
              <a:defRPr sz="8300">
                <a:solidFill>
                  <a:srgbClr val="000000"/>
                </a:solidFill>
              </a:defRPr>
            </a:pPr>
            <a:r>
              <a:t>ビジネスモデル</a:t>
            </a:r>
          </a:p>
        </p:txBody>
      </p:sp>
      <p:sp>
        <p:nvSpPr>
          <p:cNvPr id="208" name="33軒‼︎"/>
          <p:cNvSpPr txBox="1"/>
          <p:nvPr/>
        </p:nvSpPr>
        <p:spPr>
          <a:xfrm>
            <a:off x="2690191" y="6568127"/>
            <a:ext cx="7869373" cy="279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7500">
                <a:solidFill>
                  <a:srgbClr val="E22400"/>
                </a:solidFill>
              </a:defRPr>
            </a:lvl1pPr>
          </a:lstStyle>
          <a:p>
            <a:r>
              <a:rPr dirty="0"/>
              <a:t>33軒‼︎</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08"/>
                                        </p:tgtEl>
                                        <p:attrNameLst>
                                          <p:attrName>style.visibility</p:attrName>
                                        </p:attrNameLst>
                                      </p:cBhvr>
                                      <p:to>
                                        <p:strVal val="visible"/>
                                      </p:to>
                                    </p:set>
                                    <p:anim calcmode="lin" valueType="num">
                                      <p:cBhvr>
                                        <p:cTn id="7" dur="750" fill="hold"/>
                                        <p:tgtEl>
                                          <p:spTgt spid="208"/>
                                        </p:tgtEl>
                                        <p:attrNameLst>
                                          <p:attrName>ppt_w</p:attrName>
                                        </p:attrNameLst>
                                      </p:cBhvr>
                                      <p:tavLst>
                                        <p:tav tm="0">
                                          <p:val>
                                            <p:fltVal val="0"/>
                                          </p:val>
                                        </p:tav>
                                        <p:tav tm="100000">
                                          <p:val>
                                            <p:strVal val="#ppt_w"/>
                                          </p:val>
                                        </p:tav>
                                      </p:tavLst>
                                    </p:anim>
                                    <p:anim calcmode="lin" valueType="num">
                                      <p:cBhvr>
                                        <p:cTn id="8" dur="750" fill="hold"/>
                                        <p:tgtEl>
                                          <p:spTgt spid="2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TotalTime>
  <Words>722</Words>
  <Application>Microsoft Office PowerPoint</Application>
  <PresentationFormat>ユーザー設定</PresentationFormat>
  <Paragraphs>185</Paragraphs>
  <Slides>34</Slides>
  <Notes>34</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34</vt:i4>
      </vt:variant>
    </vt:vector>
  </HeadingPairs>
  <TitlesOfParts>
    <vt:vector size="37" baseType="lpstr">
      <vt:lpstr>ヒラギノ角ゴ ProN W3</vt:lpstr>
      <vt:lpstr>ヒラギノ角ゴ ProN W6</vt:lpstr>
      <vt:lpstr>21_BasicWhite</vt:lpstr>
      <vt:lpstr>カフェをつくって 五ヶ瀬を元気に！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カフェをつくって 五ヶ瀬を元気に！ 　　</dc:title>
  <cp:lastModifiedBy>USER</cp:lastModifiedBy>
  <cp:revision>10</cp:revision>
  <dcterms:modified xsi:type="dcterms:W3CDTF">2022-12-13T04:49:31Z</dcterms:modified>
</cp:coreProperties>
</file>