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28"/>
  </p:notesMasterIdLst>
  <p:sldIdLst>
    <p:sldId id="256" r:id="rId2"/>
    <p:sldId id="257" r:id="rId3"/>
    <p:sldId id="258" r:id="rId4"/>
    <p:sldId id="259" r:id="rId5"/>
    <p:sldId id="260" r:id="rId6"/>
    <p:sldId id="261" r:id="rId7"/>
    <p:sldId id="269" r:id="rId8"/>
    <p:sldId id="270" r:id="rId9"/>
    <p:sldId id="264" r:id="rId10"/>
    <p:sldId id="272" r:id="rId11"/>
    <p:sldId id="275" r:id="rId12"/>
    <p:sldId id="274" r:id="rId13"/>
    <p:sldId id="273" r:id="rId14"/>
    <p:sldId id="265" r:id="rId15"/>
    <p:sldId id="266" r:id="rId16"/>
    <p:sldId id="267" r:id="rId17"/>
    <p:sldId id="268" r:id="rId18"/>
    <p:sldId id="271" r:id="rId19"/>
    <p:sldId id="277" r:id="rId20"/>
    <p:sldId id="278" r:id="rId21"/>
    <p:sldId id="279" r:id="rId22"/>
    <p:sldId id="280" r:id="rId23"/>
    <p:sldId id="281" r:id="rId24"/>
    <p:sldId id="282" r:id="rId25"/>
    <p:sldId id="263" r:id="rId26"/>
    <p:sldId id="283" r:id="rId2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0DC79441-0439-457B-BDBD-B7B4B737A5E0}">
          <p14:sldIdLst>
            <p14:sldId id="256"/>
            <p14:sldId id="257"/>
            <p14:sldId id="258"/>
            <p14:sldId id="259"/>
            <p14:sldId id="260"/>
            <p14:sldId id="261"/>
            <p14:sldId id="269"/>
            <p14:sldId id="270"/>
            <p14:sldId id="264"/>
            <p14:sldId id="272"/>
            <p14:sldId id="275"/>
            <p14:sldId id="274"/>
            <p14:sldId id="273"/>
            <p14:sldId id="265"/>
          </p14:sldIdLst>
        </p14:section>
        <p14:section name="タイトルなしのセクション" id="{4C13199F-C8FD-4730-AC82-CEB1BB3EDD32}">
          <p14:sldIdLst>
            <p14:sldId id="266"/>
            <p14:sldId id="267"/>
            <p14:sldId id="268"/>
            <p14:sldId id="271"/>
            <p14:sldId id="277"/>
            <p14:sldId id="278"/>
            <p14:sldId id="279"/>
            <p14:sldId id="280"/>
            <p14:sldId id="281"/>
            <p14:sldId id="282"/>
            <p14:sldId id="263"/>
            <p14:sldId id="283"/>
          </p14:sldIdLst>
        </p14:section>
      </p14:sectionLst>
    </p:ext>
    <p:ext uri="{EFAFB233-063F-42B5-8137-9DF3F51BA10A}">
      <p15:sldGuideLst xmlns:p15="http://schemas.microsoft.com/office/powerpoint/2012/main">
        <p15:guide id="1" orient="horz" pos="2159">
          <p15:clr>
            <a:srgbClr val="A4A3A4"/>
          </p15:clr>
        </p15:guide>
        <p15:guide id="2" pos="383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36" autoAdjust="0"/>
    <p:restoredTop sz="94660"/>
  </p:normalViewPr>
  <p:slideViewPr>
    <p:cSldViewPr snapToGrid="0">
      <p:cViewPr varScale="1">
        <p:scale>
          <a:sx n="75" d="100"/>
          <a:sy n="75" d="100"/>
        </p:scale>
        <p:origin x="90" y="672"/>
      </p:cViewPr>
      <p:guideLst>
        <p:guide orient="horz" pos="2159"/>
        <p:guide pos="3838"/>
      </p:guideLst>
    </p:cSldViewPr>
  </p:slid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A3962F-0319-4999-8021-F41A006B986C}" type="datetimeFigureOut">
              <a:rPr kumimoji="1" lang="ja-JP" altLang="en-US" smtClean="0"/>
              <a:t>2020/12/18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63D5A6-8650-4DCB-BAD8-9952D103902F}" type="slidenum">
              <a:rPr kumimoji="1" lang="ja-JP" altLang="en-US" smtClean="0"/>
              <a:t>‹#›</a:t>
            </a:fld>
            <a:endParaRPr kumimoji="1" lang="ja-JP" altLang="en-US"/>
          </a:p>
        </p:txBody>
      </p:sp>
    </p:spTree>
    <p:extLst>
      <p:ext uri="{BB962C8B-B14F-4D97-AF65-F5344CB8AC3E}">
        <p14:creationId xmlns:p14="http://schemas.microsoft.com/office/powerpoint/2010/main" val="40093439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３年１組４番</a:t>
            </a:r>
            <a:r>
              <a:rPr kumimoji="1" lang="en-US" altLang="ja-JP" dirty="0" smtClean="0"/>
              <a:t>	</a:t>
            </a:r>
            <a:r>
              <a:rPr kumimoji="1" lang="ja-JP" altLang="en-US" dirty="0" smtClean="0"/>
              <a:t>岩佐芽依です。</a:t>
            </a:r>
            <a:endParaRPr kumimoji="1" lang="en-US" altLang="ja-JP" dirty="0" smtClean="0"/>
          </a:p>
          <a:p>
            <a:r>
              <a:rPr kumimoji="1" lang="ja-JP" altLang="en-US" dirty="0" smtClean="0"/>
              <a:t>私のＧＤＰの目標は、鞍岡中跡地を利用して団らんの場所に</a:t>
            </a:r>
            <a:r>
              <a:rPr kumimoji="1" lang="ja-JP" altLang="en-US" dirty="0" err="1" smtClean="0"/>
              <a:t>です</a:t>
            </a:r>
            <a:r>
              <a:rPr kumimoji="1" lang="ja-JP" altLang="en-US" dirty="0" smtClean="0"/>
              <a:t>。</a:t>
            </a:r>
            <a:endParaRPr kumimoji="1" lang="en-US" altLang="ja-JP" dirty="0" smtClean="0"/>
          </a:p>
          <a:p>
            <a:r>
              <a:rPr kumimoji="1" lang="ja-JP" altLang="en-US" dirty="0" smtClean="0"/>
              <a:t>これにした理由は、あまり使われていないなどです。</a:t>
            </a:r>
            <a:endParaRPr kumimoji="1" lang="en-US" altLang="ja-JP" dirty="0" smtClean="0"/>
          </a:p>
          <a:p>
            <a:r>
              <a:rPr kumimoji="1" lang="ja-JP" altLang="en-US" dirty="0" smtClean="0"/>
              <a:t>それでは、次に現状についてです。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1</a:t>
            </a:fld>
            <a:endParaRPr kumimoji="1" lang="ja-JP" altLang="en-US"/>
          </a:p>
        </p:txBody>
      </p:sp>
    </p:spTree>
    <p:extLst>
      <p:ext uri="{BB962C8B-B14F-4D97-AF65-F5344CB8AC3E}">
        <p14:creationId xmlns:p14="http://schemas.microsoft.com/office/powerpoint/2010/main" val="14499082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複合施設でできることは、室内での運動、筋肉が弱らないようなトレーニング、またはもの作りなどをします。</a:t>
            </a:r>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10</a:t>
            </a:fld>
            <a:endParaRPr kumimoji="1" lang="ja-JP" altLang="en-US"/>
          </a:p>
        </p:txBody>
      </p:sp>
    </p:spTree>
    <p:extLst>
      <p:ext uri="{BB962C8B-B14F-4D97-AF65-F5344CB8AC3E}">
        <p14:creationId xmlns:p14="http://schemas.microsoft.com/office/powerpoint/2010/main" val="12241787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施設での取り組みの結果、散歩などの取組を行うことで介護予防にもつながると思います</a:t>
            </a:r>
            <a:r>
              <a:rPr kumimoji="1" lang="ja-JP" altLang="en-US" dirty="0" smtClean="0"/>
              <a:t>。また、自信がつきます。</a:t>
            </a:r>
            <a:endParaRPr kumimoji="1" lang="en-US" altLang="ja-JP" dirty="0" smtClean="0"/>
          </a:p>
          <a:p>
            <a:r>
              <a:rPr kumimoji="1" lang="ja-JP" altLang="en-US" dirty="0" smtClean="0"/>
              <a:t>介護予防をすることで、毎日が楽しく過ごせたり自分らしい生活をおくることができます。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11</a:t>
            </a:fld>
            <a:endParaRPr kumimoji="1" lang="ja-JP" altLang="en-US"/>
          </a:p>
        </p:txBody>
      </p:sp>
    </p:spTree>
    <p:extLst>
      <p:ext uri="{BB962C8B-B14F-4D97-AF65-F5344CB8AC3E}">
        <p14:creationId xmlns:p14="http://schemas.microsoft.com/office/powerpoint/2010/main" val="13815457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複合施設での取り組みは、この３つのサービスです。まず、施設サービス、介護サービス、介護予防支援サービスなどです。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12</a:t>
            </a:fld>
            <a:endParaRPr kumimoji="1" lang="ja-JP" altLang="en-US"/>
          </a:p>
        </p:txBody>
      </p:sp>
    </p:spTree>
    <p:extLst>
      <p:ext uri="{BB962C8B-B14F-4D97-AF65-F5344CB8AC3E}">
        <p14:creationId xmlns:p14="http://schemas.microsoft.com/office/powerpoint/2010/main" val="27028181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複合施設に、介護サービスを入れる場合、チームアプローチ</a:t>
            </a:r>
            <a:r>
              <a:rPr kumimoji="1" lang="en-US" altLang="ja-JP" dirty="0" smtClean="0"/>
              <a:t>,</a:t>
            </a:r>
            <a:r>
              <a:rPr kumimoji="1" lang="ja-JP" altLang="en-US" dirty="0" smtClean="0"/>
              <a:t>主任ケアマネージャー、社会福祉士、保健士または、看護師が必要になります。</a:t>
            </a:r>
            <a:endParaRPr kumimoji="1" lang="en-US" altLang="ja-JP" dirty="0" smtClean="0"/>
          </a:p>
          <a:p>
            <a:r>
              <a:rPr kumimoji="1" lang="ja-JP" altLang="en-US" smtClean="0"/>
              <a:t>主任ケアマネジャーとは、ケアマネジャーの育成や指導をする人です。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13</a:t>
            </a:fld>
            <a:endParaRPr kumimoji="1" lang="ja-JP" altLang="en-US"/>
          </a:p>
        </p:txBody>
      </p:sp>
    </p:spTree>
    <p:extLst>
      <p:ext uri="{BB962C8B-B14F-4D97-AF65-F5344CB8AC3E}">
        <p14:creationId xmlns:p14="http://schemas.microsoft.com/office/powerpoint/2010/main" val="35916672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このような事をすることで、地域の人が住みやすくなり、高齢者の方は、毎日が楽しく健康に過ごすことができる。</a:t>
            </a:r>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14</a:t>
            </a:fld>
            <a:endParaRPr kumimoji="1" lang="ja-JP" altLang="en-US"/>
          </a:p>
        </p:txBody>
      </p:sp>
    </p:spTree>
    <p:extLst>
      <p:ext uri="{BB962C8B-B14F-4D97-AF65-F5344CB8AC3E}">
        <p14:creationId xmlns:p14="http://schemas.microsoft.com/office/powerpoint/2010/main" val="18429189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つぎに、イベントを実施しよう！です。</a:t>
            </a:r>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15</a:t>
            </a:fld>
            <a:endParaRPr kumimoji="1" lang="ja-JP" altLang="en-US"/>
          </a:p>
        </p:txBody>
      </p:sp>
    </p:spTree>
    <p:extLst>
      <p:ext uri="{BB962C8B-B14F-4D97-AF65-F5344CB8AC3E}">
        <p14:creationId xmlns:p14="http://schemas.microsoft.com/office/powerpoint/2010/main" val="11728652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今行われているイベントは、福祉祭りがあります。福祉祭りでは、絵や習字を飾ったり踊りや歌などがあります。</a:t>
            </a:r>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16</a:t>
            </a:fld>
            <a:endParaRPr kumimoji="1" lang="ja-JP" altLang="en-US"/>
          </a:p>
        </p:txBody>
      </p:sp>
    </p:spTree>
    <p:extLst>
      <p:ext uri="{BB962C8B-B14F-4D97-AF65-F5344CB8AC3E}">
        <p14:creationId xmlns:p14="http://schemas.microsoft.com/office/powerpoint/2010/main" val="21205488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私が、考えるイベントは、鞍中を使ってする。高齢者の人向けに行い介護予防にします。</a:t>
            </a:r>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17</a:t>
            </a:fld>
            <a:endParaRPr kumimoji="1" lang="ja-JP" altLang="en-US"/>
          </a:p>
        </p:txBody>
      </p:sp>
    </p:spTree>
    <p:extLst>
      <p:ext uri="{BB962C8B-B14F-4D97-AF65-F5344CB8AC3E}">
        <p14:creationId xmlns:p14="http://schemas.microsoft.com/office/powerpoint/2010/main" val="37256510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私が考えるイベントの例は、７月ぐらいに、鞍中グランドと、室内でカラオケ大会や１００歳体操、ゲーム、手芸などをします。</a:t>
            </a:r>
            <a:endParaRPr kumimoji="1" lang="en-US" altLang="ja-JP" dirty="0" smtClean="0"/>
          </a:p>
          <a:p>
            <a:r>
              <a:rPr kumimoji="1" lang="ja-JP" altLang="en-US" dirty="0" smtClean="0"/>
              <a:t>グランドでするイベントは、熱中症対策が必要。です。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18</a:t>
            </a:fld>
            <a:endParaRPr kumimoji="1" lang="ja-JP" altLang="en-US"/>
          </a:p>
        </p:txBody>
      </p:sp>
    </p:spTree>
    <p:extLst>
      <p:ext uri="{BB962C8B-B14F-4D97-AF65-F5344CB8AC3E}">
        <p14:creationId xmlns:p14="http://schemas.microsoft.com/office/powerpoint/2010/main" val="16604893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イベント運営するひとは、基本的にボランティアです。</a:t>
            </a:r>
            <a:endParaRPr kumimoji="1" lang="en-US" altLang="ja-JP" dirty="0" smtClean="0"/>
          </a:p>
          <a:p>
            <a:r>
              <a:rPr kumimoji="1" lang="ja-JP" altLang="en-US" dirty="0" smtClean="0"/>
              <a:t>ボランティア活動をするひとは、中学生や、小学生です。</a:t>
            </a:r>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19</a:t>
            </a:fld>
            <a:endParaRPr kumimoji="1" lang="ja-JP" altLang="en-US"/>
          </a:p>
        </p:txBody>
      </p:sp>
    </p:spTree>
    <p:extLst>
      <p:ext uri="{BB962C8B-B14F-4D97-AF65-F5344CB8AC3E}">
        <p14:creationId xmlns:p14="http://schemas.microsoft.com/office/powerpoint/2010/main" val="1966968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今の鞍岡の現状は、みんなで集まれるところが、少ないですが、鞍岡中体育館の利用者は多いです。鞍岡は高齢者の方がたくさん住んでいるので、生きがいづく</a:t>
            </a:r>
            <a:r>
              <a:rPr kumimoji="1" lang="ja-JP" altLang="en-US" dirty="0" err="1" smtClean="0"/>
              <a:t>りが</a:t>
            </a:r>
            <a:r>
              <a:rPr kumimoji="1" lang="ja-JP" altLang="en-US" dirty="0" smtClean="0"/>
              <a:t>、必要だと思います。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2</a:t>
            </a:fld>
            <a:endParaRPr kumimoji="1" lang="ja-JP" altLang="en-US"/>
          </a:p>
        </p:txBody>
      </p:sp>
    </p:spTree>
    <p:extLst>
      <p:ext uri="{BB962C8B-B14F-4D97-AF65-F5344CB8AC3E}">
        <p14:creationId xmlns:p14="http://schemas.microsoft.com/office/powerpoint/2010/main" val="19020874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つぎに、具体策３です。</a:t>
            </a:r>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20</a:t>
            </a:fld>
            <a:endParaRPr kumimoji="1" lang="ja-JP" altLang="en-US"/>
          </a:p>
        </p:txBody>
      </p:sp>
    </p:spTree>
    <p:extLst>
      <p:ext uri="{BB962C8B-B14F-4D97-AF65-F5344CB8AC3E}">
        <p14:creationId xmlns:p14="http://schemas.microsoft.com/office/powerpoint/2010/main" val="26235377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具体策３は、子育て支援と繋げて私のアイデアは、高齢者の方若者勉強会です。これを考えた理由としては、高齢者の方と若者の交流をすれば、高齢者の方の力活用ができます。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21</a:t>
            </a:fld>
            <a:endParaRPr kumimoji="1" lang="ja-JP" altLang="en-US"/>
          </a:p>
        </p:txBody>
      </p:sp>
    </p:spTree>
    <p:extLst>
      <p:ext uri="{BB962C8B-B14F-4D97-AF65-F5344CB8AC3E}">
        <p14:creationId xmlns:p14="http://schemas.microsoft.com/office/powerpoint/2010/main" val="28418057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高齢者の方との勉強会の例は、時は年に２回。場所は鞍中室内。参加してもらうひとは、高齢者の方と地域の方です。</a:t>
            </a:r>
            <a:endParaRPr kumimoji="1" lang="en-US" altLang="ja-JP" smtClean="0"/>
          </a:p>
          <a:p>
            <a:endParaRPr kumimoji="1" lang="en-US" altLang="ja-JP" smtClean="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22</a:t>
            </a:fld>
            <a:endParaRPr kumimoji="1" lang="ja-JP" altLang="en-US"/>
          </a:p>
        </p:txBody>
      </p:sp>
    </p:spTree>
    <p:extLst>
      <p:ext uri="{BB962C8B-B14F-4D97-AF65-F5344CB8AC3E}">
        <p14:creationId xmlns:p14="http://schemas.microsoft.com/office/powerpoint/2010/main" val="42044795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勉強会でしたい、内容は高齢者方の話を聞く。工作などをする。です。</a:t>
            </a:r>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23</a:t>
            </a:fld>
            <a:endParaRPr kumimoji="1" lang="ja-JP" altLang="en-US"/>
          </a:p>
        </p:txBody>
      </p:sp>
    </p:spTree>
    <p:extLst>
      <p:ext uri="{BB962C8B-B14F-4D97-AF65-F5344CB8AC3E}">
        <p14:creationId xmlns:p14="http://schemas.microsoft.com/office/powerpoint/2010/main" val="28254536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この様なことをすることで、子育て支援にもつながり高齢者の方の力活用にもなります。また高齢者の方が健康に過ごせます。</a:t>
            </a:r>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24</a:t>
            </a:fld>
            <a:endParaRPr kumimoji="1" lang="ja-JP" altLang="en-US"/>
          </a:p>
        </p:txBody>
      </p:sp>
    </p:spTree>
    <p:extLst>
      <p:ext uri="{BB962C8B-B14F-4D97-AF65-F5344CB8AC3E}">
        <p14:creationId xmlns:p14="http://schemas.microsoft.com/office/powerpoint/2010/main" val="2585143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今後の課題は、事務所の人を増やす。</a:t>
            </a:r>
            <a:endParaRPr kumimoji="1" lang="en-US" altLang="ja-JP" dirty="0" smtClean="0"/>
          </a:p>
          <a:p>
            <a:r>
              <a:rPr kumimoji="1" lang="ja-JP" altLang="en-US" dirty="0" smtClean="0"/>
              <a:t>使っていると汚れるとおもうので、掃除ボランティア活動を中学生などがします。鞍中を利用してイベントをおこないます。</a:t>
            </a:r>
            <a:endParaRPr kumimoji="1" lang="en-US" altLang="ja-JP" dirty="0" smtClean="0"/>
          </a:p>
          <a:p>
            <a:r>
              <a:rPr kumimoji="1" lang="ja-JP" altLang="en-US" dirty="0" smtClean="0"/>
              <a:t>また、鞍中活用のための工事をする。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25</a:t>
            </a:fld>
            <a:endParaRPr kumimoji="1" lang="ja-JP" altLang="en-US"/>
          </a:p>
        </p:txBody>
      </p:sp>
    </p:spTree>
    <p:extLst>
      <p:ext uri="{BB962C8B-B14F-4D97-AF65-F5344CB8AC3E}">
        <p14:creationId xmlns:p14="http://schemas.microsoft.com/office/powerpoint/2010/main" val="11212011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ご清聴ありがとうございました。</a:t>
            </a:r>
            <a:endParaRPr kumimoji="1" lang="en-US" altLang="ja-JP" dirty="0" smtClean="0"/>
          </a:p>
          <a:p>
            <a:r>
              <a:rPr kumimoji="1" lang="ja-JP" altLang="en-US" smtClean="0"/>
              <a:t>ごせいちょう</a:t>
            </a:r>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26</a:t>
            </a:fld>
            <a:endParaRPr kumimoji="1" lang="ja-JP" altLang="en-US"/>
          </a:p>
        </p:txBody>
      </p:sp>
    </p:spTree>
    <p:extLst>
      <p:ext uri="{BB962C8B-B14F-4D97-AF65-F5344CB8AC3E}">
        <p14:creationId xmlns:p14="http://schemas.microsoft.com/office/powerpoint/2010/main" val="3652959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次に問題点です。鞍岡中は体育館以外あまり使用されていません。体育館競技はよく活動していると聞きますが、イベントは少ないです。</a:t>
            </a:r>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3</a:t>
            </a:fld>
            <a:endParaRPr kumimoji="1" lang="ja-JP" altLang="en-US"/>
          </a:p>
        </p:txBody>
      </p:sp>
    </p:spTree>
    <p:extLst>
      <p:ext uri="{BB962C8B-B14F-4D97-AF65-F5344CB8AC3E}">
        <p14:creationId xmlns:p14="http://schemas.microsoft.com/office/powerpoint/2010/main" val="4232025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そこで私が考えた仮設は、これです。鞍中跡地を利用すれば、地域の方や高齢者の方が楽しく過ごせる地域にできるだろう。</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4</a:t>
            </a:fld>
            <a:endParaRPr kumimoji="1" lang="ja-JP" altLang="en-US"/>
          </a:p>
        </p:txBody>
      </p:sp>
    </p:spTree>
    <p:extLst>
      <p:ext uri="{BB962C8B-B14F-4D97-AF65-F5344CB8AC3E}">
        <p14:creationId xmlns:p14="http://schemas.microsoft.com/office/powerpoint/2010/main" val="22179784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提言は、鞍中跡地を利用して、高齢者の方や地域の方がゆっくりできるような所にしたい。です。</a:t>
            </a:r>
            <a:endParaRPr kumimoji="1" lang="en-US" altLang="ja-JP" dirty="0" smtClean="0"/>
          </a:p>
          <a:p>
            <a:r>
              <a:rPr kumimoji="1" lang="ja-JP" altLang="en-US" dirty="0" smtClean="0"/>
              <a:t>その理由は、鞍岡中は、廃校してあまり有効に活用されていないと思ったので、たくさんの人に利用してもらえるような、憩いの場所にしたいと思いました。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5</a:t>
            </a:fld>
            <a:endParaRPr kumimoji="1" lang="ja-JP" altLang="en-US"/>
          </a:p>
        </p:txBody>
      </p:sp>
    </p:spTree>
    <p:extLst>
      <p:ext uri="{BB962C8B-B14F-4D97-AF65-F5344CB8AC3E}">
        <p14:creationId xmlns:p14="http://schemas.microsoft.com/office/powerpoint/2010/main" val="1534357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まず、１つめは、色々なものを合わせた施設をつくる。</a:t>
            </a:r>
            <a:endParaRPr kumimoji="1" lang="en-US" altLang="ja-JP" dirty="0" smtClean="0"/>
          </a:p>
          <a:p>
            <a:r>
              <a:rPr kumimoji="1" lang="ja-JP" altLang="en-US" dirty="0" smtClean="0"/>
              <a:t>２つ目は、イベントを鞍中で実施する。です。２つ目のイベントは高齢者向けのイベントを実施すると良いと思いました。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6</a:t>
            </a:fld>
            <a:endParaRPr kumimoji="1" lang="ja-JP" altLang="en-US"/>
          </a:p>
        </p:txBody>
      </p:sp>
    </p:spTree>
    <p:extLst>
      <p:ext uri="{BB962C8B-B14F-4D97-AF65-F5344CB8AC3E}">
        <p14:creationId xmlns:p14="http://schemas.microsoft.com/office/powerpoint/2010/main" val="26978785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１つずつ説明します。まずは複合施設をつくることについてです。</a:t>
            </a:r>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7</a:t>
            </a:fld>
            <a:endParaRPr kumimoji="1" lang="ja-JP" altLang="en-US"/>
          </a:p>
        </p:txBody>
      </p:sp>
    </p:spTree>
    <p:extLst>
      <p:ext uri="{BB962C8B-B14F-4D97-AF65-F5344CB8AC3E}">
        <p14:creationId xmlns:p14="http://schemas.microsoft.com/office/powerpoint/2010/main" val="1977299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今高齢者の方が使っている施設は、主にふれあい施設、公民館です。公民館などでは、いきいきサロンなどをしています。</a:t>
            </a:r>
            <a:endParaRPr kumimoji="1" lang="en-US" altLang="ja-JP" dirty="0" smtClean="0"/>
          </a:p>
          <a:p>
            <a:r>
              <a:rPr kumimoji="1" lang="ja-JP" altLang="en-US" dirty="0" smtClean="0"/>
              <a:t>鞍岡から通うには、少し大変だという印象です。そこで鞍岡中を利用できるといいと思いました。</a:t>
            </a:r>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8</a:t>
            </a:fld>
            <a:endParaRPr kumimoji="1" lang="ja-JP" altLang="en-US"/>
          </a:p>
        </p:txBody>
      </p:sp>
    </p:spTree>
    <p:extLst>
      <p:ext uri="{BB962C8B-B14F-4D97-AF65-F5344CB8AC3E}">
        <p14:creationId xmlns:p14="http://schemas.microsoft.com/office/powerpoint/2010/main" val="32516548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ここで、複合施設とはいろいろな施設を１つの施設にまとめたものです。</a:t>
            </a:r>
            <a:endParaRPr kumimoji="1" lang="en-US" altLang="ja-JP" dirty="0" smtClean="0"/>
          </a:p>
          <a:p>
            <a:r>
              <a:rPr kumimoji="1" lang="ja-JP" altLang="en-US" dirty="0" smtClean="0"/>
              <a:t>私が、考える複合施設に入れたいものは、福祉施設、運動施設、子育て支援センターなどです。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A63D5A6-8650-4DCB-BAD8-9952D103902F}" type="slidenum">
              <a:rPr kumimoji="1" lang="ja-JP" altLang="en-US" smtClean="0"/>
              <a:t>9</a:t>
            </a:fld>
            <a:endParaRPr kumimoji="1" lang="ja-JP" altLang="en-US"/>
          </a:p>
        </p:txBody>
      </p:sp>
    </p:spTree>
    <p:extLst>
      <p:ext uri="{BB962C8B-B14F-4D97-AF65-F5344CB8AC3E}">
        <p14:creationId xmlns:p14="http://schemas.microsoft.com/office/powerpoint/2010/main" val="37344063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pPr lvl="0">
              <a:defRPr lang="ja-JP" altLang="en-US"/>
            </a:pPr>
            <a:fld id="{D422D86A-5F52-4165-8473-F1B836277586}" type="datetime1">
              <a:rPr lang="ko-KR" altLang="en-US" smtClean="0"/>
              <a:pPr lvl="0">
                <a:defRPr lang="ja-JP" altLang="en-US"/>
              </a:pPr>
              <a:t>2020-12-18</a:t>
            </a:fld>
            <a:endParaRPr lang="ko-KR" altLang="en-US"/>
          </a:p>
        </p:txBody>
      </p:sp>
      <p:sp>
        <p:nvSpPr>
          <p:cNvPr id="5" name="フッター プレースホルダー 4"/>
          <p:cNvSpPr>
            <a:spLocks noGrp="1"/>
          </p:cNvSpPr>
          <p:nvPr>
            <p:ph type="ftr" sz="quarter" idx="11"/>
          </p:nvPr>
        </p:nvSpPr>
        <p:spPr/>
        <p:txBody>
          <a:bodyPr/>
          <a:lstStyle/>
          <a:p>
            <a:pPr lvl="0">
              <a:defRPr lang="ja-JP" altLang="en-US"/>
            </a:pPr>
            <a:endParaRPr lang="ko-KR" altLang="en-US"/>
          </a:p>
        </p:txBody>
      </p:sp>
      <p:sp>
        <p:nvSpPr>
          <p:cNvPr id="6" name="スライド番号プレースホルダー 5"/>
          <p:cNvSpPr>
            <a:spLocks noGrp="1"/>
          </p:cNvSpPr>
          <p:nvPr>
            <p:ph type="sldNum" sz="quarter" idx="12"/>
          </p:nvPr>
        </p:nvSpPr>
        <p:spPr/>
        <p:txBody>
          <a:bodyPr/>
          <a:lstStyle/>
          <a:p>
            <a:pPr lvl="0">
              <a:defRPr lang="ja-JP" altLang="en-US"/>
            </a:pPr>
            <a:fld id="{AD22CD3B-FDDF-4998-970C-76E6E0BEC65F}" type="slidenum">
              <a:rPr lang="ko-KR" altLang="en-US" smtClean="0"/>
              <a:pPr lvl="0">
                <a:defRPr lang="ja-JP" altLang="en-US"/>
              </a:pPr>
              <a:t>‹#›</a:t>
            </a:fld>
            <a:endParaRPr lang="ko-KR" altLang="en-US"/>
          </a:p>
        </p:txBody>
      </p:sp>
    </p:spTree>
    <p:extLst>
      <p:ext uri="{BB962C8B-B14F-4D97-AF65-F5344CB8AC3E}">
        <p14:creationId xmlns:p14="http://schemas.microsoft.com/office/powerpoint/2010/main" val="163396080"/>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lvl="0">
              <a:defRPr lang="ja-JP" altLang="en-US"/>
            </a:pPr>
            <a:fld id="{D422D86A-5F52-4165-8473-F1B836277586}" type="datetime1">
              <a:rPr lang="ko-KR" altLang="en-US" smtClean="0"/>
              <a:pPr lvl="0">
                <a:defRPr lang="ja-JP" altLang="en-US"/>
              </a:pPr>
              <a:t>2020-12-18</a:t>
            </a:fld>
            <a:endParaRPr lang="ko-KR" altLang="en-US"/>
          </a:p>
        </p:txBody>
      </p:sp>
      <p:sp>
        <p:nvSpPr>
          <p:cNvPr id="5" name="フッター プレースホルダー 4"/>
          <p:cNvSpPr>
            <a:spLocks noGrp="1"/>
          </p:cNvSpPr>
          <p:nvPr>
            <p:ph type="ftr" sz="quarter" idx="11"/>
          </p:nvPr>
        </p:nvSpPr>
        <p:spPr/>
        <p:txBody>
          <a:bodyPr/>
          <a:lstStyle/>
          <a:p>
            <a:pPr lvl="0">
              <a:defRPr lang="ja-JP" altLang="en-US"/>
            </a:pPr>
            <a:endParaRPr lang="ko-KR" altLang="en-US"/>
          </a:p>
        </p:txBody>
      </p:sp>
      <p:sp>
        <p:nvSpPr>
          <p:cNvPr id="6" name="スライド番号プレースホルダー 5"/>
          <p:cNvSpPr>
            <a:spLocks noGrp="1"/>
          </p:cNvSpPr>
          <p:nvPr>
            <p:ph type="sldNum" sz="quarter" idx="12"/>
          </p:nvPr>
        </p:nvSpPr>
        <p:spPr/>
        <p:txBody>
          <a:bodyPr/>
          <a:lstStyle/>
          <a:p>
            <a:pPr lvl="0">
              <a:defRPr lang="ja-JP" altLang="en-US"/>
            </a:pPr>
            <a:fld id="{AD22CD3B-FDDF-4998-970C-76E6E0BEC65F}" type="slidenum">
              <a:rPr lang="ko-KR" altLang="en-US" smtClean="0"/>
              <a:pPr lvl="0">
                <a:defRPr lang="ja-JP" altLang="en-US"/>
              </a:pPr>
              <a:t>‹#›</a:t>
            </a:fld>
            <a:endParaRPr lang="ko-KR" altLang="en-US"/>
          </a:p>
        </p:txBody>
      </p:sp>
    </p:spTree>
    <p:extLst>
      <p:ext uri="{BB962C8B-B14F-4D97-AF65-F5344CB8AC3E}">
        <p14:creationId xmlns:p14="http://schemas.microsoft.com/office/powerpoint/2010/main" val="132746544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lvl="0">
              <a:defRPr lang="ja-JP" altLang="en-US"/>
            </a:pPr>
            <a:fld id="{D422D86A-5F52-4165-8473-F1B836277586}" type="datetime1">
              <a:rPr lang="ko-KR" altLang="en-US" smtClean="0"/>
              <a:pPr lvl="0">
                <a:defRPr lang="ja-JP" altLang="en-US"/>
              </a:pPr>
              <a:t>2020-12-18</a:t>
            </a:fld>
            <a:endParaRPr lang="ko-KR" altLang="en-US"/>
          </a:p>
        </p:txBody>
      </p:sp>
      <p:sp>
        <p:nvSpPr>
          <p:cNvPr id="5" name="フッター プレースホルダー 4"/>
          <p:cNvSpPr>
            <a:spLocks noGrp="1"/>
          </p:cNvSpPr>
          <p:nvPr>
            <p:ph type="ftr" sz="quarter" idx="11"/>
          </p:nvPr>
        </p:nvSpPr>
        <p:spPr/>
        <p:txBody>
          <a:bodyPr/>
          <a:lstStyle/>
          <a:p>
            <a:pPr lvl="0">
              <a:defRPr lang="ja-JP" altLang="en-US"/>
            </a:pPr>
            <a:endParaRPr lang="ko-KR" altLang="en-US"/>
          </a:p>
        </p:txBody>
      </p:sp>
      <p:sp>
        <p:nvSpPr>
          <p:cNvPr id="6" name="スライド番号プレースホルダー 5"/>
          <p:cNvSpPr>
            <a:spLocks noGrp="1"/>
          </p:cNvSpPr>
          <p:nvPr>
            <p:ph type="sldNum" sz="quarter" idx="12"/>
          </p:nvPr>
        </p:nvSpPr>
        <p:spPr/>
        <p:txBody>
          <a:bodyPr/>
          <a:lstStyle/>
          <a:p>
            <a:pPr lvl="0">
              <a:defRPr lang="ja-JP" altLang="en-US"/>
            </a:pPr>
            <a:fld id="{AD22CD3B-FDDF-4998-970C-76E6E0BEC65F}" type="slidenum">
              <a:rPr lang="ko-KR" altLang="en-US" smtClean="0"/>
              <a:pPr lvl="0">
                <a:defRPr lang="ja-JP" altLang="en-US"/>
              </a:pPr>
              <a:t>‹#›</a:t>
            </a:fld>
            <a:endParaRPr lang="ko-KR" altLang="en-US"/>
          </a:p>
        </p:txBody>
      </p:sp>
    </p:spTree>
    <p:extLst>
      <p:ext uri="{BB962C8B-B14F-4D97-AF65-F5344CB8AC3E}">
        <p14:creationId xmlns:p14="http://schemas.microsoft.com/office/powerpoint/2010/main" val="214970724"/>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lvl="0">
              <a:defRPr lang="ja-JP" altLang="en-US"/>
            </a:pPr>
            <a:fld id="{D422D86A-5F52-4165-8473-F1B836277586}" type="datetime1">
              <a:rPr lang="ko-KR" altLang="en-US" smtClean="0"/>
              <a:pPr lvl="0">
                <a:defRPr lang="ja-JP" altLang="en-US"/>
              </a:pPr>
              <a:t>2020-12-18</a:t>
            </a:fld>
            <a:endParaRPr lang="ko-KR" altLang="en-US"/>
          </a:p>
        </p:txBody>
      </p:sp>
      <p:sp>
        <p:nvSpPr>
          <p:cNvPr id="5" name="フッター プレースホルダー 4"/>
          <p:cNvSpPr>
            <a:spLocks noGrp="1"/>
          </p:cNvSpPr>
          <p:nvPr>
            <p:ph type="ftr" sz="quarter" idx="11"/>
          </p:nvPr>
        </p:nvSpPr>
        <p:spPr/>
        <p:txBody>
          <a:bodyPr/>
          <a:lstStyle/>
          <a:p>
            <a:pPr lvl="0">
              <a:defRPr lang="ja-JP" altLang="en-US"/>
            </a:pPr>
            <a:endParaRPr lang="ko-KR" altLang="en-US"/>
          </a:p>
        </p:txBody>
      </p:sp>
      <p:sp>
        <p:nvSpPr>
          <p:cNvPr id="6" name="スライド番号プレースホルダー 5"/>
          <p:cNvSpPr>
            <a:spLocks noGrp="1"/>
          </p:cNvSpPr>
          <p:nvPr>
            <p:ph type="sldNum" sz="quarter" idx="12"/>
          </p:nvPr>
        </p:nvSpPr>
        <p:spPr/>
        <p:txBody>
          <a:bodyPr/>
          <a:lstStyle/>
          <a:p>
            <a:pPr lvl="0">
              <a:defRPr lang="ja-JP" altLang="en-US"/>
            </a:pPr>
            <a:fld id="{AD22CD3B-FDDF-4998-970C-76E6E0BEC65F}" type="slidenum">
              <a:rPr lang="ko-KR" altLang="en-US" smtClean="0"/>
              <a:pPr lvl="0">
                <a:defRPr lang="ja-JP" altLang="en-US"/>
              </a:pPr>
              <a:t>‹#›</a:t>
            </a:fld>
            <a:endParaRPr lang="ko-KR" altLang="en-US"/>
          </a:p>
        </p:txBody>
      </p:sp>
    </p:spTree>
    <p:extLst>
      <p:ext uri="{BB962C8B-B14F-4D97-AF65-F5344CB8AC3E}">
        <p14:creationId xmlns:p14="http://schemas.microsoft.com/office/powerpoint/2010/main" val="108232184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pPr lvl="0">
              <a:defRPr lang="ja-JP" altLang="en-US"/>
            </a:pPr>
            <a:fld id="{60728D28-603B-4EFC-80F8-17E5E9107035}" type="datetime1">
              <a:rPr lang="ko-KR" altLang="en-US" smtClean="0"/>
              <a:pPr lvl="0">
                <a:defRPr lang="ja-JP" altLang="en-US"/>
              </a:pPr>
              <a:t>2020-12-18</a:t>
            </a:fld>
            <a:endParaRPr lang="ko-KR" altLang="en-US"/>
          </a:p>
        </p:txBody>
      </p:sp>
      <p:sp>
        <p:nvSpPr>
          <p:cNvPr id="5" name="フッター プレースホルダー 4"/>
          <p:cNvSpPr>
            <a:spLocks noGrp="1"/>
          </p:cNvSpPr>
          <p:nvPr>
            <p:ph type="ftr" sz="quarter" idx="11"/>
          </p:nvPr>
        </p:nvSpPr>
        <p:spPr/>
        <p:txBody>
          <a:bodyPr/>
          <a:lstStyle/>
          <a:p>
            <a:pPr lvl="0">
              <a:defRPr lang="ja-JP" altLang="en-US"/>
            </a:pPr>
            <a:endParaRPr lang="ko-KR" altLang="en-US"/>
          </a:p>
        </p:txBody>
      </p:sp>
      <p:sp>
        <p:nvSpPr>
          <p:cNvPr id="6" name="スライド番号プレースホルダー 5"/>
          <p:cNvSpPr>
            <a:spLocks noGrp="1"/>
          </p:cNvSpPr>
          <p:nvPr>
            <p:ph type="sldNum" sz="quarter" idx="12"/>
          </p:nvPr>
        </p:nvSpPr>
        <p:spPr/>
        <p:txBody>
          <a:bodyPr/>
          <a:lstStyle/>
          <a:p>
            <a:pPr lvl="0">
              <a:defRPr lang="ja-JP" altLang="en-US"/>
            </a:pPr>
            <a:fld id="{AD22CD3B-FDDF-4998-970C-76E6E0BEC65F}" type="slidenum">
              <a:rPr lang="ko-KR" altLang="en-US" smtClean="0"/>
              <a:pPr lvl="0">
                <a:defRPr lang="ja-JP" altLang="en-US"/>
              </a:pPr>
              <a:t>‹#›</a:t>
            </a:fld>
            <a:endParaRPr lang="ko-KR" altLang="en-US"/>
          </a:p>
        </p:txBody>
      </p:sp>
    </p:spTree>
    <p:extLst>
      <p:ext uri="{BB962C8B-B14F-4D97-AF65-F5344CB8AC3E}">
        <p14:creationId xmlns:p14="http://schemas.microsoft.com/office/powerpoint/2010/main" val="1150658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pPr lvl="0">
              <a:defRPr lang="ja-JP" altLang="en-US"/>
            </a:pPr>
            <a:fld id="{D422D86A-5F52-4165-8473-F1B836277586}" type="datetime1">
              <a:rPr lang="ko-KR" altLang="en-US" smtClean="0"/>
              <a:pPr lvl="0">
                <a:defRPr lang="ja-JP" altLang="en-US"/>
              </a:pPr>
              <a:t>2020-12-18</a:t>
            </a:fld>
            <a:endParaRPr lang="ko-KR" altLang="en-US"/>
          </a:p>
        </p:txBody>
      </p:sp>
      <p:sp>
        <p:nvSpPr>
          <p:cNvPr id="6" name="フッター プレースホルダー 5"/>
          <p:cNvSpPr>
            <a:spLocks noGrp="1"/>
          </p:cNvSpPr>
          <p:nvPr>
            <p:ph type="ftr" sz="quarter" idx="11"/>
          </p:nvPr>
        </p:nvSpPr>
        <p:spPr/>
        <p:txBody>
          <a:bodyPr/>
          <a:lstStyle/>
          <a:p>
            <a:pPr lvl="0">
              <a:defRPr lang="ja-JP" altLang="en-US"/>
            </a:pPr>
            <a:endParaRPr lang="ko-KR" altLang="en-US"/>
          </a:p>
        </p:txBody>
      </p:sp>
      <p:sp>
        <p:nvSpPr>
          <p:cNvPr id="7" name="スライド番号プレースホルダー 6"/>
          <p:cNvSpPr>
            <a:spLocks noGrp="1"/>
          </p:cNvSpPr>
          <p:nvPr>
            <p:ph type="sldNum" sz="quarter" idx="12"/>
          </p:nvPr>
        </p:nvSpPr>
        <p:spPr/>
        <p:txBody>
          <a:bodyPr/>
          <a:lstStyle/>
          <a:p>
            <a:pPr lvl="0">
              <a:defRPr lang="ja-JP" altLang="en-US"/>
            </a:pPr>
            <a:fld id="{AD22CD3B-FDDF-4998-970C-76E6E0BEC65F}" type="slidenum">
              <a:rPr lang="ko-KR" altLang="en-US" smtClean="0"/>
              <a:pPr lvl="0">
                <a:defRPr lang="ja-JP" altLang="en-US"/>
              </a:pPr>
              <a:t>‹#›</a:t>
            </a:fld>
            <a:endParaRPr lang="ko-KR" altLang="en-US"/>
          </a:p>
        </p:txBody>
      </p:sp>
    </p:spTree>
    <p:extLst>
      <p:ext uri="{BB962C8B-B14F-4D97-AF65-F5344CB8AC3E}">
        <p14:creationId xmlns:p14="http://schemas.microsoft.com/office/powerpoint/2010/main" val="311003247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pPr lvl="0">
              <a:defRPr lang="ja-JP" altLang="en-US"/>
            </a:pPr>
            <a:fld id="{D422D86A-5F52-4165-8473-F1B836277586}" type="datetime1">
              <a:rPr lang="ko-KR" altLang="en-US" smtClean="0"/>
              <a:pPr lvl="0">
                <a:defRPr lang="ja-JP" altLang="en-US"/>
              </a:pPr>
              <a:t>2020-12-18</a:t>
            </a:fld>
            <a:endParaRPr lang="ko-KR" altLang="en-US"/>
          </a:p>
        </p:txBody>
      </p:sp>
      <p:sp>
        <p:nvSpPr>
          <p:cNvPr id="8" name="フッター プレースホルダー 7"/>
          <p:cNvSpPr>
            <a:spLocks noGrp="1"/>
          </p:cNvSpPr>
          <p:nvPr>
            <p:ph type="ftr" sz="quarter" idx="11"/>
          </p:nvPr>
        </p:nvSpPr>
        <p:spPr/>
        <p:txBody>
          <a:bodyPr/>
          <a:lstStyle/>
          <a:p>
            <a:pPr lvl="0">
              <a:defRPr lang="ja-JP" altLang="en-US"/>
            </a:pPr>
            <a:endParaRPr lang="ko-KR" altLang="en-US"/>
          </a:p>
        </p:txBody>
      </p:sp>
      <p:sp>
        <p:nvSpPr>
          <p:cNvPr id="9" name="スライド番号プレースホルダー 8"/>
          <p:cNvSpPr>
            <a:spLocks noGrp="1"/>
          </p:cNvSpPr>
          <p:nvPr>
            <p:ph type="sldNum" sz="quarter" idx="12"/>
          </p:nvPr>
        </p:nvSpPr>
        <p:spPr/>
        <p:txBody>
          <a:bodyPr/>
          <a:lstStyle/>
          <a:p>
            <a:pPr lvl="0">
              <a:defRPr lang="ja-JP" altLang="en-US"/>
            </a:pPr>
            <a:fld id="{AD22CD3B-FDDF-4998-970C-76E6E0BEC65F}" type="slidenum">
              <a:rPr lang="ko-KR" altLang="en-US" smtClean="0"/>
              <a:pPr lvl="0">
                <a:defRPr lang="ja-JP" altLang="en-US"/>
              </a:pPr>
              <a:t>‹#›</a:t>
            </a:fld>
            <a:endParaRPr lang="ko-KR" altLang="en-US"/>
          </a:p>
        </p:txBody>
      </p:sp>
    </p:spTree>
    <p:extLst>
      <p:ext uri="{BB962C8B-B14F-4D97-AF65-F5344CB8AC3E}">
        <p14:creationId xmlns:p14="http://schemas.microsoft.com/office/powerpoint/2010/main" val="309658872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pPr lvl="0">
              <a:defRPr lang="ja-JP" altLang="en-US"/>
            </a:pPr>
            <a:fld id="{5E0DA496-7307-4E8B-88DE-CB97B48BAB6F}" type="datetime1">
              <a:rPr lang="ko-KR" altLang="en-US" smtClean="0"/>
              <a:pPr lvl="0">
                <a:defRPr lang="ja-JP" altLang="en-US"/>
              </a:pPr>
              <a:t>2020-12-18</a:t>
            </a:fld>
            <a:endParaRPr lang="ko-KR" altLang="en-US"/>
          </a:p>
        </p:txBody>
      </p:sp>
      <p:sp>
        <p:nvSpPr>
          <p:cNvPr id="4" name="フッター プレースホルダー 3"/>
          <p:cNvSpPr>
            <a:spLocks noGrp="1"/>
          </p:cNvSpPr>
          <p:nvPr>
            <p:ph type="ftr" sz="quarter" idx="11"/>
          </p:nvPr>
        </p:nvSpPr>
        <p:spPr/>
        <p:txBody>
          <a:bodyPr/>
          <a:lstStyle/>
          <a:p>
            <a:pPr lvl="0">
              <a:defRPr lang="ja-JP" altLang="en-US"/>
            </a:pPr>
            <a:endParaRPr lang="ko-KR" altLang="en-US"/>
          </a:p>
        </p:txBody>
      </p:sp>
      <p:sp>
        <p:nvSpPr>
          <p:cNvPr id="5" name="スライド番号プレースホルダー 4"/>
          <p:cNvSpPr>
            <a:spLocks noGrp="1"/>
          </p:cNvSpPr>
          <p:nvPr>
            <p:ph type="sldNum" sz="quarter" idx="12"/>
          </p:nvPr>
        </p:nvSpPr>
        <p:spPr/>
        <p:txBody>
          <a:bodyPr/>
          <a:lstStyle/>
          <a:p>
            <a:pPr lvl="0">
              <a:defRPr lang="ja-JP" altLang="en-US"/>
            </a:pPr>
            <a:fld id="{AD22CD3B-FDDF-4998-970C-76E6E0BEC65F}" type="slidenum">
              <a:rPr lang="ko-KR" altLang="en-US" smtClean="0"/>
              <a:pPr lvl="0">
                <a:defRPr lang="ja-JP" altLang="en-US"/>
              </a:pPr>
              <a:t>‹#›</a:t>
            </a:fld>
            <a:endParaRPr lang="ko-KR" altLang="en-US"/>
          </a:p>
        </p:txBody>
      </p:sp>
    </p:spTree>
    <p:extLst>
      <p:ext uri="{BB962C8B-B14F-4D97-AF65-F5344CB8AC3E}">
        <p14:creationId xmlns:p14="http://schemas.microsoft.com/office/powerpoint/2010/main" val="2318886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lvl="0">
              <a:defRPr lang="ja-JP" altLang="en-US"/>
            </a:pPr>
            <a:fld id="{D422D86A-5F52-4165-8473-F1B836277586}" type="datetime1">
              <a:rPr lang="ko-KR" altLang="en-US" smtClean="0"/>
              <a:pPr lvl="0">
                <a:defRPr lang="ja-JP" altLang="en-US"/>
              </a:pPr>
              <a:t>2020-12-18</a:t>
            </a:fld>
            <a:endParaRPr lang="ko-KR" altLang="en-US"/>
          </a:p>
        </p:txBody>
      </p:sp>
      <p:sp>
        <p:nvSpPr>
          <p:cNvPr id="3" name="フッター プレースホルダー 2"/>
          <p:cNvSpPr>
            <a:spLocks noGrp="1"/>
          </p:cNvSpPr>
          <p:nvPr>
            <p:ph type="ftr" sz="quarter" idx="11"/>
          </p:nvPr>
        </p:nvSpPr>
        <p:spPr/>
        <p:txBody>
          <a:bodyPr/>
          <a:lstStyle/>
          <a:p>
            <a:pPr lvl="0">
              <a:defRPr lang="ja-JP" altLang="en-US"/>
            </a:pPr>
            <a:endParaRPr lang="ko-KR" altLang="en-US"/>
          </a:p>
        </p:txBody>
      </p:sp>
      <p:sp>
        <p:nvSpPr>
          <p:cNvPr id="4" name="スライド番号プレースホルダー 3"/>
          <p:cNvSpPr>
            <a:spLocks noGrp="1"/>
          </p:cNvSpPr>
          <p:nvPr>
            <p:ph type="sldNum" sz="quarter" idx="12"/>
          </p:nvPr>
        </p:nvSpPr>
        <p:spPr/>
        <p:txBody>
          <a:bodyPr/>
          <a:lstStyle/>
          <a:p>
            <a:pPr lvl="0">
              <a:defRPr lang="ja-JP" altLang="en-US"/>
            </a:pPr>
            <a:fld id="{AD22CD3B-FDDF-4998-970C-76E6E0BEC65F}" type="slidenum">
              <a:rPr lang="ko-KR" altLang="en-US" smtClean="0"/>
              <a:pPr lvl="0">
                <a:defRPr lang="ja-JP" altLang="en-US"/>
              </a:pPr>
              <a:t>‹#›</a:t>
            </a:fld>
            <a:endParaRPr lang="ko-KR" altLang="en-US"/>
          </a:p>
        </p:txBody>
      </p:sp>
    </p:spTree>
    <p:extLst>
      <p:ext uri="{BB962C8B-B14F-4D97-AF65-F5344CB8AC3E}">
        <p14:creationId xmlns:p14="http://schemas.microsoft.com/office/powerpoint/2010/main" val="4462200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lvl="0">
              <a:defRPr lang="ja-JP" altLang="en-US"/>
            </a:pPr>
            <a:fld id="{D422D86A-5F52-4165-8473-F1B836277586}" type="datetime1">
              <a:rPr lang="ko-KR" altLang="en-US" smtClean="0"/>
              <a:pPr lvl="0">
                <a:defRPr lang="ja-JP" altLang="en-US"/>
              </a:pPr>
              <a:t>2020-12-18</a:t>
            </a:fld>
            <a:endParaRPr lang="ko-KR" altLang="en-US"/>
          </a:p>
        </p:txBody>
      </p:sp>
      <p:sp>
        <p:nvSpPr>
          <p:cNvPr id="6" name="フッター プレースホルダー 5"/>
          <p:cNvSpPr>
            <a:spLocks noGrp="1"/>
          </p:cNvSpPr>
          <p:nvPr>
            <p:ph type="ftr" sz="quarter" idx="11"/>
          </p:nvPr>
        </p:nvSpPr>
        <p:spPr/>
        <p:txBody>
          <a:bodyPr/>
          <a:lstStyle/>
          <a:p>
            <a:pPr lvl="0">
              <a:defRPr lang="ja-JP" altLang="en-US"/>
            </a:pPr>
            <a:endParaRPr lang="ko-KR" altLang="en-US"/>
          </a:p>
        </p:txBody>
      </p:sp>
      <p:sp>
        <p:nvSpPr>
          <p:cNvPr id="7" name="スライド番号プレースホルダー 6"/>
          <p:cNvSpPr>
            <a:spLocks noGrp="1"/>
          </p:cNvSpPr>
          <p:nvPr>
            <p:ph type="sldNum" sz="quarter" idx="12"/>
          </p:nvPr>
        </p:nvSpPr>
        <p:spPr/>
        <p:txBody>
          <a:bodyPr/>
          <a:lstStyle/>
          <a:p>
            <a:pPr lvl="0">
              <a:defRPr lang="ja-JP" altLang="en-US"/>
            </a:pPr>
            <a:fld id="{AD22CD3B-FDDF-4998-970C-76E6E0BEC65F}" type="slidenum">
              <a:rPr lang="ko-KR" altLang="en-US" smtClean="0"/>
              <a:pPr lvl="0">
                <a:defRPr lang="ja-JP" altLang="en-US"/>
              </a:pPr>
              <a:t>‹#›</a:t>
            </a:fld>
            <a:endParaRPr lang="ko-KR" altLang="en-US"/>
          </a:p>
        </p:txBody>
      </p:sp>
    </p:spTree>
    <p:extLst>
      <p:ext uri="{BB962C8B-B14F-4D97-AF65-F5344CB8AC3E}">
        <p14:creationId xmlns:p14="http://schemas.microsoft.com/office/powerpoint/2010/main" val="214466988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lvl="0">
              <a:defRPr lang="ja-JP" altLang="en-US"/>
            </a:pPr>
            <a:fld id="{D422D86A-5F52-4165-8473-F1B836277586}" type="datetime1">
              <a:rPr lang="ko-KR" altLang="en-US" smtClean="0"/>
              <a:pPr lvl="0">
                <a:defRPr lang="ja-JP" altLang="en-US"/>
              </a:pPr>
              <a:t>2020-12-18</a:t>
            </a:fld>
            <a:endParaRPr lang="ko-KR" altLang="en-US"/>
          </a:p>
        </p:txBody>
      </p:sp>
      <p:sp>
        <p:nvSpPr>
          <p:cNvPr id="6" name="フッター プレースホルダー 5"/>
          <p:cNvSpPr>
            <a:spLocks noGrp="1"/>
          </p:cNvSpPr>
          <p:nvPr>
            <p:ph type="ftr" sz="quarter" idx="11"/>
          </p:nvPr>
        </p:nvSpPr>
        <p:spPr/>
        <p:txBody>
          <a:bodyPr/>
          <a:lstStyle/>
          <a:p>
            <a:pPr lvl="0">
              <a:defRPr lang="ja-JP" altLang="en-US"/>
            </a:pPr>
            <a:endParaRPr lang="ko-KR" altLang="en-US"/>
          </a:p>
        </p:txBody>
      </p:sp>
      <p:sp>
        <p:nvSpPr>
          <p:cNvPr id="7" name="スライド番号プレースホルダー 6"/>
          <p:cNvSpPr>
            <a:spLocks noGrp="1"/>
          </p:cNvSpPr>
          <p:nvPr>
            <p:ph type="sldNum" sz="quarter" idx="12"/>
          </p:nvPr>
        </p:nvSpPr>
        <p:spPr/>
        <p:txBody>
          <a:bodyPr/>
          <a:lstStyle/>
          <a:p>
            <a:pPr lvl="0">
              <a:defRPr lang="ja-JP" altLang="en-US"/>
            </a:pPr>
            <a:fld id="{AD22CD3B-FDDF-4998-970C-76E6E0BEC65F}" type="slidenum">
              <a:rPr lang="ko-KR" altLang="en-US" smtClean="0"/>
              <a:pPr lvl="0">
                <a:defRPr lang="ja-JP" altLang="en-US"/>
              </a:pPr>
              <a:t>‹#›</a:t>
            </a:fld>
            <a:endParaRPr lang="ko-KR" altLang="en-US"/>
          </a:p>
        </p:txBody>
      </p:sp>
    </p:spTree>
    <p:extLst>
      <p:ext uri="{BB962C8B-B14F-4D97-AF65-F5344CB8AC3E}">
        <p14:creationId xmlns:p14="http://schemas.microsoft.com/office/powerpoint/2010/main" val="224057012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lvl="0">
              <a:defRPr lang="ja-JP" altLang="en-US"/>
            </a:pPr>
            <a:fld id="{D422D86A-5F52-4165-8473-F1B836277586}" type="datetime1">
              <a:rPr lang="ko-KR" altLang="en-US" smtClean="0"/>
              <a:pPr lvl="0">
                <a:defRPr lang="ja-JP" altLang="en-US"/>
              </a:pPr>
              <a:t>2020-12-18</a:t>
            </a:fld>
            <a:endParaRPr lang="ko-KR"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lvl="0">
              <a:defRPr lang="ja-JP" altLang="en-US"/>
            </a:pPr>
            <a:endParaRPr lang="ko-KR"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lvl="0">
              <a:defRPr lang="ja-JP" altLang="en-US"/>
            </a:pPr>
            <a:fld id="{AD22CD3B-FDDF-4998-970C-76E6E0BEC65F}" type="slidenum">
              <a:rPr lang="ko-KR" altLang="en-US" smtClean="0"/>
              <a:pPr lvl="0">
                <a:defRPr lang="ja-JP" altLang="en-US"/>
              </a:pPr>
              <a:t>‹#›</a:t>
            </a:fld>
            <a:endParaRPr lang="ko-KR" altLang="en-US"/>
          </a:p>
        </p:txBody>
      </p:sp>
    </p:spTree>
    <p:extLst>
      <p:ext uri="{BB962C8B-B14F-4D97-AF65-F5344CB8AC3E}">
        <p14:creationId xmlns:p14="http://schemas.microsoft.com/office/powerpoint/2010/main" val="1851690612"/>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366200" y="2076363"/>
            <a:ext cx="7645402" cy="1938992"/>
          </a:xfrm>
          <a:prstGeom prst="rect">
            <a:avLst/>
          </a:prstGeom>
          <a:noFill/>
        </p:spPr>
        <p:txBody>
          <a:bodyPr wrap="square">
            <a:spAutoFit/>
          </a:bodyPr>
          <a:lstStyle/>
          <a:p>
            <a:pPr lvl="0">
              <a:defRPr lang="ja-JP" altLang="en-US"/>
            </a:pPr>
            <a:r>
              <a:rPr lang="ja-JP" altLang="en-US" sz="6000" dirty="0"/>
              <a:t>鞍中跡地を利用して団らんの場所に</a:t>
            </a:r>
          </a:p>
        </p:txBody>
      </p:sp>
      <p:sp>
        <p:nvSpPr>
          <p:cNvPr id="5" name="テキスト ボックス 4"/>
          <p:cNvSpPr txBox="1"/>
          <p:nvPr/>
        </p:nvSpPr>
        <p:spPr>
          <a:xfrm>
            <a:off x="6438900" y="5410201"/>
            <a:ext cx="4229100" cy="707886"/>
          </a:xfrm>
          <a:prstGeom prst="rect">
            <a:avLst/>
          </a:prstGeom>
          <a:noFill/>
        </p:spPr>
        <p:txBody>
          <a:bodyPr wrap="square">
            <a:spAutoFit/>
          </a:bodyPr>
          <a:lstStyle/>
          <a:p>
            <a:pPr lvl="0">
              <a:defRPr lang="ja-JP" altLang="en-US"/>
            </a:pPr>
            <a:r>
              <a:rPr lang="en-US" altLang="ja-JP" sz="4000" dirty="0"/>
              <a:t>3</a:t>
            </a:r>
            <a:r>
              <a:rPr lang="ja-JP" altLang="en-US" sz="4000" dirty="0"/>
              <a:t>年　岩佐　芽依</a:t>
            </a:r>
          </a:p>
        </p:txBody>
      </p:sp>
      <p:pic>
        <p:nvPicPr>
          <p:cNvPr id="2" name="図 1"/>
          <p:cNvPicPr>
            <a:picLocks noChangeAspect="1"/>
          </p:cNvPicPr>
          <p:nvPr/>
        </p:nvPicPr>
        <p:blipFill>
          <a:blip r:embed="rId3"/>
          <a:stretch>
            <a:fillRect/>
          </a:stretch>
        </p:blipFill>
        <p:spPr>
          <a:xfrm>
            <a:off x="571500" y="4296536"/>
            <a:ext cx="3835400" cy="2227329"/>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204581" y="388307"/>
            <a:ext cx="9632516" cy="769441"/>
          </a:xfrm>
          <a:prstGeom prst="rect">
            <a:avLst/>
          </a:prstGeom>
          <a:noFill/>
        </p:spPr>
        <p:txBody>
          <a:bodyPr wrap="square" rtlCol="0">
            <a:spAutoFit/>
          </a:bodyPr>
          <a:lstStyle/>
          <a:p>
            <a:r>
              <a:rPr kumimoji="1" lang="ja-JP" altLang="en-US" sz="4400" dirty="0" smtClean="0"/>
              <a:t>～複合施設での取り組み～</a:t>
            </a:r>
            <a:endParaRPr kumimoji="1" lang="en-US" altLang="ja-JP" sz="4400" dirty="0" smtClean="0"/>
          </a:p>
        </p:txBody>
      </p:sp>
      <p:sp>
        <p:nvSpPr>
          <p:cNvPr id="5" name="テキスト ボックス 4"/>
          <p:cNvSpPr txBox="1"/>
          <p:nvPr/>
        </p:nvSpPr>
        <p:spPr>
          <a:xfrm>
            <a:off x="688931" y="1803748"/>
            <a:ext cx="10964449" cy="769441"/>
          </a:xfrm>
          <a:prstGeom prst="rect">
            <a:avLst/>
          </a:prstGeom>
          <a:noFill/>
        </p:spPr>
        <p:txBody>
          <a:bodyPr wrap="square" rtlCol="0">
            <a:spAutoFit/>
          </a:bodyPr>
          <a:lstStyle/>
          <a:p>
            <a:endParaRPr kumimoji="1" lang="ja-JP" altLang="en-US" sz="4400" dirty="0"/>
          </a:p>
        </p:txBody>
      </p:sp>
      <p:sp>
        <p:nvSpPr>
          <p:cNvPr id="2" name="テキスト ボックス 1"/>
          <p:cNvSpPr txBox="1"/>
          <p:nvPr/>
        </p:nvSpPr>
        <p:spPr>
          <a:xfrm>
            <a:off x="1089764" y="1565753"/>
            <a:ext cx="10885118" cy="4154984"/>
          </a:xfrm>
          <a:prstGeom prst="rect">
            <a:avLst/>
          </a:prstGeom>
          <a:noFill/>
        </p:spPr>
        <p:txBody>
          <a:bodyPr wrap="square" rtlCol="0">
            <a:spAutoFit/>
          </a:bodyPr>
          <a:lstStyle/>
          <a:p>
            <a:r>
              <a:rPr lang="ja-JP" altLang="en-US" sz="4400" dirty="0"/>
              <a:t>○</a:t>
            </a:r>
            <a:r>
              <a:rPr lang="ja-JP" altLang="en-US" sz="4400" dirty="0" smtClean="0"/>
              <a:t>散歩や運動</a:t>
            </a:r>
            <a:endParaRPr lang="en-US" altLang="ja-JP" sz="4400" dirty="0" smtClean="0"/>
          </a:p>
          <a:p>
            <a:endParaRPr lang="en-US" altLang="ja-JP" sz="4400" dirty="0"/>
          </a:p>
          <a:p>
            <a:r>
              <a:rPr lang="ja-JP" altLang="en-US" sz="4400" dirty="0" smtClean="0"/>
              <a:t>○筋力トレーニング</a:t>
            </a:r>
            <a:endParaRPr lang="en-US" altLang="ja-JP" sz="4400" dirty="0"/>
          </a:p>
          <a:p>
            <a:r>
              <a:rPr lang="ja-JP" altLang="en-US" sz="4400" dirty="0" smtClean="0"/>
              <a:t>（脚上げ・かかと上げ・脚の後ろ上げ）</a:t>
            </a:r>
            <a:endParaRPr lang="en-US" altLang="ja-JP" sz="4400" dirty="0" smtClean="0"/>
          </a:p>
          <a:p>
            <a:endParaRPr lang="en-US" altLang="ja-JP" sz="4400" dirty="0"/>
          </a:p>
          <a:p>
            <a:r>
              <a:rPr lang="ja-JP" altLang="en-US" sz="4400" dirty="0" smtClean="0"/>
              <a:t>○もの作り</a:t>
            </a:r>
            <a:endParaRPr lang="en-US" altLang="ja-JP" sz="4400" dirty="0"/>
          </a:p>
        </p:txBody>
      </p:sp>
    </p:spTree>
    <p:extLst>
      <p:ext uri="{BB962C8B-B14F-4D97-AF65-F5344CB8AC3E}">
        <p14:creationId xmlns:p14="http://schemas.microsoft.com/office/powerpoint/2010/main" val="36697263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252603" y="563671"/>
            <a:ext cx="9632515" cy="6186309"/>
          </a:xfrm>
          <a:prstGeom prst="rect">
            <a:avLst/>
          </a:prstGeom>
          <a:noFill/>
        </p:spPr>
        <p:txBody>
          <a:bodyPr wrap="square" rtlCol="0">
            <a:spAutoFit/>
          </a:bodyPr>
          <a:lstStyle/>
          <a:p>
            <a:r>
              <a:rPr lang="ja-JP" altLang="en-US" sz="4400" dirty="0" smtClean="0"/>
              <a:t>　　　　　　　　　　施設での取組　　　</a:t>
            </a:r>
            <a:endParaRPr lang="en-US" altLang="ja-JP" sz="4400" dirty="0" smtClean="0"/>
          </a:p>
          <a:p>
            <a:r>
              <a:rPr lang="ja-JP" altLang="en-US" sz="4400" dirty="0" smtClean="0"/>
              <a:t>　　　　　　　　　　　の結果</a:t>
            </a:r>
            <a:endParaRPr lang="en-US" altLang="ja-JP" sz="4400" dirty="0"/>
          </a:p>
          <a:p>
            <a:r>
              <a:rPr lang="ja-JP" altLang="en-US" sz="4400" dirty="0" smtClean="0"/>
              <a:t>高齢者の方の心も体も健康になる</a:t>
            </a:r>
            <a:endParaRPr lang="en-US" altLang="ja-JP" sz="4400" dirty="0" smtClean="0"/>
          </a:p>
          <a:p>
            <a:r>
              <a:rPr lang="ja-JP" altLang="en-US" sz="4400" dirty="0" smtClean="0"/>
              <a:t>自信がつく⇒介護予防になる</a:t>
            </a:r>
            <a:endParaRPr lang="en-US" altLang="ja-JP" sz="4400" dirty="0"/>
          </a:p>
          <a:p>
            <a:endParaRPr kumimoji="1" lang="en-US" altLang="ja-JP" sz="4400" dirty="0"/>
          </a:p>
          <a:p>
            <a:r>
              <a:rPr lang="ja-JP" altLang="en-US" sz="4400" dirty="0" smtClean="0"/>
              <a:t>できることはなるべく自分で行い、体を動かす機会が増えるので、心身の機能を良くして、生活に張り合いが出る。</a:t>
            </a:r>
            <a:endParaRPr lang="en-US" altLang="ja-JP" sz="4400" dirty="0" smtClean="0"/>
          </a:p>
        </p:txBody>
      </p:sp>
      <p:sp>
        <p:nvSpPr>
          <p:cNvPr id="2" name="下矢印 1"/>
          <p:cNvSpPr/>
          <p:nvPr/>
        </p:nvSpPr>
        <p:spPr>
          <a:xfrm>
            <a:off x="3546764" y="387927"/>
            <a:ext cx="3283527" cy="1246909"/>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186576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512697" y="327093"/>
            <a:ext cx="12085703" cy="6863417"/>
          </a:xfrm>
          <a:prstGeom prst="rect">
            <a:avLst/>
          </a:prstGeom>
          <a:noFill/>
          <a:ln w="19050">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4400" dirty="0" smtClean="0"/>
              <a:t>～複合施設でのサービス～</a:t>
            </a:r>
            <a:endParaRPr kumimoji="1" lang="en-US" altLang="ja-JP" sz="4400" dirty="0" smtClean="0"/>
          </a:p>
          <a:p>
            <a:endParaRPr lang="en-US" altLang="ja-JP" sz="4400" dirty="0"/>
          </a:p>
          <a:p>
            <a:r>
              <a:rPr kumimoji="1" lang="ja-JP" altLang="en-US" sz="4400" dirty="0" smtClean="0"/>
              <a:t>介護サービス</a:t>
            </a:r>
            <a:endParaRPr kumimoji="1" lang="en-US" altLang="ja-JP" sz="4400" dirty="0" smtClean="0"/>
          </a:p>
          <a:p>
            <a:endParaRPr lang="en-US" altLang="ja-JP" sz="4400" i="1" dirty="0"/>
          </a:p>
          <a:p>
            <a:r>
              <a:rPr lang="ja-JP" altLang="en-US" sz="4400" dirty="0" smtClean="0"/>
              <a:t>１</a:t>
            </a:r>
            <a:r>
              <a:rPr lang="ja-JP" altLang="en-US" sz="4400" dirty="0"/>
              <a:t>、</a:t>
            </a:r>
            <a:r>
              <a:rPr kumimoji="1" lang="ja-JP" altLang="en-US" sz="4400" dirty="0" smtClean="0"/>
              <a:t>施設</a:t>
            </a:r>
            <a:r>
              <a:rPr lang="ja-JP" altLang="en-US" sz="4400" dirty="0" smtClean="0"/>
              <a:t>サービス</a:t>
            </a:r>
            <a:endParaRPr lang="en-US" altLang="ja-JP" sz="4400" dirty="0" smtClean="0"/>
          </a:p>
          <a:p>
            <a:endParaRPr kumimoji="1" lang="en-US" altLang="ja-JP" sz="4400" dirty="0"/>
          </a:p>
          <a:p>
            <a:r>
              <a:rPr lang="ja-JP" altLang="en-US" sz="4400" dirty="0" smtClean="0"/>
              <a:t>２</a:t>
            </a:r>
            <a:r>
              <a:rPr lang="ja-JP" altLang="en-US" sz="4400" dirty="0"/>
              <a:t>、</a:t>
            </a:r>
            <a:r>
              <a:rPr lang="ja-JP" altLang="en-US" sz="4400" dirty="0" smtClean="0"/>
              <a:t>介護予防サービス</a:t>
            </a:r>
            <a:endParaRPr lang="en-US" altLang="ja-JP" sz="4400" dirty="0" smtClean="0"/>
          </a:p>
          <a:p>
            <a:endParaRPr kumimoji="1" lang="en-US" altLang="ja-JP" sz="4400" dirty="0"/>
          </a:p>
          <a:p>
            <a:r>
              <a:rPr lang="ja-JP" altLang="en-US" sz="4400" dirty="0" smtClean="0"/>
              <a:t>３</a:t>
            </a:r>
            <a:r>
              <a:rPr lang="ja-JP" altLang="en-US" sz="4400" dirty="0"/>
              <a:t>、</a:t>
            </a:r>
            <a:r>
              <a:rPr lang="ja-JP" altLang="en-US" sz="4400" dirty="0" smtClean="0"/>
              <a:t>介護予防・子育て支援サービス</a:t>
            </a:r>
            <a:endParaRPr lang="en-US" altLang="ja-JP" sz="4400" dirty="0" smtClean="0"/>
          </a:p>
          <a:p>
            <a:endParaRPr lang="en-US" altLang="ja-JP" sz="4400" dirty="0" smtClean="0"/>
          </a:p>
        </p:txBody>
      </p:sp>
      <p:sp>
        <p:nvSpPr>
          <p:cNvPr id="3" name="角丸四角形 2"/>
          <p:cNvSpPr/>
          <p:nvPr/>
        </p:nvSpPr>
        <p:spPr>
          <a:xfrm>
            <a:off x="512697" y="1549400"/>
            <a:ext cx="3594100" cy="863600"/>
          </a:xfrm>
          <a:prstGeom prst="roundRect">
            <a:avLst>
              <a:gd name="adj" fmla="val 0"/>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59065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041742" y="563671"/>
            <a:ext cx="9757775" cy="769441"/>
          </a:xfrm>
          <a:prstGeom prst="rect">
            <a:avLst/>
          </a:prstGeom>
          <a:noFill/>
        </p:spPr>
        <p:txBody>
          <a:bodyPr wrap="square" rtlCol="0">
            <a:spAutoFit/>
          </a:bodyPr>
          <a:lstStyle/>
          <a:p>
            <a:r>
              <a:rPr kumimoji="1" lang="ja-JP" altLang="en-US" sz="4400" dirty="0" smtClean="0"/>
              <a:t>～複合施設で大事なこと～</a:t>
            </a:r>
            <a:endParaRPr kumimoji="1" lang="ja-JP" altLang="en-US" sz="4400" dirty="0"/>
          </a:p>
        </p:txBody>
      </p:sp>
      <p:sp>
        <p:nvSpPr>
          <p:cNvPr id="3" name="テキスト ボックス 2"/>
          <p:cNvSpPr txBox="1"/>
          <p:nvPr/>
        </p:nvSpPr>
        <p:spPr>
          <a:xfrm>
            <a:off x="1245818" y="1884471"/>
            <a:ext cx="11060482" cy="4832092"/>
          </a:xfrm>
          <a:prstGeom prst="rect">
            <a:avLst/>
          </a:prstGeom>
          <a:noFill/>
        </p:spPr>
        <p:txBody>
          <a:bodyPr wrap="square" rtlCol="0">
            <a:spAutoFit/>
          </a:bodyPr>
          <a:lstStyle/>
          <a:p>
            <a:r>
              <a:rPr lang="ja-JP" altLang="en-US" sz="4400" dirty="0" smtClean="0"/>
              <a:t>○チームアプローチ</a:t>
            </a:r>
            <a:endParaRPr lang="en-US" altLang="ja-JP" sz="4400" dirty="0" smtClean="0"/>
          </a:p>
          <a:p>
            <a:r>
              <a:rPr kumimoji="1" lang="ja-JP" altLang="en-US" sz="4400" dirty="0" smtClean="0"/>
              <a:t>・主任ケアマネジャー</a:t>
            </a:r>
            <a:endParaRPr kumimoji="1" lang="en-US" altLang="ja-JP" sz="4400" dirty="0" smtClean="0"/>
          </a:p>
          <a:p>
            <a:endParaRPr kumimoji="1" lang="en-US" altLang="ja-JP" sz="4400" dirty="0" smtClean="0"/>
          </a:p>
          <a:p>
            <a:r>
              <a:rPr lang="ja-JP" altLang="en-US" sz="4400" dirty="0" smtClean="0"/>
              <a:t>・社会福祉士</a:t>
            </a:r>
            <a:endParaRPr lang="en-US" altLang="ja-JP" sz="4400" dirty="0" smtClean="0"/>
          </a:p>
          <a:p>
            <a:endParaRPr lang="en-US" altLang="ja-JP" sz="4400" dirty="0" smtClean="0"/>
          </a:p>
          <a:p>
            <a:r>
              <a:rPr lang="ja-JP" altLang="en-US" sz="4400" dirty="0" smtClean="0"/>
              <a:t>・保健士</a:t>
            </a:r>
            <a:endParaRPr lang="en-US" altLang="ja-JP" sz="4400" dirty="0" smtClean="0"/>
          </a:p>
          <a:p>
            <a:r>
              <a:rPr lang="ja-JP" altLang="en-US" sz="4400" dirty="0" smtClean="0"/>
              <a:t>（または経験のある看護師）</a:t>
            </a:r>
            <a:endParaRPr lang="en-US" altLang="ja-JP" sz="4400" dirty="0"/>
          </a:p>
        </p:txBody>
      </p:sp>
    </p:spTree>
    <p:extLst>
      <p:ext uri="{BB962C8B-B14F-4D97-AF65-F5344CB8AC3E}">
        <p14:creationId xmlns:p14="http://schemas.microsoft.com/office/powerpoint/2010/main" val="8778336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下矢印 3"/>
          <p:cNvSpPr/>
          <p:nvPr/>
        </p:nvSpPr>
        <p:spPr>
          <a:xfrm>
            <a:off x="4229100" y="558800"/>
            <a:ext cx="2082800" cy="213360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 name="テキスト ボックス 4"/>
          <p:cNvSpPr txBox="1"/>
          <p:nvPr/>
        </p:nvSpPr>
        <p:spPr>
          <a:xfrm>
            <a:off x="6489700" y="1028700"/>
            <a:ext cx="5181600" cy="1754326"/>
          </a:xfrm>
          <a:prstGeom prst="rect">
            <a:avLst/>
          </a:prstGeom>
          <a:noFill/>
        </p:spPr>
        <p:txBody>
          <a:bodyPr wrap="square" rtlCol="0">
            <a:spAutoFit/>
          </a:bodyPr>
          <a:lstStyle/>
          <a:p>
            <a:r>
              <a:rPr kumimoji="1" lang="ja-JP" altLang="en-US" sz="3600" dirty="0" smtClean="0"/>
              <a:t>複合施設を、作ること</a:t>
            </a:r>
            <a:r>
              <a:rPr kumimoji="1" lang="ja-JP" altLang="en-US" sz="3600" dirty="0" smtClean="0"/>
              <a:t>で</a:t>
            </a:r>
            <a:r>
              <a:rPr lang="ja-JP" altLang="en-US" sz="3600" dirty="0" smtClean="0"/>
              <a:t>・・</a:t>
            </a:r>
            <a:r>
              <a:rPr lang="ja-JP" altLang="en-US" sz="3600" dirty="0"/>
              <a:t>・</a:t>
            </a:r>
            <a:endParaRPr kumimoji="1" lang="en-US" altLang="ja-JP" sz="3600" dirty="0" smtClean="0"/>
          </a:p>
          <a:p>
            <a:endParaRPr kumimoji="1" lang="ja-JP" altLang="en-US" sz="3600" dirty="0"/>
          </a:p>
        </p:txBody>
      </p:sp>
      <p:sp>
        <p:nvSpPr>
          <p:cNvPr id="13" name="テキスト ボックス 12"/>
          <p:cNvSpPr txBox="1"/>
          <p:nvPr/>
        </p:nvSpPr>
        <p:spPr>
          <a:xfrm>
            <a:off x="1930400" y="3835400"/>
            <a:ext cx="10134600" cy="1200329"/>
          </a:xfrm>
          <a:prstGeom prst="rect">
            <a:avLst/>
          </a:prstGeom>
          <a:noFill/>
        </p:spPr>
        <p:txBody>
          <a:bodyPr wrap="square" rtlCol="0">
            <a:spAutoFit/>
          </a:bodyPr>
          <a:lstStyle/>
          <a:p>
            <a:r>
              <a:rPr kumimoji="1" lang="ja-JP" altLang="en-US" sz="3600" dirty="0" smtClean="0"/>
              <a:t>もっと、地域の人が住みやすくなる</a:t>
            </a:r>
            <a:r>
              <a:rPr kumimoji="1" lang="en-US" altLang="ja-JP" sz="3600" dirty="0" smtClean="0"/>
              <a:t>!</a:t>
            </a:r>
          </a:p>
          <a:p>
            <a:r>
              <a:rPr lang="ja-JP" altLang="en-US" sz="3600" dirty="0" smtClean="0"/>
              <a:t>高齢の</a:t>
            </a:r>
            <a:r>
              <a:rPr lang="ja-JP" altLang="en-US" sz="3600" dirty="0"/>
              <a:t>方</a:t>
            </a:r>
            <a:r>
              <a:rPr lang="ja-JP" altLang="en-US" sz="3600" dirty="0" smtClean="0"/>
              <a:t>は、健康にすごせる！</a:t>
            </a:r>
            <a:endParaRPr kumimoji="1" lang="ja-JP" altLang="en-US" sz="3600" dirty="0"/>
          </a:p>
        </p:txBody>
      </p:sp>
    </p:spTree>
    <p:extLst>
      <p:ext uri="{BB962C8B-B14F-4D97-AF65-F5344CB8AC3E}">
        <p14:creationId xmlns:p14="http://schemas.microsoft.com/office/powerpoint/2010/main" val="3874662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549400" y="2578100"/>
            <a:ext cx="10071100" cy="2369880"/>
          </a:xfrm>
          <a:prstGeom prst="rect">
            <a:avLst/>
          </a:prstGeom>
          <a:noFill/>
        </p:spPr>
        <p:txBody>
          <a:bodyPr wrap="square" rtlCol="0">
            <a:spAutoFit/>
          </a:bodyPr>
          <a:lstStyle/>
          <a:p>
            <a:r>
              <a:rPr kumimoji="1" lang="en-US" altLang="ja-JP" sz="6000" dirty="0" smtClean="0"/>
              <a:t>2</a:t>
            </a:r>
            <a:r>
              <a:rPr lang="ja-JP" altLang="en-US" sz="6000" dirty="0" err="1"/>
              <a:t>、</a:t>
            </a:r>
            <a:r>
              <a:rPr kumimoji="1" lang="ja-JP" altLang="en-US" sz="6000" dirty="0" smtClean="0"/>
              <a:t>イベントを実施</a:t>
            </a:r>
            <a:r>
              <a:rPr kumimoji="1" lang="ja-JP" altLang="en-US" sz="6000" dirty="0" smtClean="0"/>
              <a:t>しよう</a:t>
            </a:r>
            <a:endParaRPr lang="en-US" altLang="ja-JP" sz="6000" dirty="0" smtClean="0"/>
          </a:p>
          <a:p>
            <a:endParaRPr kumimoji="1" lang="en-US" altLang="ja-JP" sz="4400" dirty="0" smtClean="0"/>
          </a:p>
          <a:p>
            <a:endParaRPr kumimoji="1" lang="en-US" altLang="ja-JP" sz="4400" dirty="0" smtClean="0"/>
          </a:p>
        </p:txBody>
      </p:sp>
    </p:spTree>
    <p:extLst>
      <p:ext uri="{BB962C8B-B14F-4D97-AF65-F5344CB8AC3E}">
        <p14:creationId xmlns:p14="http://schemas.microsoft.com/office/powerpoint/2010/main" val="13514860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73100" y="787400"/>
            <a:ext cx="9680010" cy="2308324"/>
          </a:xfrm>
          <a:prstGeom prst="rect">
            <a:avLst/>
          </a:prstGeom>
          <a:noFill/>
        </p:spPr>
        <p:txBody>
          <a:bodyPr wrap="square" rtlCol="0">
            <a:spAutoFit/>
          </a:bodyPr>
          <a:lstStyle/>
          <a:p>
            <a:r>
              <a:rPr kumimoji="1" lang="ja-JP" altLang="en-US" sz="4800" dirty="0" smtClean="0"/>
              <a:t>今、実際に行われているイベント</a:t>
            </a:r>
            <a:endParaRPr kumimoji="1" lang="en-US" altLang="ja-JP" sz="4800" dirty="0" smtClean="0"/>
          </a:p>
          <a:p>
            <a:endParaRPr lang="en-US" altLang="ja-JP" sz="4800" dirty="0"/>
          </a:p>
          <a:p>
            <a:r>
              <a:rPr kumimoji="1" lang="en-US" altLang="ja-JP" sz="4400" dirty="0" smtClean="0"/>
              <a:t>					</a:t>
            </a:r>
            <a:r>
              <a:rPr kumimoji="1" lang="ja-JP" altLang="en-US" sz="4400" dirty="0" smtClean="0"/>
              <a:t>↓</a:t>
            </a:r>
            <a:endParaRPr kumimoji="1" lang="ja-JP" altLang="en-US" sz="4400" dirty="0"/>
          </a:p>
        </p:txBody>
      </p:sp>
      <p:sp>
        <p:nvSpPr>
          <p:cNvPr id="3" name="テキスト ボックス 2"/>
          <p:cNvSpPr txBox="1"/>
          <p:nvPr/>
        </p:nvSpPr>
        <p:spPr>
          <a:xfrm>
            <a:off x="1079500" y="3263900"/>
            <a:ext cx="10337800" cy="2123658"/>
          </a:xfrm>
          <a:prstGeom prst="rect">
            <a:avLst/>
          </a:prstGeom>
          <a:noFill/>
        </p:spPr>
        <p:txBody>
          <a:bodyPr wrap="square" rtlCol="0">
            <a:spAutoFit/>
          </a:bodyPr>
          <a:lstStyle/>
          <a:p>
            <a:r>
              <a:rPr kumimoji="1" lang="ja-JP" altLang="en-US" sz="4400" dirty="0" smtClean="0"/>
              <a:t>○福祉祭り（１０月）</a:t>
            </a:r>
            <a:endParaRPr kumimoji="1" lang="en-US" altLang="ja-JP" sz="4400" dirty="0" smtClean="0"/>
          </a:p>
          <a:p>
            <a:r>
              <a:rPr lang="ja-JP" altLang="en-US" sz="4400" dirty="0" smtClean="0"/>
              <a:t>｛絵画・書・舞踊・歌</a:t>
            </a:r>
            <a:r>
              <a:rPr lang="ja-JP" altLang="en-US" sz="4400" dirty="0" smtClean="0"/>
              <a:t>など</a:t>
            </a:r>
            <a:r>
              <a:rPr lang="ja-JP" altLang="en-US" sz="4400" dirty="0" smtClean="0"/>
              <a:t>・・</a:t>
            </a:r>
            <a:r>
              <a:rPr lang="ja-JP" altLang="en-US" sz="4400" dirty="0"/>
              <a:t>・</a:t>
            </a:r>
            <a:r>
              <a:rPr lang="ja-JP" altLang="en-US" sz="4400" dirty="0" smtClean="0"/>
              <a:t>｝</a:t>
            </a:r>
            <a:endParaRPr kumimoji="1" lang="en-US" altLang="ja-JP" sz="4400" dirty="0" smtClean="0"/>
          </a:p>
          <a:p>
            <a:endParaRPr lang="en-US" altLang="ja-JP" sz="4400" dirty="0"/>
          </a:p>
        </p:txBody>
      </p:sp>
    </p:spTree>
    <p:extLst>
      <p:ext uri="{BB962C8B-B14F-4D97-AF65-F5344CB8AC3E}">
        <p14:creationId xmlns:p14="http://schemas.microsoft.com/office/powerpoint/2010/main" val="20999890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320800" y="965200"/>
            <a:ext cx="9728200" cy="5509200"/>
          </a:xfrm>
          <a:prstGeom prst="rect">
            <a:avLst/>
          </a:prstGeom>
          <a:noFill/>
        </p:spPr>
        <p:txBody>
          <a:bodyPr wrap="square" rtlCol="0">
            <a:spAutoFit/>
          </a:bodyPr>
          <a:lstStyle/>
          <a:p>
            <a:r>
              <a:rPr kumimoji="1" lang="ja-JP" altLang="en-US" sz="4400" dirty="0" smtClean="0"/>
              <a:t>～私が、考えるイベント～</a:t>
            </a:r>
            <a:endParaRPr kumimoji="1" lang="en-US" altLang="ja-JP" sz="4400" dirty="0" smtClean="0"/>
          </a:p>
          <a:p>
            <a:endParaRPr lang="en-US" altLang="ja-JP" sz="4400" dirty="0"/>
          </a:p>
          <a:p>
            <a:r>
              <a:rPr kumimoji="1" lang="ja-JP" altLang="en-US" sz="4400" dirty="0" smtClean="0"/>
              <a:t>○鞍中を、使って｛ふれあい祭り</a:t>
            </a:r>
            <a:r>
              <a:rPr kumimoji="1" lang="ja-JP" altLang="en-US" sz="3200" dirty="0" smtClean="0"/>
              <a:t>仮</a:t>
            </a:r>
            <a:r>
              <a:rPr kumimoji="1" lang="ja-JP" altLang="en-US" sz="4400" dirty="0" smtClean="0"/>
              <a:t>｝</a:t>
            </a:r>
            <a:r>
              <a:rPr lang="ja-JP" altLang="en-US" sz="4400" dirty="0" smtClean="0"/>
              <a:t>など</a:t>
            </a:r>
            <a:endParaRPr lang="en-US" altLang="ja-JP" sz="4400" dirty="0" smtClean="0"/>
          </a:p>
          <a:p>
            <a:r>
              <a:rPr kumimoji="1" lang="ja-JP" altLang="en-US" sz="4400" dirty="0" smtClean="0"/>
              <a:t>をすると、良いと思う。</a:t>
            </a:r>
            <a:endParaRPr kumimoji="1" lang="en-US" altLang="ja-JP" sz="4400" dirty="0" smtClean="0"/>
          </a:p>
          <a:p>
            <a:endParaRPr lang="en-US" altLang="ja-JP" sz="4400" dirty="0"/>
          </a:p>
          <a:p>
            <a:r>
              <a:rPr kumimoji="1" lang="ja-JP" altLang="en-US" sz="4400" dirty="0" smtClean="0"/>
              <a:t>◎理由◎</a:t>
            </a:r>
            <a:endParaRPr kumimoji="1" lang="en-US" altLang="ja-JP" sz="4400" dirty="0" smtClean="0"/>
          </a:p>
          <a:p>
            <a:r>
              <a:rPr kumimoji="1" lang="ja-JP" altLang="en-US" sz="4400" dirty="0" smtClean="0">
                <a:solidFill>
                  <a:srgbClr val="FF0000"/>
                </a:solidFill>
              </a:rPr>
              <a:t>介護予防</a:t>
            </a:r>
            <a:r>
              <a:rPr kumimoji="1" lang="ja-JP" altLang="en-US" sz="4400" dirty="0" smtClean="0"/>
              <a:t>に、効果的！！</a:t>
            </a:r>
            <a:endParaRPr kumimoji="1" lang="en-US" altLang="ja-JP" sz="4400" dirty="0" smtClean="0"/>
          </a:p>
        </p:txBody>
      </p:sp>
    </p:spTree>
    <p:extLst>
      <p:ext uri="{BB962C8B-B14F-4D97-AF65-F5344CB8AC3E}">
        <p14:creationId xmlns:p14="http://schemas.microsoft.com/office/powerpoint/2010/main" val="41172014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977031" y="450937"/>
            <a:ext cx="10396603" cy="6186309"/>
          </a:xfrm>
          <a:prstGeom prst="rect">
            <a:avLst/>
          </a:prstGeom>
          <a:noFill/>
        </p:spPr>
        <p:txBody>
          <a:bodyPr wrap="square" rtlCol="0">
            <a:spAutoFit/>
          </a:bodyPr>
          <a:lstStyle/>
          <a:p>
            <a:r>
              <a:rPr lang="ja-JP" altLang="en-US" sz="4400" dirty="0" smtClean="0"/>
              <a:t>◎私が考えるイベントの例</a:t>
            </a:r>
            <a:endParaRPr lang="en-US" altLang="ja-JP" sz="4400" dirty="0" smtClean="0"/>
          </a:p>
          <a:p>
            <a:endParaRPr lang="en-US" altLang="ja-JP" sz="4400" dirty="0"/>
          </a:p>
          <a:p>
            <a:r>
              <a:rPr lang="ja-JP" altLang="en-US" sz="4400" dirty="0" smtClean="0"/>
              <a:t>時：７月・・・暑いので、熱中症対策</a:t>
            </a:r>
            <a:endParaRPr lang="en-US" altLang="ja-JP" sz="4400" dirty="0" smtClean="0"/>
          </a:p>
          <a:p>
            <a:endParaRPr lang="en-US" altLang="ja-JP" sz="4400" dirty="0" smtClean="0"/>
          </a:p>
          <a:p>
            <a:r>
              <a:rPr lang="ja-JP" altLang="en-US" sz="4400" dirty="0" smtClean="0"/>
              <a:t>場所：鞍岡中グランド・室内</a:t>
            </a:r>
            <a:endParaRPr lang="en-US" altLang="ja-JP" sz="4400" dirty="0" smtClean="0"/>
          </a:p>
          <a:p>
            <a:endParaRPr lang="en-US" altLang="ja-JP" sz="4400" dirty="0"/>
          </a:p>
          <a:p>
            <a:r>
              <a:rPr lang="ja-JP" altLang="en-US" sz="4400" dirty="0" smtClean="0"/>
              <a:t>イベント内容：カラオケ大会・１００歳体操</a:t>
            </a:r>
            <a:endParaRPr lang="en-US" altLang="ja-JP" sz="4400" dirty="0" smtClean="0"/>
          </a:p>
          <a:p>
            <a:r>
              <a:rPr lang="ja-JP" altLang="en-US" sz="4400" dirty="0" smtClean="0"/>
              <a:t>・ゲーム・手芸・囲碁など。</a:t>
            </a:r>
            <a:endParaRPr lang="en-US" altLang="ja-JP" sz="4400" dirty="0" smtClean="0"/>
          </a:p>
        </p:txBody>
      </p:sp>
    </p:spTree>
    <p:extLst>
      <p:ext uri="{BB962C8B-B14F-4D97-AF65-F5344CB8AC3E}">
        <p14:creationId xmlns:p14="http://schemas.microsoft.com/office/powerpoint/2010/main" val="34046076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663353" y="1651001"/>
            <a:ext cx="10020822" cy="3477875"/>
          </a:xfrm>
          <a:prstGeom prst="rect">
            <a:avLst/>
          </a:prstGeom>
          <a:noFill/>
        </p:spPr>
        <p:txBody>
          <a:bodyPr wrap="square" rtlCol="0">
            <a:spAutoFit/>
          </a:bodyPr>
          <a:lstStyle/>
          <a:p>
            <a:r>
              <a:rPr lang="ja-JP" altLang="en-US" sz="4400" dirty="0" smtClean="0"/>
              <a:t>～イベント運営する人～</a:t>
            </a:r>
            <a:endParaRPr lang="en-US" altLang="ja-JP" sz="4400" dirty="0" smtClean="0"/>
          </a:p>
          <a:p>
            <a:endParaRPr kumimoji="1" lang="en-US" altLang="ja-JP" sz="4400" dirty="0"/>
          </a:p>
          <a:p>
            <a:r>
              <a:rPr lang="ja-JP" altLang="en-US" sz="4400" dirty="0" smtClean="0"/>
              <a:t>・ボランティアなどで、運営する。</a:t>
            </a:r>
            <a:endParaRPr lang="en-US" altLang="ja-JP" sz="4400" dirty="0" smtClean="0"/>
          </a:p>
          <a:p>
            <a:r>
              <a:rPr lang="en-US" altLang="ja-JP" sz="4400" dirty="0"/>
              <a:t>	</a:t>
            </a:r>
            <a:r>
              <a:rPr lang="ja-JP" altLang="en-US" sz="4400" dirty="0" smtClean="0"/>
              <a:t>例えば</a:t>
            </a:r>
            <a:endParaRPr lang="en-US" altLang="ja-JP" sz="4400" dirty="0" smtClean="0"/>
          </a:p>
          <a:p>
            <a:r>
              <a:rPr lang="en-US" altLang="ja-JP" sz="4400" dirty="0"/>
              <a:t>	</a:t>
            </a:r>
            <a:r>
              <a:rPr lang="ja-JP" altLang="en-US" sz="4400" dirty="0" smtClean="0"/>
              <a:t>・中学生、小学生</a:t>
            </a:r>
            <a:endParaRPr lang="en-US" altLang="ja-JP" sz="4400" dirty="0" smtClean="0"/>
          </a:p>
        </p:txBody>
      </p:sp>
    </p:spTree>
    <p:extLst>
      <p:ext uri="{BB962C8B-B14F-4D97-AF65-F5344CB8AC3E}">
        <p14:creationId xmlns:p14="http://schemas.microsoft.com/office/powerpoint/2010/main" val="23441879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4598270" y="519483"/>
            <a:ext cx="2120900" cy="830997"/>
          </a:xfrm>
          <a:prstGeom prst="rect">
            <a:avLst/>
          </a:prstGeom>
          <a:noFill/>
        </p:spPr>
        <p:txBody>
          <a:bodyPr wrap="square">
            <a:spAutoFit/>
          </a:bodyPr>
          <a:lstStyle/>
          <a:p>
            <a:pPr lvl="0">
              <a:defRPr lang="ja-JP" altLang="en-US"/>
            </a:pPr>
            <a:r>
              <a:rPr lang="ja-JP" altLang="en-US" sz="4800"/>
              <a:t>現状</a:t>
            </a:r>
            <a:endParaRPr lang="ja-JP" altLang="en-US" sz="3200"/>
          </a:p>
        </p:txBody>
      </p:sp>
      <p:sp>
        <p:nvSpPr>
          <p:cNvPr id="4" name="テキスト ボックス 3"/>
          <p:cNvSpPr txBox="1"/>
          <p:nvPr/>
        </p:nvSpPr>
        <p:spPr>
          <a:xfrm>
            <a:off x="1092200" y="1943101"/>
            <a:ext cx="8877300" cy="4401205"/>
          </a:xfrm>
          <a:prstGeom prst="rect">
            <a:avLst/>
          </a:prstGeom>
          <a:noFill/>
        </p:spPr>
        <p:txBody>
          <a:bodyPr wrap="square">
            <a:spAutoFit/>
          </a:bodyPr>
          <a:lstStyle/>
          <a:p>
            <a:pPr lvl="0">
              <a:defRPr lang="ja-JP" altLang="en-US"/>
            </a:pPr>
            <a:r>
              <a:rPr lang="ja-JP" altLang="en-US" sz="4000" dirty="0"/>
              <a:t>○みんなで集まれる場所が少ない。</a:t>
            </a:r>
          </a:p>
          <a:p>
            <a:pPr lvl="0">
              <a:defRPr lang="ja-JP" altLang="en-US"/>
            </a:pPr>
            <a:endParaRPr lang="en-US" altLang="ja-JP" sz="4000" dirty="0"/>
          </a:p>
          <a:p>
            <a:pPr lvl="0">
              <a:defRPr lang="ja-JP" altLang="en-US"/>
            </a:pPr>
            <a:r>
              <a:rPr lang="ja-JP" altLang="en-US" sz="4000" dirty="0"/>
              <a:t>○</a:t>
            </a:r>
            <a:r>
              <a:rPr lang="ja-JP" altLang="en-US" sz="4000" dirty="0" smtClean="0"/>
              <a:t>体育館しか利用されていない。</a:t>
            </a:r>
            <a:endParaRPr lang="ja-JP" altLang="en-US" sz="4000" dirty="0"/>
          </a:p>
          <a:p>
            <a:pPr lvl="0">
              <a:defRPr lang="ja-JP" altLang="en-US"/>
            </a:pPr>
            <a:endParaRPr lang="en-US" altLang="ja-JP" sz="4000" dirty="0"/>
          </a:p>
          <a:p>
            <a:pPr lvl="0">
              <a:defRPr lang="ja-JP" altLang="en-US"/>
            </a:pPr>
            <a:r>
              <a:rPr lang="ja-JP" altLang="en-US" sz="4000" dirty="0" smtClean="0"/>
              <a:t>○高齢者の生きがいづく</a:t>
            </a:r>
            <a:r>
              <a:rPr lang="ja-JP" altLang="en-US" sz="4000" dirty="0" err="1" smtClean="0"/>
              <a:t>りが</a:t>
            </a:r>
            <a:r>
              <a:rPr lang="ja-JP" altLang="en-US" sz="4000" dirty="0" smtClean="0"/>
              <a:t>必要。</a:t>
            </a:r>
            <a:endParaRPr lang="en-US" altLang="ja-JP" sz="4000" dirty="0"/>
          </a:p>
          <a:p>
            <a:pPr lvl="0">
              <a:defRPr lang="ja-JP" altLang="en-US"/>
            </a:pPr>
            <a:endParaRPr lang="en-US" altLang="ja-JP" sz="4000" dirty="0"/>
          </a:p>
          <a:p>
            <a:pPr lvl="0">
              <a:defRPr lang="ja-JP" altLang="en-US"/>
            </a:pPr>
            <a:endParaRPr lang="ja-JP" altLang="en-US" sz="4000" dirty="0"/>
          </a:p>
        </p:txBody>
      </p:sp>
      <p:sp>
        <p:nvSpPr>
          <p:cNvPr id="5" name="テキスト ボックス 4"/>
          <p:cNvSpPr txBox="1"/>
          <p:nvPr/>
        </p:nvSpPr>
        <p:spPr>
          <a:xfrm>
            <a:off x="711200" y="1549446"/>
            <a:ext cx="9258300" cy="1182976"/>
          </a:xfrm>
          <a:prstGeom prst="rect">
            <a:avLst/>
          </a:prstGeom>
          <a:noFill/>
        </p:spPr>
        <p:txBody>
          <a:bodyPr wrap="square">
            <a:spAutoFit/>
          </a:bodyPr>
          <a:lstStyle/>
          <a:p>
            <a:pPr lvl="0">
              <a:defRPr lang="ja-JP" altLang="en-US"/>
            </a:pPr>
            <a:endParaRPr lang="en-US" altLang="ja-JP" sz="3600"/>
          </a:p>
          <a:p>
            <a:pPr lvl="0">
              <a:defRPr lang="ja-JP" altLang="en-US"/>
            </a:pPr>
            <a:endParaRPr lang="en-US" altLang="ja-JP" sz="360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800100" y="2679700"/>
            <a:ext cx="9347200" cy="1015663"/>
          </a:xfrm>
          <a:prstGeom prst="rect">
            <a:avLst/>
          </a:prstGeom>
          <a:noFill/>
        </p:spPr>
        <p:txBody>
          <a:bodyPr wrap="square" rtlCol="0">
            <a:spAutoFit/>
          </a:bodyPr>
          <a:lstStyle/>
          <a:p>
            <a:r>
              <a:rPr kumimoji="1" lang="ja-JP" altLang="en-US" sz="6000" dirty="0" smtClean="0"/>
              <a:t>３、高齢者の人との勉強会</a:t>
            </a:r>
            <a:endParaRPr kumimoji="1" lang="ja-JP" altLang="en-US" sz="6000" dirty="0"/>
          </a:p>
        </p:txBody>
      </p:sp>
    </p:spTree>
    <p:extLst>
      <p:ext uri="{BB962C8B-B14F-4D97-AF65-F5344CB8AC3E}">
        <p14:creationId xmlns:p14="http://schemas.microsoft.com/office/powerpoint/2010/main" val="5863657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717550" y="528767"/>
            <a:ext cx="10922000" cy="830997"/>
          </a:xfrm>
          <a:prstGeom prst="rect">
            <a:avLst/>
          </a:prstGeom>
          <a:noFill/>
        </p:spPr>
        <p:txBody>
          <a:bodyPr wrap="square" rtlCol="0">
            <a:spAutoFit/>
          </a:bodyPr>
          <a:lstStyle/>
          <a:p>
            <a:endParaRPr kumimoji="1" lang="ja-JP" altLang="en-US" sz="4800" dirty="0"/>
          </a:p>
        </p:txBody>
      </p:sp>
      <p:sp>
        <p:nvSpPr>
          <p:cNvPr id="5" name="テキスト ボックス 4"/>
          <p:cNvSpPr txBox="1"/>
          <p:nvPr/>
        </p:nvSpPr>
        <p:spPr>
          <a:xfrm>
            <a:off x="717550" y="541467"/>
            <a:ext cx="10172700" cy="6001643"/>
          </a:xfrm>
          <a:prstGeom prst="rect">
            <a:avLst/>
          </a:prstGeom>
          <a:noFill/>
        </p:spPr>
        <p:txBody>
          <a:bodyPr wrap="square" rtlCol="0">
            <a:spAutoFit/>
          </a:bodyPr>
          <a:lstStyle/>
          <a:p>
            <a:r>
              <a:rPr kumimoji="1" lang="ja-JP" altLang="en-US" sz="4800" dirty="0" smtClean="0"/>
              <a:t>子育て支援と繋げて・・・</a:t>
            </a:r>
            <a:endParaRPr kumimoji="1" lang="en-US" altLang="ja-JP" sz="4800" dirty="0" smtClean="0"/>
          </a:p>
          <a:p>
            <a:endParaRPr kumimoji="1" lang="en-US" altLang="ja-JP" sz="4800" dirty="0" smtClean="0"/>
          </a:p>
          <a:p>
            <a:r>
              <a:rPr lang="ja-JP" altLang="en-US" sz="4800" dirty="0" smtClean="0"/>
              <a:t>～私のアイデア～</a:t>
            </a:r>
            <a:endParaRPr lang="en-US" altLang="ja-JP" sz="4800" dirty="0" smtClean="0"/>
          </a:p>
          <a:p>
            <a:endParaRPr lang="en-US" altLang="ja-JP" sz="4800" dirty="0" smtClean="0"/>
          </a:p>
          <a:p>
            <a:r>
              <a:rPr kumimoji="1" lang="en-US" altLang="ja-JP" sz="4800" dirty="0" smtClean="0"/>
              <a:t>	</a:t>
            </a:r>
            <a:r>
              <a:rPr kumimoji="1" lang="ja-JP" altLang="en-US" sz="4800" dirty="0" smtClean="0"/>
              <a:t>＜高齢者と若者の勉強会＞</a:t>
            </a:r>
            <a:endParaRPr kumimoji="1" lang="en-US" altLang="ja-JP" sz="4800" dirty="0" smtClean="0"/>
          </a:p>
          <a:p>
            <a:r>
              <a:rPr lang="ja-JP" altLang="en-US" sz="4800" dirty="0" smtClean="0"/>
              <a:t>◎理由◎</a:t>
            </a:r>
            <a:endParaRPr lang="en-US" altLang="ja-JP" sz="4800" dirty="0" smtClean="0"/>
          </a:p>
          <a:p>
            <a:r>
              <a:rPr kumimoji="1" lang="en-US" altLang="ja-JP" sz="4800" dirty="0"/>
              <a:t>	</a:t>
            </a:r>
            <a:r>
              <a:rPr kumimoji="1" lang="ja-JP" altLang="en-US" sz="4800" dirty="0" smtClean="0"/>
              <a:t>高齢者の方と若者の交流。</a:t>
            </a:r>
            <a:endParaRPr kumimoji="1" lang="en-US" altLang="ja-JP" sz="4800" dirty="0" smtClean="0"/>
          </a:p>
          <a:p>
            <a:r>
              <a:rPr lang="en-US" altLang="ja-JP" sz="4800" dirty="0"/>
              <a:t>	</a:t>
            </a:r>
            <a:r>
              <a:rPr lang="ja-JP" altLang="en-US" sz="4800" dirty="0" smtClean="0"/>
              <a:t>高齢者の生きがいづく</a:t>
            </a:r>
            <a:r>
              <a:rPr lang="ja-JP" altLang="en-US" sz="4800" dirty="0" err="1" smtClean="0"/>
              <a:t>り</a:t>
            </a:r>
            <a:r>
              <a:rPr lang="ja-JP" altLang="en-US" sz="4800" dirty="0" smtClean="0"/>
              <a:t>。</a:t>
            </a:r>
            <a:endParaRPr kumimoji="1" lang="en-US" altLang="ja-JP" sz="4800" dirty="0" smtClean="0"/>
          </a:p>
        </p:txBody>
      </p:sp>
    </p:spTree>
    <p:extLst>
      <p:ext uri="{BB962C8B-B14F-4D97-AF65-F5344CB8AC3E}">
        <p14:creationId xmlns:p14="http://schemas.microsoft.com/office/powerpoint/2010/main" val="2673501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68300" y="622300"/>
            <a:ext cx="10985500" cy="5943600"/>
          </a:xfrm>
          <a:prstGeom prst="rect">
            <a:avLst/>
          </a:prstGeom>
          <a:noFill/>
        </p:spPr>
        <p:txBody>
          <a:bodyPr wrap="square" rtlCol="0">
            <a:spAutoFit/>
          </a:bodyPr>
          <a:lstStyle/>
          <a:p>
            <a:endParaRPr kumimoji="1" lang="ja-JP" altLang="en-US" dirty="0"/>
          </a:p>
        </p:txBody>
      </p:sp>
      <p:sp>
        <p:nvSpPr>
          <p:cNvPr id="4" name="テキスト ボックス 3"/>
          <p:cNvSpPr txBox="1"/>
          <p:nvPr/>
        </p:nvSpPr>
        <p:spPr>
          <a:xfrm>
            <a:off x="1270000" y="1308100"/>
            <a:ext cx="11506200" cy="8956298"/>
          </a:xfrm>
          <a:prstGeom prst="rect">
            <a:avLst/>
          </a:prstGeom>
          <a:noFill/>
        </p:spPr>
        <p:txBody>
          <a:bodyPr wrap="square" rtlCol="0">
            <a:spAutoFit/>
          </a:bodyPr>
          <a:lstStyle/>
          <a:p>
            <a:r>
              <a:rPr kumimoji="1" lang="ja-JP" altLang="en-US" sz="4800" dirty="0" smtClean="0"/>
              <a:t>～高齢者の方との勉強会の例～</a:t>
            </a:r>
            <a:endParaRPr kumimoji="1" lang="en-US" altLang="ja-JP" sz="4800" dirty="0" smtClean="0"/>
          </a:p>
          <a:p>
            <a:r>
              <a:rPr lang="ja-JP" altLang="en-US" sz="4800" dirty="0" smtClean="0"/>
              <a:t>時・年に１回</a:t>
            </a:r>
            <a:endParaRPr lang="en-US" altLang="ja-JP" sz="4800" dirty="0" smtClean="0"/>
          </a:p>
          <a:p>
            <a:endParaRPr lang="en-US" altLang="ja-JP" sz="4800" dirty="0" smtClean="0"/>
          </a:p>
          <a:p>
            <a:r>
              <a:rPr lang="ja-JP" altLang="en-US" sz="4800" dirty="0" smtClean="0"/>
              <a:t>場所・鞍中（室内）</a:t>
            </a:r>
            <a:endParaRPr lang="en-US" altLang="ja-JP" sz="4800" dirty="0" smtClean="0"/>
          </a:p>
          <a:p>
            <a:endParaRPr lang="en-US" altLang="ja-JP" sz="4800" dirty="0" smtClean="0"/>
          </a:p>
          <a:p>
            <a:r>
              <a:rPr lang="ja-JP" altLang="en-US" sz="4800" dirty="0" smtClean="0"/>
              <a:t>参加・高齢者の方、地域の方々。</a:t>
            </a:r>
            <a:endParaRPr lang="en-US" altLang="ja-JP" sz="4800" dirty="0" smtClean="0"/>
          </a:p>
          <a:p>
            <a:endParaRPr lang="en-US" altLang="ja-JP" sz="4800" dirty="0" smtClean="0"/>
          </a:p>
          <a:p>
            <a:endParaRPr lang="en-US" altLang="ja-JP" sz="4800" dirty="0"/>
          </a:p>
          <a:p>
            <a:endParaRPr lang="en-US" altLang="ja-JP" sz="4800" dirty="0" smtClean="0"/>
          </a:p>
          <a:p>
            <a:endParaRPr lang="en-US" altLang="ja-JP" sz="4800" dirty="0"/>
          </a:p>
          <a:p>
            <a:endParaRPr lang="en-US" altLang="ja-JP" sz="4800" dirty="0" smtClean="0"/>
          </a:p>
          <a:p>
            <a:endParaRPr lang="en-US" altLang="ja-JP" sz="4800" dirty="0" smtClean="0"/>
          </a:p>
        </p:txBody>
      </p:sp>
    </p:spTree>
    <p:extLst>
      <p:ext uri="{BB962C8B-B14F-4D97-AF65-F5344CB8AC3E}">
        <p14:creationId xmlns:p14="http://schemas.microsoft.com/office/powerpoint/2010/main" val="197652445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079500" y="1130300"/>
            <a:ext cx="11112500" cy="5262979"/>
          </a:xfrm>
          <a:prstGeom prst="rect">
            <a:avLst/>
          </a:prstGeom>
          <a:noFill/>
        </p:spPr>
        <p:txBody>
          <a:bodyPr wrap="square" rtlCol="0">
            <a:spAutoFit/>
          </a:bodyPr>
          <a:lstStyle/>
          <a:p>
            <a:r>
              <a:rPr kumimoji="1" lang="ja-JP" altLang="en-US" sz="4800" dirty="0" smtClean="0"/>
              <a:t>～勉強会で私がしたい内容～</a:t>
            </a:r>
            <a:endParaRPr kumimoji="1" lang="en-US" altLang="ja-JP" sz="4800" dirty="0" smtClean="0"/>
          </a:p>
          <a:p>
            <a:endParaRPr kumimoji="1" lang="en-US" altLang="ja-JP" sz="4800" dirty="0" smtClean="0"/>
          </a:p>
          <a:p>
            <a:r>
              <a:rPr lang="ja-JP" altLang="en-US" sz="4800" dirty="0" smtClean="0"/>
              <a:t>１、高齢者の方の話を聞く。</a:t>
            </a:r>
            <a:endParaRPr lang="en-US" altLang="ja-JP" sz="4800" dirty="0" smtClean="0"/>
          </a:p>
          <a:p>
            <a:r>
              <a:rPr kumimoji="1" lang="en-US" altLang="ja-JP" sz="4800" dirty="0"/>
              <a:t>	</a:t>
            </a:r>
            <a:r>
              <a:rPr kumimoji="1" lang="ja-JP" altLang="en-US" sz="4800" dirty="0" smtClean="0"/>
              <a:t>（例・経験・出来事など。）</a:t>
            </a:r>
            <a:endParaRPr kumimoji="1" lang="en-US" altLang="ja-JP" sz="4800" dirty="0" smtClean="0"/>
          </a:p>
          <a:p>
            <a:endParaRPr kumimoji="1" lang="en-US" altLang="ja-JP" sz="4800" dirty="0" smtClean="0"/>
          </a:p>
          <a:p>
            <a:r>
              <a:rPr lang="ja-JP" altLang="en-US" sz="4800" dirty="0" smtClean="0"/>
              <a:t>２、何か一緒にする。</a:t>
            </a:r>
            <a:endParaRPr lang="en-US" altLang="ja-JP" sz="4800" dirty="0" smtClean="0"/>
          </a:p>
          <a:p>
            <a:r>
              <a:rPr lang="en-US" altLang="ja-JP" sz="4800" dirty="0"/>
              <a:t>	</a:t>
            </a:r>
            <a:r>
              <a:rPr lang="ja-JP" altLang="en-US" sz="4800" dirty="0" smtClean="0"/>
              <a:t>（工作・農作業など。）</a:t>
            </a:r>
            <a:r>
              <a:rPr lang="en-US" altLang="ja-JP" sz="4800" dirty="0" smtClean="0"/>
              <a:t>	</a:t>
            </a:r>
            <a:endParaRPr kumimoji="1" lang="en-US" altLang="ja-JP" sz="4800" dirty="0" smtClean="0"/>
          </a:p>
        </p:txBody>
      </p:sp>
    </p:spTree>
    <p:extLst>
      <p:ext uri="{BB962C8B-B14F-4D97-AF65-F5344CB8AC3E}">
        <p14:creationId xmlns:p14="http://schemas.microsoft.com/office/powerpoint/2010/main" val="23113953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下矢印 2"/>
          <p:cNvSpPr/>
          <p:nvPr/>
        </p:nvSpPr>
        <p:spPr>
          <a:xfrm>
            <a:off x="4254500" y="717391"/>
            <a:ext cx="2044700" cy="1892300"/>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 name="テキスト ボックス 3"/>
          <p:cNvSpPr txBox="1"/>
          <p:nvPr/>
        </p:nvSpPr>
        <p:spPr>
          <a:xfrm>
            <a:off x="6642100" y="216991"/>
            <a:ext cx="5105400" cy="1446550"/>
          </a:xfrm>
          <a:prstGeom prst="rect">
            <a:avLst/>
          </a:prstGeom>
          <a:noFill/>
        </p:spPr>
        <p:txBody>
          <a:bodyPr wrap="square" rtlCol="0">
            <a:spAutoFit/>
          </a:bodyPr>
          <a:lstStyle/>
          <a:p>
            <a:r>
              <a:rPr kumimoji="1" lang="ja-JP" altLang="en-US" sz="4400" dirty="0" smtClean="0"/>
              <a:t>この様な</a:t>
            </a:r>
            <a:r>
              <a:rPr lang="ja-JP" altLang="en-US" sz="4400" dirty="0" smtClean="0"/>
              <a:t>事をすること</a:t>
            </a:r>
            <a:r>
              <a:rPr lang="ja-JP" altLang="en-US" sz="4400" dirty="0" smtClean="0"/>
              <a:t>で</a:t>
            </a:r>
            <a:r>
              <a:rPr lang="ja-JP" altLang="en-US" sz="4400" dirty="0" smtClean="0"/>
              <a:t>・・</a:t>
            </a:r>
            <a:r>
              <a:rPr lang="ja-JP" altLang="en-US" sz="4400" dirty="0"/>
              <a:t>・</a:t>
            </a:r>
            <a:endParaRPr kumimoji="1" lang="en-US" altLang="ja-JP" sz="4400" dirty="0" smtClean="0"/>
          </a:p>
        </p:txBody>
      </p:sp>
      <p:sp>
        <p:nvSpPr>
          <p:cNvPr id="7" name="テキスト ボックス 6"/>
          <p:cNvSpPr txBox="1"/>
          <p:nvPr/>
        </p:nvSpPr>
        <p:spPr>
          <a:xfrm>
            <a:off x="374650" y="3048000"/>
            <a:ext cx="11061700" cy="2862322"/>
          </a:xfrm>
          <a:prstGeom prst="rect">
            <a:avLst/>
          </a:prstGeom>
          <a:noFill/>
        </p:spPr>
        <p:txBody>
          <a:bodyPr wrap="square" rtlCol="0">
            <a:spAutoFit/>
          </a:bodyPr>
          <a:lstStyle/>
          <a:p>
            <a:r>
              <a:rPr lang="en-US" altLang="ja-JP" sz="4400" dirty="0"/>
              <a:t>	</a:t>
            </a:r>
            <a:r>
              <a:rPr lang="ja-JP" altLang="en-US" sz="6000" dirty="0" smtClean="0"/>
              <a:t>子育て支援にもつながり</a:t>
            </a:r>
            <a:r>
              <a:rPr lang="ja-JP" altLang="en-US" sz="4400" dirty="0" smtClean="0"/>
              <a:t>、</a:t>
            </a:r>
            <a:r>
              <a:rPr lang="ja-JP" altLang="en-US" sz="6000" dirty="0"/>
              <a:t>高齢者の</a:t>
            </a:r>
            <a:r>
              <a:rPr lang="ja-JP" altLang="en-US" sz="6000" dirty="0" smtClean="0"/>
              <a:t>方の力活用にもなり、高齢者の方が健康に過ごせる。</a:t>
            </a:r>
            <a:endParaRPr lang="en-US" altLang="ja-JP" sz="6000" dirty="0" smtClean="0"/>
          </a:p>
        </p:txBody>
      </p:sp>
    </p:spTree>
    <p:extLst>
      <p:ext uri="{BB962C8B-B14F-4D97-AF65-F5344CB8AC3E}">
        <p14:creationId xmlns:p14="http://schemas.microsoft.com/office/powerpoint/2010/main" val="14184989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680042" y="790531"/>
            <a:ext cx="8229600" cy="769441"/>
          </a:xfrm>
          <a:prstGeom prst="rect">
            <a:avLst/>
          </a:prstGeom>
          <a:noFill/>
        </p:spPr>
        <p:txBody>
          <a:bodyPr wrap="square">
            <a:spAutoFit/>
          </a:bodyPr>
          <a:lstStyle/>
          <a:p>
            <a:pPr lvl="0">
              <a:defRPr lang="ja-JP" altLang="en-US"/>
            </a:pPr>
            <a:r>
              <a:rPr lang="ja-JP" altLang="en-US" sz="4400" dirty="0">
                <a:effectLst>
                  <a:outerShdw blurRad="38100" dist="38100" dir="2700000" algn="tl">
                    <a:srgbClr val="000000">
                      <a:alpha val="43137"/>
                    </a:srgbClr>
                  </a:outerShdw>
                </a:effectLst>
              </a:rPr>
              <a:t>今後の</a:t>
            </a:r>
            <a:r>
              <a:rPr lang="ja-JP" altLang="en-US" sz="4400" dirty="0" smtClean="0">
                <a:effectLst>
                  <a:outerShdw blurRad="38100" dist="38100" dir="2700000" algn="tl">
                    <a:srgbClr val="000000">
                      <a:alpha val="43137"/>
                    </a:srgbClr>
                  </a:outerShdw>
                </a:effectLst>
              </a:rPr>
              <a:t>課題</a:t>
            </a:r>
            <a:endParaRPr lang="ja-JP" altLang="en-US" sz="4400" dirty="0">
              <a:effectLst>
                <a:outerShdw blurRad="38100" dist="38100" dir="2700000" algn="tl">
                  <a:srgbClr val="000000">
                    <a:alpha val="43137"/>
                  </a:srgbClr>
                </a:outerShdw>
              </a:effectLst>
            </a:endParaRPr>
          </a:p>
        </p:txBody>
      </p:sp>
      <p:sp>
        <p:nvSpPr>
          <p:cNvPr id="3" name="テキスト ボックス 2"/>
          <p:cNvSpPr txBox="1"/>
          <p:nvPr/>
        </p:nvSpPr>
        <p:spPr>
          <a:xfrm>
            <a:off x="901700" y="1687945"/>
            <a:ext cx="10388600" cy="4154984"/>
          </a:xfrm>
          <a:prstGeom prst="rect">
            <a:avLst/>
          </a:prstGeom>
          <a:noFill/>
        </p:spPr>
        <p:txBody>
          <a:bodyPr wrap="square">
            <a:spAutoFit/>
          </a:bodyPr>
          <a:lstStyle/>
          <a:p>
            <a:pPr lvl="0">
              <a:defRPr lang="ja-JP" altLang="en-US"/>
            </a:pPr>
            <a:r>
              <a:rPr lang="ja-JP" altLang="en-US" sz="4400" dirty="0" smtClean="0"/>
              <a:t>○鞍岡中を活用するための工事。</a:t>
            </a:r>
            <a:endParaRPr lang="en-US" altLang="ja-JP" sz="4400" dirty="0" smtClean="0"/>
          </a:p>
          <a:p>
            <a:pPr lvl="0">
              <a:defRPr lang="ja-JP" altLang="en-US"/>
            </a:pPr>
            <a:r>
              <a:rPr lang="ja-JP" altLang="en-US" sz="4400" dirty="0" smtClean="0"/>
              <a:t>　複合施設で働く人の募集。</a:t>
            </a:r>
            <a:endParaRPr lang="en-US" altLang="ja-JP" sz="4400" dirty="0" smtClean="0"/>
          </a:p>
          <a:p>
            <a:pPr lvl="0">
              <a:defRPr lang="ja-JP" altLang="en-US"/>
            </a:pPr>
            <a:endParaRPr lang="en-US" altLang="ja-JP" sz="4400" dirty="0"/>
          </a:p>
          <a:p>
            <a:pPr lvl="0">
              <a:defRPr lang="ja-JP" altLang="en-US"/>
            </a:pPr>
            <a:r>
              <a:rPr lang="ja-JP" altLang="en-US" sz="4400" dirty="0" smtClean="0"/>
              <a:t>○掃除のボランティア活動。</a:t>
            </a:r>
            <a:endParaRPr lang="en-US" altLang="ja-JP" sz="4400" dirty="0" smtClean="0"/>
          </a:p>
          <a:p>
            <a:pPr lvl="0">
              <a:defRPr lang="ja-JP" altLang="en-US"/>
            </a:pPr>
            <a:r>
              <a:rPr lang="ja-JP" altLang="en-US" sz="4400" dirty="0" smtClean="0"/>
              <a:t>　（中学生などがする）</a:t>
            </a:r>
            <a:endParaRPr lang="en-US" altLang="ja-JP" sz="4400" dirty="0" smtClean="0"/>
          </a:p>
          <a:p>
            <a:pPr lvl="0">
              <a:defRPr lang="ja-JP" altLang="en-US"/>
            </a:pPr>
            <a:endParaRPr lang="en-US" altLang="ja-JP" sz="4400" dirty="0" smtClean="0"/>
          </a:p>
        </p:txBody>
      </p:sp>
      <p:sp>
        <p:nvSpPr>
          <p:cNvPr id="4" name="テキスト ボックス 3"/>
          <p:cNvSpPr txBox="1"/>
          <p:nvPr/>
        </p:nvSpPr>
        <p:spPr>
          <a:xfrm>
            <a:off x="901700" y="5696943"/>
            <a:ext cx="9995944" cy="769441"/>
          </a:xfrm>
          <a:prstGeom prst="rect">
            <a:avLst/>
          </a:prstGeom>
          <a:noFill/>
        </p:spPr>
        <p:txBody>
          <a:bodyPr wrap="square" rtlCol="0">
            <a:spAutoFit/>
          </a:bodyPr>
          <a:lstStyle/>
          <a:p>
            <a:r>
              <a:rPr lang="ja-JP" altLang="en-US" sz="4400" dirty="0" smtClean="0"/>
              <a:t>○イベントの企画。</a:t>
            </a:r>
            <a:r>
              <a:rPr lang="en-US" altLang="ja-JP" sz="4400" dirty="0" smtClean="0"/>
              <a:t>[</a:t>
            </a:r>
            <a:r>
              <a:rPr lang="ja-JP" altLang="en-US" sz="4400" dirty="0" smtClean="0"/>
              <a:t>鞍中を利用して</a:t>
            </a:r>
            <a:r>
              <a:rPr lang="en-US" altLang="ja-JP" sz="4400" dirty="0" smtClean="0"/>
              <a:t>]</a:t>
            </a:r>
            <a:endParaRPr lang="en-US" altLang="ja-JP" sz="4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193800" y="3197651"/>
            <a:ext cx="10198100" cy="830997"/>
          </a:xfrm>
          <a:prstGeom prst="rect">
            <a:avLst/>
          </a:prstGeom>
          <a:noFill/>
        </p:spPr>
        <p:txBody>
          <a:bodyPr wrap="square" rtlCol="0">
            <a:spAutoFit/>
          </a:bodyPr>
          <a:lstStyle/>
          <a:p>
            <a:r>
              <a:rPr kumimoji="1" lang="ja-JP" altLang="en-US" sz="4800" dirty="0" smtClean="0"/>
              <a:t>ご清聴ありがとうございました。</a:t>
            </a:r>
            <a:endParaRPr kumimoji="1" lang="ja-JP" altLang="en-US" sz="4800" dirty="0"/>
          </a:p>
        </p:txBody>
      </p:sp>
      <p:sp>
        <p:nvSpPr>
          <p:cNvPr id="3" name="波線 2"/>
          <p:cNvSpPr/>
          <p:nvPr/>
        </p:nvSpPr>
        <p:spPr>
          <a:xfrm>
            <a:off x="1308100" y="2565400"/>
            <a:ext cx="8801100" cy="2095500"/>
          </a:xfrm>
          <a:prstGeom prst="wave">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2325202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4690301" y="1002431"/>
            <a:ext cx="5588000" cy="817245"/>
          </a:xfrm>
          <a:prstGeom prst="rect">
            <a:avLst/>
          </a:prstGeom>
          <a:noFill/>
        </p:spPr>
        <p:txBody>
          <a:bodyPr wrap="square">
            <a:spAutoFit/>
          </a:bodyPr>
          <a:lstStyle/>
          <a:p>
            <a:pPr lvl="0">
              <a:defRPr lang="ja-JP" altLang="en-US"/>
            </a:pPr>
            <a:r>
              <a:rPr lang="ja-JP" altLang="en-US" sz="4800" dirty="0"/>
              <a:t>問題点</a:t>
            </a:r>
          </a:p>
        </p:txBody>
      </p:sp>
      <p:sp>
        <p:nvSpPr>
          <p:cNvPr id="7" name="テキスト ボックス 6"/>
          <p:cNvSpPr txBox="1"/>
          <p:nvPr/>
        </p:nvSpPr>
        <p:spPr>
          <a:xfrm>
            <a:off x="1206327" y="2708058"/>
            <a:ext cx="10109200" cy="6001643"/>
          </a:xfrm>
          <a:prstGeom prst="rect">
            <a:avLst/>
          </a:prstGeom>
          <a:noFill/>
        </p:spPr>
        <p:txBody>
          <a:bodyPr wrap="square">
            <a:spAutoFit/>
          </a:bodyPr>
          <a:lstStyle/>
          <a:p>
            <a:pPr lvl="0">
              <a:defRPr lang="ja-JP" altLang="en-US"/>
            </a:pPr>
            <a:r>
              <a:rPr lang="ja-JP" altLang="en-US" sz="4800" dirty="0" smtClean="0"/>
              <a:t>○鞍岡中が、あまり使用されていない。</a:t>
            </a:r>
            <a:endParaRPr lang="ja-JP" altLang="en-US" sz="4800" dirty="0"/>
          </a:p>
          <a:p>
            <a:pPr lvl="0">
              <a:defRPr lang="ja-JP" altLang="en-US"/>
            </a:pPr>
            <a:endParaRPr lang="en-US" altLang="ja-JP" sz="4800" dirty="0"/>
          </a:p>
          <a:p>
            <a:pPr lvl="0">
              <a:defRPr lang="ja-JP" altLang="en-US"/>
            </a:pPr>
            <a:endParaRPr lang="en-US" altLang="ja-JP" sz="4800" dirty="0"/>
          </a:p>
          <a:p>
            <a:pPr lvl="0">
              <a:defRPr lang="ja-JP" altLang="en-US"/>
            </a:pPr>
            <a:endParaRPr lang="en-US" altLang="ja-JP" sz="4800" dirty="0"/>
          </a:p>
          <a:p>
            <a:pPr lvl="0">
              <a:defRPr lang="ja-JP" altLang="en-US"/>
            </a:pPr>
            <a:endParaRPr lang="en-US" altLang="ja-JP" sz="4800" dirty="0"/>
          </a:p>
          <a:p>
            <a:pPr lvl="0">
              <a:defRPr lang="ja-JP" altLang="en-US"/>
            </a:pPr>
            <a:endParaRPr lang="en-US" altLang="ja-JP" sz="4800" dirty="0"/>
          </a:p>
          <a:p>
            <a:pPr lvl="0">
              <a:defRPr lang="ja-JP" altLang="en-US"/>
            </a:pPr>
            <a:endParaRPr lang="en-US" altLang="ja-JP" sz="48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4851923" y="528663"/>
            <a:ext cx="4406900" cy="750570"/>
          </a:xfrm>
          <a:prstGeom prst="rect">
            <a:avLst/>
          </a:prstGeom>
          <a:noFill/>
        </p:spPr>
        <p:txBody>
          <a:bodyPr wrap="square">
            <a:spAutoFit/>
          </a:bodyPr>
          <a:lstStyle/>
          <a:p>
            <a:pPr lvl="0">
              <a:defRPr lang="ja-JP" altLang="en-US"/>
            </a:pPr>
            <a:r>
              <a:rPr lang="ja-JP" altLang="en-US" sz="4400" dirty="0"/>
              <a:t>仮説</a:t>
            </a:r>
          </a:p>
        </p:txBody>
      </p:sp>
      <p:sp>
        <p:nvSpPr>
          <p:cNvPr id="5" name="テキスト ボックス 4"/>
          <p:cNvSpPr txBox="1"/>
          <p:nvPr/>
        </p:nvSpPr>
        <p:spPr>
          <a:xfrm>
            <a:off x="1060450" y="2139265"/>
            <a:ext cx="10287000" cy="2123658"/>
          </a:xfrm>
          <a:prstGeom prst="rect">
            <a:avLst/>
          </a:prstGeom>
          <a:noFill/>
        </p:spPr>
        <p:txBody>
          <a:bodyPr wrap="square">
            <a:spAutoFit/>
          </a:bodyPr>
          <a:lstStyle/>
          <a:p>
            <a:pPr lvl="0">
              <a:defRPr lang="ja-JP" altLang="en-US"/>
            </a:pPr>
            <a:r>
              <a:rPr lang="ja-JP" altLang="en-US" sz="4400" dirty="0"/>
              <a:t>鞍岡中跡地を、</a:t>
            </a:r>
            <a:r>
              <a:rPr lang="ja-JP" altLang="en-US" sz="4400" dirty="0" smtClean="0"/>
              <a:t>利用すれば、地域のひとや、高齢者の方が、楽しく過ごせる地域づくりができるだろう。</a:t>
            </a:r>
            <a:endParaRPr lang="ja-JP" altLang="en-US" sz="4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5115317" y="427934"/>
            <a:ext cx="5435600" cy="755828"/>
          </a:xfrm>
          <a:prstGeom prst="rect">
            <a:avLst/>
          </a:prstGeom>
          <a:noFill/>
        </p:spPr>
        <p:txBody>
          <a:bodyPr wrap="square">
            <a:spAutoFit/>
          </a:bodyPr>
          <a:lstStyle/>
          <a:p>
            <a:pPr lvl="0">
              <a:defRPr lang="ja-JP" altLang="en-US"/>
            </a:pPr>
            <a:r>
              <a:rPr lang="ja-JP" altLang="en-US" sz="4400"/>
              <a:t>提言</a:t>
            </a:r>
            <a:endParaRPr lang="ja-JP" altLang="en-US" sz="2400"/>
          </a:p>
        </p:txBody>
      </p:sp>
      <p:sp>
        <p:nvSpPr>
          <p:cNvPr id="4" name="テキスト ボックス 3"/>
          <p:cNvSpPr txBox="1"/>
          <p:nvPr/>
        </p:nvSpPr>
        <p:spPr>
          <a:xfrm>
            <a:off x="1257300" y="1899742"/>
            <a:ext cx="10071100" cy="3477875"/>
          </a:xfrm>
          <a:prstGeom prst="rect">
            <a:avLst/>
          </a:prstGeom>
          <a:noFill/>
        </p:spPr>
        <p:txBody>
          <a:bodyPr wrap="square">
            <a:spAutoFit/>
          </a:bodyPr>
          <a:lstStyle/>
          <a:p>
            <a:pPr lvl="0">
              <a:defRPr lang="ja-JP" altLang="en-US"/>
            </a:pPr>
            <a:r>
              <a:rPr lang="ja-JP" altLang="en-US" sz="4400" dirty="0"/>
              <a:t>鞍岡中の跡地を利用して、高齢者</a:t>
            </a:r>
            <a:r>
              <a:rPr lang="ja-JP" altLang="en-US" sz="4400" dirty="0" smtClean="0"/>
              <a:t>の</a:t>
            </a:r>
            <a:r>
              <a:rPr lang="ja-JP" altLang="en-US" sz="4400" dirty="0"/>
              <a:t>方</a:t>
            </a:r>
          </a:p>
          <a:p>
            <a:pPr lvl="0">
              <a:defRPr lang="ja-JP" altLang="en-US"/>
            </a:pPr>
            <a:endParaRPr lang="en-US" altLang="ja-JP" sz="4400" dirty="0"/>
          </a:p>
          <a:p>
            <a:pPr lvl="0">
              <a:defRPr lang="ja-JP" altLang="en-US"/>
            </a:pPr>
            <a:r>
              <a:rPr lang="ja-JP" altLang="en-US" sz="4400" dirty="0"/>
              <a:t>や地域の方がゆっくりできるような場</a:t>
            </a:r>
          </a:p>
          <a:p>
            <a:pPr lvl="0">
              <a:defRPr lang="ja-JP" altLang="en-US"/>
            </a:pPr>
            <a:endParaRPr lang="en-US" altLang="ja-JP" sz="4400" dirty="0"/>
          </a:p>
          <a:p>
            <a:pPr lvl="0">
              <a:defRPr lang="ja-JP" altLang="en-US"/>
            </a:pPr>
            <a:r>
              <a:rPr lang="ja-JP" altLang="en-US" sz="4400" dirty="0"/>
              <a:t>所に活用</a:t>
            </a:r>
            <a:r>
              <a:rPr lang="ja-JP" altLang="en-US" sz="4400" dirty="0" smtClean="0"/>
              <a:t>したい。</a:t>
            </a:r>
            <a:endParaRPr lang="en-US" altLang="ja-JP" sz="4400"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4813300" y="375120"/>
            <a:ext cx="4267200" cy="756920"/>
          </a:xfrm>
          <a:prstGeom prst="rect">
            <a:avLst/>
          </a:prstGeom>
          <a:noFill/>
        </p:spPr>
        <p:txBody>
          <a:bodyPr wrap="square">
            <a:spAutoFit/>
          </a:bodyPr>
          <a:lstStyle/>
          <a:p>
            <a:pPr lvl="0">
              <a:defRPr lang="ja-JP" altLang="en-US"/>
            </a:pPr>
            <a:r>
              <a:rPr lang="ja-JP" altLang="en-US" sz="4400"/>
              <a:t>具体策</a:t>
            </a:r>
          </a:p>
        </p:txBody>
      </p:sp>
      <p:sp>
        <p:nvSpPr>
          <p:cNvPr id="5" name="テキスト ボックス 4"/>
          <p:cNvSpPr txBox="1"/>
          <p:nvPr/>
        </p:nvSpPr>
        <p:spPr>
          <a:xfrm>
            <a:off x="1816100" y="2114288"/>
            <a:ext cx="10261600" cy="6863417"/>
          </a:xfrm>
          <a:prstGeom prst="rect">
            <a:avLst/>
          </a:prstGeom>
          <a:noFill/>
        </p:spPr>
        <p:txBody>
          <a:bodyPr wrap="square">
            <a:spAutoFit/>
          </a:bodyPr>
          <a:lstStyle/>
          <a:p>
            <a:pPr lvl="0">
              <a:defRPr lang="ja-JP" altLang="en-US"/>
            </a:pPr>
            <a:r>
              <a:rPr lang="ja-JP" altLang="en-US" sz="4400" dirty="0" smtClean="0"/>
              <a:t>１</a:t>
            </a:r>
            <a:r>
              <a:rPr lang="ja-JP" altLang="en-US" sz="4400" dirty="0"/>
              <a:t>、</a:t>
            </a:r>
            <a:r>
              <a:rPr lang="ja-JP" altLang="en-US" sz="4400" dirty="0" smtClean="0"/>
              <a:t>複合</a:t>
            </a:r>
            <a:r>
              <a:rPr lang="ja-JP" altLang="en-US" sz="4400" dirty="0"/>
              <a:t>施設を鞍岡中に作る。</a:t>
            </a:r>
          </a:p>
          <a:p>
            <a:pPr lvl="0">
              <a:defRPr lang="ja-JP" altLang="en-US"/>
            </a:pPr>
            <a:r>
              <a:rPr lang="en-US" altLang="ja-JP" sz="4400" dirty="0" smtClean="0"/>
              <a:t>	</a:t>
            </a:r>
            <a:endParaRPr lang="en-US" altLang="ja-JP" sz="4400" dirty="0"/>
          </a:p>
          <a:p>
            <a:pPr lvl="0">
              <a:defRPr lang="ja-JP" altLang="en-US"/>
            </a:pPr>
            <a:r>
              <a:rPr lang="ja-JP" altLang="en-US" sz="4400" dirty="0" smtClean="0"/>
              <a:t>２、イベント</a:t>
            </a:r>
            <a:r>
              <a:rPr lang="ja-JP" altLang="en-US" sz="4400" dirty="0"/>
              <a:t>を、実施する。</a:t>
            </a:r>
          </a:p>
          <a:p>
            <a:pPr lvl="0">
              <a:defRPr lang="ja-JP" altLang="en-US"/>
            </a:pPr>
            <a:r>
              <a:rPr lang="en-US" altLang="ja-JP" sz="4400" dirty="0" smtClean="0"/>
              <a:t>【</a:t>
            </a:r>
            <a:r>
              <a:rPr lang="ja-JP" altLang="en-US" sz="4400" dirty="0" smtClean="0"/>
              <a:t>鞍中でする。</a:t>
            </a:r>
            <a:r>
              <a:rPr lang="en-US" altLang="ja-JP" sz="4400" dirty="0" smtClean="0"/>
              <a:t>】</a:t>
            </a:r>
            <a:endParaRPr lang="en-US" altLang="ja-JP" sz="4400" dirty="0"/>
          </a:p>
          <a:p>
            <a:pPr lvl="0">
              <a:defRPr lang="ja-JP" altLang="en-US"/>
            </a:pPr>
            <a:endParaRPr lang="en-US" altLang="ja-JP" sz="4400" dirty="0" smtClean="0"/>
          </a:p>
          <a:p>
            <a:pPr lvl="0">
              <a:defRPr lang="ja-JP" altLang="en-US"/>
            </a:pPr>
            <a:r>
              <a:rPr lang="ja-JP" altLang="en-US" sz="4400" dirty="0" smtClean="0"/>
              <a:t>３、高齢者の方との勉強会。</a:t>
            </a:r>
            <a:endParaRPr lang="en-US" altLang="ja-JP" sz="4400" dirty="0"/>
          </a:p>
          <a:p>
            <a:pPr lvl="0">
              <a:defRPr lang="ja-JP" altLang="en-US"/>
            </a:pPr>
            <a:endParaRPr lang="en-US" altLang="ja-JP" sz="4400" dirty="0"/>
          </a:p>
          <a:p>
            <a:pPr lvl="0">
              <a:defRPr lang="ja-JP" altLang="en-US"/>
            </a:pPr>
            <a:endParaRPr lang="en-US" altLang="ja-JP" sz="4400" dirty="0"/>
          </a:p>
          <a:p>
            <a:pPr lvl="0">
              <a:defRPr lang="ja-JP" altLang="en-US"/>
            </a:pPr>
            <a:endParaRPr lang="en-US" altLang="ja-JP" sz="4400" dirty="0"/>
          </a:p>
          <a:p>
            <a:pPr lvl="0">
              <a:defRPr lang="ja-JP" altLang="en-US"/>
            </a:pPr>
            <a:endParaRPr lang="ja-JP" altLang="en-US" sz="4400" dirty="0"/>
          </a:p>
        </p:txBody>
      </p:sp>
      <p:sp>
        <p:nvSpPr>
          <p:cNvPr id="3" name="メモ 2"/>
          <p:cNvSpPr/>
          <p:nvPr/>
        </p:nvSpPr>
        <p:spPr>
          <a:xfrm>
            <a:off x="1638300" y="1459456"/>
            <a:ext cx="8089900" cy="4902200"/>
          </a:xfrm>
          <a:prstGeom prst="foldedCorner">
            <a:avLst/>
          </a:prstGeom>
          <a:noFill/>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965200" y="2628900"/>
            <a:ext cx="9194799" cy="1015663"/>
          </a:xfrm>
          <a:prstGeom prst="rect">
            <a:avLst/>
          </a:prstGeom>
          <a:noFill/>
        </p:spPr>
        <p:txBody>
          <a:bodyPr wrap="square" rtlCol="0">
            <a:spAutoFit/>
          </a:bodyPr>
          <a:lstStyle/>
          <a:p>
            <a:r>
              <a:rPr kumimoji="1" lang="ja-JP" altLang="en-US" sz="6000" dirty="0" smtClean="0"/>
              <a:t>１、複合施設を</a:t>
            </a:r>
            <a:r>
              <a:rPr kumimoji="1" lang="ja-JP" altLang="en-US" sz="6000" dirty="0" smtClean="0"/>
              <a:t>つくろう</a:t>
            </a:r>
            <a:endParaRPr kumimoji="1" lang="ja-JP" altLang="en-US" sz="6000" dirty="0"/>
          </a:p>
        </p:txBody>
      </p:sp>
    </p:spTree>
    <p:extLst>
      <p:ext uri="{BB962C8B-B14F-4D97-AF65-F5344CB8AC3E}">
        <p14:creationId xmlns:p14="http://schemas.microsoft.com/office/powerpoint/2010/main" val="6879030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471055" y="1164920"/>
            <a:ext cx="11346872" cy="4832092"/>
          </a:xfrm>
          <a:prstGeom prst="rect">
            <a:avLst/>
          </a:prstGeom>
          <a:noFill/>
        </p:spPr>
        <p:txBody>
          <a:bodyPr wrap="square" rtlCol="0">
            <a:spAutoFit/>
          </a:bodyPr>
          <a:lstStyle/>
          <a:p>
            <a:r>
              <a:rPr lang="ja-JP" altLang="en-US" sz="4400" dirty="0" smtClean="0"/>
              <a:t>今、五ヶ瀬の施設</a:t>
            </a:r>
            <a:endParaRPr lang="en-US" altLang="ja-JP" sz="4400" dirty="0" smtClean="0"/>
          </a:p>
          <a:p>
            <a:endParaRPr lang="en-US" altLang="ja-JP" sz="4400" dirty="0" smtClean="0"/>
          </a:p>
          <a:p>
            <a:r>
              <a:rPr lang="ja-JP" altLang="en-US" sz="4400" dirty="0" smtClean="0"/>
              <a:t>○ふれあい施設（三ヶ所）</a:t>
            </a:r>
            <a:endParaRPr lang="en-US" altLang="ja-JP" sz="4400" dirty="0" smtClean="0"/>
          </a:p>
          <a:p>
            <a:endParaRPr lang="en-US" altLang="ja-JP" sz="4400" dirty="0" smtClean="0"/>
          </a:p>
          <a:p>
            <a:r>
              <a:rPr lang="ja-JP" altLang="en-US" sz="4400" dirty="0" smtClean="0"/>
              <a:t>○</a:t>
            </a:r>
            <a:r>
              <a:rPr lang="ja-JP" altLang="en-US" sz="4400" dirty="0"/>
              <a:t>公</a:t>
            </a:r>
            <a:r>
              <a:rPr lang="ja-JP" altLang="en-US" sz="4400" dirty="0" smtClean="0"/>
              <a:t>民館（五ヶ瀬町内）</a:t>
            </a:r>
            <a:endParaRPr lang="en-US" altLang="ja-JP" sz="4400" dirty="0" smtClean="0"/>
          </a:p>
          <a:p>
            <a:r>
              <a:rPr lang="ja-JP" altLang="en-US" sz="4400" dirty="0" smtClean="0"/>
              <a:t>いきいきサロン</a:t>
            </a:r>
            <a:endParaRPr lang="en-US" altLang="ja-JP" sz="4400" dirty="0" smtClean="0"/>
          </a:p>
          <a:p>
            <a:r>
              <a:rPr lang="ja-JP" altLang="en-US" sz="4400" dirty="0" smtClean="0"/>
              <a:t>・・・</a:t>
            </a:r>
            <a:r>
              <a:rPr lang="en-US" altLang="ja-JP" sz="4400" dirty="0" smtClean="0"/>
              <a:t>100</a:t>
            </a:r>
            <a:r>
              <a:rPr lang="ja-JP" altLang="en-US" sz="4400" dirty="0" smtClean="0"/>
              <a:t>歳体操・ゲームなどを、している。</a:t>
            </a:r>
            <a:endParaRPr lang="en-US" altLang="ja-JP" sz="4400" dirty="0" smtClean="0"/>
          </a:p>
        </p:txBody>
      </p:sp>
    </p:spTree>
    <p:extLst>
      <p:ext uri="{BB962C8B-B14F-4D97-AF65-F5344CB8AC3E}">
        <p14:creationId xmlns:p14="http://schemas.microsoft.com/office/powerpoint/2010/main" val="13608398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104900" y="762000"/>
            <a:ext cx="10845800" cy="369332"/>
          </a:xfrm>
          <a:prstGeom prst="rect">
            <a:avLst/>
          </a:prstGeom>
          <a:noFill/>
        </p:spPr>
        <p:txBody>
          <a:bodyPr wrap="square" rtlCol="0">
            <a:spAutoFit/>
          </a:bodyPr>
          <a:lstStyle/>
          <a:p>
            <a:endParaRPr kumimoji="1" lang="ja-JP" altLang="en-US"/>
          </a:p>
        </p:txBody>
      </p:sp>
      <p:sp>
        <p:nvSpPr>
          <p:cNvPr id="4" name="テキスト ボックス 3"/>
          <p:cNvSpPr txBox="1"/>
          <p:nvPr/>
        </p:nvSpPr>
        <p:spPr>
          <a:xfrm>
            <a:off x="1752774" y="762000"/>
            <a:ext cx="8763000" cy="3477875"/>
          </a:xfrm>
          <a:prstGeom prst="rect">
            <a:avLst/>
          </a:prstGeom>
          <a:noFill/>
        </p:spPr>
        <p:txBody>
          <a:bodyPr wrap="square" rtlCol="0">
            <a:spAutoFit/>
          </a:bodyPr>
          <a:lstStyle/>
          <a:p>
            <a:r>
              <a:rPr kumimoji="1" lang="ja-JP" altLang="en-US" sz="4400" dirty="0" smtClean="0"/>
              <a:t>１</a:t>
            </a:r>
            <a:r>
              <a:rPr kumimoji="1" lang="en-US" altLang="ja-JP" sz="4400" dirty="0" smtClean="0"/>
              <a:t>,</a:t>
            </a:r>
            <a:r>
              <a:rPr kumimoji="1" lang="ja-JP" altLang="en-US" sz="4400" dirty="0" smtClean="0"/>
              <a:t>複合施設の各施設</a:t>
            </a:r>
            <a:endParaRPr kumimoji="1" lang="en-US" altLang="ja-JP" sz="4400" dirty="0" smtClean="0"/>
          </a:p>
          <a:p>
            <a:endParaRPr lang="en-US" altLang="ja-JP" sz="4400" dirty="0" smtClean="0"/>
          </a:p>
          <a:p>
            <a:r>
              <a:rPr lang="ja-JP" altLang="en-US" sz="4400" dirty="0" smtClean="0"/>
              <a:t>（例）</a:t>
            </a:r>
            <a:endParaRPr lang="en-US" altLang="ja-JP" sz="4400" dirty="0" smtClean="0"/>
          </a:p>
          <a:p>
            <a:endParaRPr lang="en-US" altLang="ja-JP" sz="4400" dirty="0"/>
          </a:p>
          <a:p>
            <a:endParaRPr kumimoji="1" lang="ja-JP" altLang="en-US" sz="4400" dirty="0"/>
          </a:p>
        </p:txBody>
      </p:sp>
      <p:sp>
        <p:nvSpPr>
          <p:cNvPr id="6" name="テキスト ボックス 5"/>
          <p:cNvSpPr txBox="1"/>
          <p:nvPr/>
        </p:nvSpPr>
        <p:spPr>
          <a:xfrm>
            <a:off x="2349500" y="3073400"/>
            <a:ext cx="7975600" cy="3354765"/>
          </a:xfrm>
          <a:prstGeom prst="rect">
            <a:avLst/>
          </a:prstGeom>
          <a:noFill/>
        </p:spPr>
        <p:txBody>
          <a:bodyPr wrap="square" rtlCol="0">
            <a:spAutoFit/>
          </a:bodyPr>
          <a:lstStyle/>
          <a:p>
            <a:r>
              <a:rPr lang="ja-JP" altLang="en-US" sz="4800" dirty="0" smtClean="0"/>
              <a:t>福祉施設</a:t>
            </a:r>
            <a:endParaRPr lang="en-US" altLang="ja-JP" sz="4800" dirty="0" smtClean="0"/>
          </a:p>
          <a:p>
            <a:endParaRPr kumimoji="1" lang="en-US" altLang="ja-JP" sz="3600" dirty="0" smtClean="0"/>
          </a:p>
          <a:p>
            <a:r>
              <a:rPr kumimoji="1" lang="ja-JP" altLang="en-US" sz="4800" dirty="0" smtClean="0"/>
              <a:t>運動施設</a:t>
            </a:r>
            <a:endParaRPr kumimoji="1" lang="en-US" altLang="ja-JP" sz="4800" dirty="0" smtClean="0"/>
          </a:p>
          <a:p>
            <a:endParaRPr kumimoji="1" lang="en-US" altLang="ja-JP" sz="3600" dirty="0" smtClean="0"/>
          </a:p>
          <a:p>
            <a:r>
              <a:rPr lang="ja-JP" altLang="en-US" sz="4400" dirty="0" smtClean="0"/>
              <a:t>子育て支援センター</a:t>
            </a:r>
            <a:r>
              <a:rPr lang="ja-JP" altLang="en-US" sz="4400" dirty="0" smtClean="0"/>
              <a:t>など</a:t>
            </a:r>
            <a:r>
              <a:rPr lang="ja-JP" altLang="en-US" sz="4400" dirty="0" smtClean="0"/>
              <a:t>・・</a:t>
            </a:r>
            <a:endParaRPr kumimoji="1" lang="ja-JP" altLang="en-US" sz="4400" dirty="0"/>
          </a:p>
        </p:txBody>
      </p:sp>
    </p:spTree>
    <p:extLst>
      <p:ext uri="{BB962C8B-B14F-4D97-AF65-F5344CB8AC3E}">
        <p14:creationId xmlns:p14="http://schemas.microsoft.com/office/powerpoint/2010/main" val="36531227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1124</TotalTime>
  <Words>1367</Words>
  <Application>Microsoft Office PowerPoint</Application>
  <PresentationFormat>ワイド画面</PresentationFormat>
  <Paragraphs>208</Paragraphs>
  <Slides>26</Slides>
  <Notes>26</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26</vt:i4>
      </vt:variant>
    </vt:vector>
  </HeadingPairs>
  <TitlesOfParts>
    <vt:vector size="31" baseType="lpstr">
      <vt:lpstr>맑은 고딕</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五ヶ瀬町教育委員会</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USER</cp:lastModifiedBy>
  <cp:revision>138</cp:revision>
  <dcterms:created xsi:type="dcterms:W3CDTF">2020-05-21T05:18:10Z</dcterms:created>
  <dcterms:modified xsi:type="dcterms:W3CDTF">2020-12-18T08:28:09Z</dcterms:modified>
</cp:coreProperties>
</file>