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1pPr>
    <a:lvl2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2pPr>
    <a:lvl3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3pPr>
    <a:lvl4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4pPr>
    <a:lvl5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5pPr>
    <a:lvl6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6pPr>
    <a:lvl7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7pPr>
    <a:lvl8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8pPr>
    <a:lvl9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2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chartUserShapes" Target="../drawings/drawing1.xml"/><Relationship Id="rId4"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ja-JP"/>
  <c:roundedCorners val="0"/>
  <c:style val="2"/>
  <c:chart>
    <c:autoTitleDeleted val="1"/>
    <c:plotArea>
      <c:layout>
        <c:manualLayout>
          <c:layoutTarget val="inner"/>
          <c:xMode val="edge"/>
          <c:yMode val="edge"/>
          <c:x val="0.19309615012574965"/>
          <c:y val="0.21376511764701903"/>
          <c:w val="0.55772900000000003"/>
          <c:h val="0.54522899999999996"/>
        </c:manualLayout>
      </c:layout>
      <c:pieChart>
        <c:varyColors val="0"/>
        <c:ser>
          <c:idx val="0"/>
          <c:order val="0"/>
          <c:tx>
            <c:strRef>
              <c:f>Sheet1!$A$2</c:f>
              <c:strCache>
                <c:ptCount val="1"/>
                <c:pt idx="0">
                  <c:v>地域1</c:v>
                </c:pt>
              </c:strCache>
            </c:strRef>
          </c:tx>
          <c:spPr>
            <a:solidFill>
              <a:srgbClr val="FE9F6E">
                <a:alpha val="80000"/>
              </a:srgbClr>
            </a:solidFill>
            <a:ln w="38100" cap="flat">
              <a:solidFill>
                <a:srgbClr val="51504D"/>
              </a:solidFill>
              <a:prstDash val="solid"/>
              <a:miter lim="400000"/>
            </a:ln>
            <a:effectLst/>
          </c:spPr>
          <c:dPt>
            <c:idx val="0"/>
            <c:bubble3D val="0"/>
            <c:extLst>
              <c:ext xmlns:c16="http://schemas.microsoft.com/office/drawing/2014/chart" uri="{C3380CC4-5D6E-409C-BE32-E72D297353CC}">
                <c16:uniqueId val="{00000001-2ED2-4041-94A8-9718006D4965}"/>
              </c:ext>
            </c:extLst>
          </c:dPt>
          <c:dPt>
            <c:idx val="1"/>
            <c:bubble3D val="0"/>
            <c:spPr>
              <a:solidFill>
                <a:srgbClr val="EAE273">
                  <a:alpha val="80000"/>
                </a:srgbClr>
              </a:solidFill>
              <a:ln w="38100" cap="flat">
                <a:solidFill>
                  <a:srgbClr val="51504D"/>
                </a:solidFill>
                <a:prstDash val="solid"/>
                <a:miter lim="400000"/>
              </a:ln>
              <a:effectLst/>
            </c:spPr>
            <c:extLst>
              <c:ext xmlns:c16="http://schemas.microsoft.com/office/drawing/2014/chart" uri="{C3380CC4-5D6E-409C-BE32-E72D297353CC}">
                <c16:uniqueId val="{00000003-2ED2-4041-94A8-9718006D4965}"/>
              </c:ext>
            </c:extLst>
          </c:dPt>
          <c:dPt>
            <c:idx val="2"/>
            <c:bubble3D val="0"/>
            <c:spPr>
              <a:solidFill>
                <a:srgbClr val="ECAC4A">
                  <a:alpha val="80000"/>
                </a:srgbClr>
              </a:solidFill>
              <a:ln w="38100" cap="flat">
                <a:solidFill>
                  <a:srgbClr val="51504D"/>
                </a:solidFill>
                <a:prstDash val="solid"/>
                <a:miter lim="400000"/>
              </a:ln>
              <a:effectLst/>
            </c:spPr>
            <c:extLst>
              <c:ext xmlns:c16="http://schemas.microsoft.com/office/drawing/2014/chart" uri="{C3380CC4-5D6E-409C-BE32-E72D297353CC}">
                <c16:uniqueId val="{00000005-2ED2-4041-94A8-9718006D4965}"/>
              </c:ext>
            </c:extLst>
          </c:dPt>
          <c:dPt>
            <c:idx val="3"/>
            <c:bubble3D val="0"/>
            <c:spPr>
              <a:solidFill>
                <a:srgbClr val="E8DFBA">
                  <a:alpha val="80000"/>
                </a:srgbClr>
              </a:solidFill>
              <a:ln w="25400" cap="flat">
                <a:solidFill>
                  <a:srgbClr val="51504D"/>
                </a:solidFill>
                <a:prstDash val="solid"/>
                <a:miter lim="400000"/>
              </a:ln>
              <a:effectLst/>
            </c:spPr>
            <c:extLst>
              <c:ext xmlns:c16="http://schemas.microsoft.com/office/drawing/2014/chart" uri="{C3380CC4-5D6E-409C-BE32-E72D297353CC}">
                <c16:uniqueId val="{00000007-2ED2-4041-94A8-9718006D4965}"/>
              </c:ext>
            </c:extLst>
          </c:dPt>
          <c:dPt>
            <c:idx val="4"/>
            <c:bubble3D val="0"/>
            <c:spPr>
              <a:solidFill>
                <a:srgbClr val="EEB852">
                  <a:alpha val="80000"/>
                </a:srgbClr>
              </a:solidFill>
              <a:ln w="38100" cap="flat">
                <a:solidFill>
                  <a:srgbClr val="51504D"/>
                </a:solidFill>
                <a:prstDash val="solid"/>
                <a:miter lim="400000"/>
              </a:ln>
              <a:effectLst/>
            </c:spPr>
            <c:extLst>
              <c:ext xmlns:c16="http://schemas.microsoft.com/office/drawing/2014/chart" uri="{C3380CC4-5D6E-409C-BE32-E72D297353CC}">
                <c16:uniqueId val="{00000009-2ED2-4041-94A8-9718006D4965}"/>
              </c:ext>
            </c:extLst>
          </c:dPt>
          <c:dPt>
            <c:idx val="5"/>
            <c:bubble3D val="0"/>
            <c:spPr>
              <a:solidFill>
                <a:srgbClr val="ED8A7A">
                  <a:alpha val="80000"/>
                </a:srgbClr>
              </a:solidFill>
              <a:ln w="12700" cap="flat">
                <a:noFill/>
                <a:miter lim="400000"/>
              </a:ln>
              <a:effectLst/>
            </c:spPr>
            <c:extLst>
              <c:ext xmlns:c16="http://schemas.microsoft.com/office/drawing/2014/chart" uri="{C3380CC4-5D6E-409C-BE32-E72D297353CC}">
                <c16:uniqueId val="{0000000B-2ED2-4041-94A8-9718006D4965}"/>
              </c:ext>
            </c:extLst>
          </c:dPt>
          <c:dLbls>
            <c:dLbl>
              <c:idx val="0"/>
              <c:layout>
                <c:manualLayout>
                  <c:x val="-0.12192895144128459"/>
                  <c:y val="0.12912264179506269"/>
                </c:manualLayout>
              </c:layout>
              <c:numFmt formatCode="#,##0.0%" sourceLinked="0"/>
              <c:spPr/>
              <c:txPr>
                <a:bodyPr/>
                <a:lstStyle/>
                <a:p>
                  <a:pPr>
                    <a:defRPr sz="2000" b="0" i="0" u="none" strike="noStrike">
                      <a:solidFill>
                        <a:srgbClr val="FFFFFF"/>
                      </a:solidFill>
                      <a:latin typeface="DIN Alternate Bold"/>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5218378796672469"/>
                      <c:h val="7.7412548131887388E-2"/>
                    </c:manualLayout>
                  </c15:layout>
                </c:ext>
                <c:ext xmlns:c16="http://schemas.microsoft.com/office/drawing/2014/chart" uri="{C3380CC4-5D6E-409C-BE32-E72D297353CC}">
                  <c16:uniqueId val="{00000001-2ED2-4041-94A8-9718006D4965}"/>
                </c:ext>
              </c:extLst>
            </c:dLbl>
            <c:dLbl>
              <c:idx val="1"/>
              <c:numFmt formatCode="#,##0.0%" sourceLinked="0"/>
              <c:spPr/>
              <c:txPr>
                <a:bodyPr/>
                <a:lstStyle/>
                <a:p>
                  <a:pPr>
                    <a:defRPr sz="2000" b="0" i="0" u="none" strike="noStrike">
                      <a:solidFill>
                        <a:srgbClr val="FFFFFF"/>
                      </a:solidFill>
                      <a:latin typeface="DIN Alternate Bold"/>
                    </a:defRPr>
                  </a:pPr>
                  <a:endParaRPr lang="ja-JP"/>
                </a:p>
              </c:txPr>
              <c:dLblPos val="ctr"/>
              <c:showLegendKey val="0"/>
              <c:showVal val="0"/>
              <c:showCatName val="1"/>
              <c:showSerName val="0"/>
              <c:showPercent val="1"/>
              <c:showBubbleSize val="0"/>
              <c:extLst>
                <c:ext xmlns:c16="http://schemas.microsoft.com/office/drawing/2014/chart" uri="{C3380CC4-5D6E-409C-BE32-E72D297353CC}">
                  <c16:uniqueId val="{00000003-2ED2-4041-94A8-9718006D4965}"/>
                </c:ext>
              </c:extLst>
            </c:dLbl>
            <c:dLbl>
              <c:idx val="2"/>
              <c:layout/>
              <c:numFmt formatCode="#,##0.0%" sourceLinked="0"/>
              <c:spPr/>
              <c:txPr>
                <a:bodyPr/>
                <a:lstStyle/>
                <a:p>
                  <a:pPr>
                    <a:defRPr sz="2000" b="0" i="0" u="none" strike="noStrike">
                      <a:solidFill>
                        <a:srgbClr val="FFFFFF"/>
                      </a:solidFill>
                      <a:latin typeface="DIN Alternate Bold"/>
                    </a:defRPr>
                  </a:pPr>
                  <a:endParaRPr lang="ja-JP"/>
                </a:p>
              </c:txPr>
              <c:dLblPos val="ctr"/>
              <c:showLegendKey val="0"/>
              <c:showVal val="0"/>
              <c:showCatName val="1"/>
              <c:showSerName val="0"/>
              <c:showPercent val="1"/>
              <c:showBubbleSize val="0"/>
              <c:extLst>
                <c:ext xmlns:c15="http://schemas.microsoft.com/office/drawing/2012/chart" uri="{CE6537A1-D6FC-4f65-9D91-7224C49458BB}">
                  <c15:layout>
                    <c:manualLayout>
                      <c:w val="0.21865670342425997"/>
                      <c:h val="7.7412548131887388E-2"/>
                    </c:manualLayout>
                  </c15:layout>
                </c:ext>
                <c:ext xmlns:c16="http://schemas.microsoft.com/office/drawing/2014/chart" uri="{C3380CC4-5D6E-409C-BE32-E72D297353CC}">
                  <c16:uniqueId val="{00000005-2ED2-4041-94A8-9718006D4965}"/>
                </c:ext>
              </c:extLst>
            </c:dLbl>
            <c:dLbl>
              <c:idx val="3"/>
              <c:layout/>
              <c:tx>
                <c:rich>
                  <a:bodyPr/>
                  <a:lstStyle/>
                  <a:p>
                    <a:pPr>
                      <a:defRPr sz="2000" b="0" i="0" u="none" strike="noStrike">
                        <a:solidFill>
                          <a:srgbClr val="FFFFFF"/>
                        </a:solidFill>
                        <a:latin typeface="DIN Alternate Bold"/>
                      </a:defRPr>
                    </a:pPr>
                    <a:r>
                      <a:rPr lang="ja-JP" altLang="en-US" baseline="0" dirty="0" smtClean="0"/>
                      <a:t>全く愛着を感じていない</a:t>
                    </a:r>
                    <a:r>
                      <a:rPr lang="ja-JP" altLang="en-US" baseline="0" dirty="0"/>
                      <a:t>
</a:t>
                    </a:r>
                    <a:fld id="{D7779192-ED7A-4757-9184-12C32728B31C}" type="PERCENTAGE">
                      <a:rPr lang="en-US" altLang="ja-JP" baseline="0" dirty="0"/>
                      <a:pPr>
                        <a:defRPr sz="2000" b="0" i="0" u="none" strike="noStrike">
                          <a:solidFill>
                            <a:srgbClr val="FFFFFF"/>
                          </a:solidFill>
                          <a:latin typeface="DIN Alternate Bold"/>
                        </a:defRPr>
                      </a:pPr>
                      <a:t>[パーセンテージ]</a:t>
                    </a:fld>
                    <a:endParaRPr lang="ja-JP" altLang="en-US" baseline="0" dirty="0"/>
                  </a:p>
                </c:rich>
              </c:tx>
              <c:numFmt formatCode="#,##0.0%" sourceLinked="0"/>
              <c:spPr/>
              <c:dLblPos val="outEnd"/>
              <c:showLegendKey val="0"/>
              <c:showVal val="0"/>
              <c:showCatName val="1"/>
              <c:showSerName val="0"/>
              <c:showPercent val="1"/>
              <c:showBubbleSize val="0"/>
              <c:extLst>
                <c:ext xmlns:c15="http://schemas.microsoft.com/office/drawing/2012/chart" uri="{CE6537A1-D6FC-4f65-9D91-7224C49458BB}">
                  <c15:layout>
                    <c:manualLayout>
                      <c:w val="0.18828264654672083"/>
                      <c:h val="7.7412548131887388E-2"/>
                    </c:manualLayout>
                  </c15:layout>
                  <c15:dlblFieldTable/>
                  <c15:showDataLabelsRange val="0"/>
                </c:ext>
                <c:ext xmlns:c16="http://schemas.microsoft.com/office/drawing/2014/chart" uri="{C3380CC4-5D6E-409C-BE32-E72D297353CC}">
                  <c16:uniqueId val="{00000007-2ED2-4041-94A8-9718006D4965}"/>
                </c:ext>
              </c:extLst>
            </c:dLbl>
            <c:dLbl>
              <c:idx val="4"/>
              <c:numFmt formatCode="#,##0.0%" sourceLinked="0"/>
              <c:spPr/>
              <c:txPr>
                <a:bodyPr/>
                <a:lstStyle/>
                <a:p>
                  <a:pPr>
                    <a:defRPr sz="2000" b="0" i="0" u="none" strike="noStrike">
                      <a:solidFill>
                        <a:srgbClr val="FFFFFF"/>
                      </a:solidFill>
                      <a:latin typeface="DIN Alternate Bold"/>
                    </a:defRPr>
                  </a:pPr>
                  <a:endParaRPr lang="ja-JP"/>
                </a:p>
              </c:txPr>
              <c:dLblPos val="ctr"/>
              <c:showLegendKey val="0"/>
              <c:showVal val="0"/>
              <c:showCatName val="1"/>
              <c:showSerName val="0"/>
              <c:showPercent val="1"/>
              <c:showBubbleSize val="0"/>
              <c:extLst>
                <c:ext xmlns:c16="http://schemas.microsoft.com/office/drawing/2014/chart" uri="{C3380CC4-5D6E-409C-BE32-E72D297353CC}">
                  <c16:uniqueId val="{00000009-2ED2-4041-94A8-9718006D4965}"/>
                </c:ext>
              </c:extLst>
            </c:dLbl>
            <c:dLbl>
              <c:idx val="5"/>
              <c:numFmt formatCode="#,##0.0%" sourceLinked="0"/>
              <c:spPr/>
              <c:txPr>
                <a:bodyPr/>
                <a:lstStyle/>
                <a:p>
                  <a:pPr>
                    <a:defRPr sz="3000" b="0" i="0" u="none" strike="noStrike">
                      <a:solidFill>
                        <a:srgbClr val="FFFFFF"/>
                      </a:solidFill>
                      <a:latin typeface="Chalkduster"/>
                    </a:defRPr>
                  </a:pPr>
                  <a:endParaRPr lang="ja-JP"/>
                </a:p>
              </c:txPr>
              <c:dLblPos val="ctr"/>
              <c:showLegendKey val="0"/>
              <c:showVal val="0"/>
              <c:showCatName val="1"/>
              <c:showSerName val="0"/>
              <c:showPercent val="1"/>
              <c:showBubbleSize val="0"/>
              <c:extLst>
                <c:ext xmlns:c16="http://schemas.microsoft.com/office/drawing/2014/chart" uri="{C3380CC4-5D6E-409C-BE32-E72D297353CC}">
                  <c16:uniqueId val="{0000000B-2ED2-4041-94A8-9718006D4965}"/>
                </c:ext>
              </c:extLst>
            </c:dLbl>
            <c:numFmt formatCode="#,##0.0%" sourceLinked="0"/>
            <c:spPr>
              <a:noFill/>
              <a:ln>
                <a:noFill/>
              </a:ln>
              <a:effectLst/>
            </c:spPr>
            <c:txPr>
              <a:bodyPr/>
              <a:lstStyle/>
              <a:p>
                <a:pPr>
                  <a:defRPr sz="2000" b="0" i="0" u="none" strike="noStrike">
                    <a:solidFill>
                      <a:srgbClr val="FFFFFF"/>
                    </a:solidFill>
                    <a:latin typeface="DIN Alternate Bold"/>
                  </a:defRPr>
                </a:pPr>
                <a:endParaRPr lang="ja-JP"/>
              </a:p>
            </c:txPr>
            <c:dLblPos val="ctr"/>
            <c:showLegendKey val="0"/>
            <c:showVal val="0"/>
            <c:showCatName val="1"/>
            <c:showSerName val="0"/>
            <c:showPercent val="1"/>
            <c:showBubbleSize val="0"/>
            <c:showLeaderLines val="1"/>
            <c:leaderLines>
              <c:spPr>
                <a:ln w="6350" cap="flat">
                  <a:solidFill>
                    <a:srgbClr val="FFFFFF"/>
                  </a:solidFill>
                  <a:prstDash val="solid"/>
                  <a:miter lim="400000"/>
                </a:ln>
                <a:effectLst/>
              </c:spPr>
            </c:leaderLines>
            <c:extLst>
              <c:ext xmlns:c15="http://schemas.microsoft.com/office/drawing/2012/chart" uri="{CE6537A1-D6FC-4f65-9D91-7224C49458BB}"/>
            </c:extLst>
          </c:dLbls>
          <c:cat>
            <c:strRef>
              <c:f>Sheet1!$B$1:$F$1</c:f>
              <c:strCache>
                <c:ptCount val="5"/>
                <c:pt idx="0">
                  <c:v>とても愛着を感じている</c:v>
                </c:pt>
                <c:pt idx="1">
                  <c:v>愛着を感じている</c:v>
                </c:pt>
                <c:pt idx="2">
                  <c:v>あまり愛着を感じていない</c:v>
                </c:pt>
                <c:pt idx="3">
                  <c:v>全く愛着を感じていない</c:v>
                </c:pt>
                <c:pt idx="4">
                  <c:v>不明・無回答</c:v>
                </c:pt>
              </c:strCache>
            </c:strRef>
          </c:cat>
          <c:val>
            <c:numRef>
              <c:f>Sheet1!$B$2:$F$2</c:f>
              <c:numCache>
                <c:formatCode>General</c:formatCode>
                <c:ptCount val="5"/>
                <c:pt idx="0">
                  <c:v>15.1</c:v>
                </c:pt>
                <c:pt idx="1">
                  <c:v>48</c:v>
                </c:pt>
                <c:pt idx="2">
                  <c:v>16.100000000000001</c:v>
                </c:pt>
                <c:pt idx="3">
                  <c:v>2.1</c:v>
                </c:pt>
                <c:pt idx="4">
                  <c:v>18.7</c:v>
                </c:pt>
              </c:numCache>
            </c:numRef>
          </c:val>
          <c:extLst>
            <c:ext xmlns:c16="http://schemas.microsoft.com/office/drawing/2014/chart" uri="{C3380CC4-5D6E-409C-BE32-E72D297353CC}">
              <c16:uniqueId val="{0000000C-2ED2-4041-94A8-9718006D4965}"/>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ja-JP"/>
  <c:roundedCorners val="0"/>
  <c:style val="2"/>
  <c:chart>
    <c:autoTitleDeleted val="1"/>
    <c:plotArea>
      <c:layout>
        <c:manualLayout>
          <c:layoutTarget val="inner"/>
          <c:xMode val="edge"/>
          <c:yMode val="edge"/>
          <c:x val="0.36028300000000002"/>
          <c:y val="8.0913899999999997E-2"/>
          <c:w val="0.62795000000000001"/>
          <c:h val="0.697129"/>
        </c:manualLayout>
      </c:layout>
      <c:barChart>
        <c:barDir val="bar"/>
        <c:grouping val="clustered"/>
        <c:varyColors val="0"/>
        <c:ser>
          <c:idx val="0"/>
          <c:order val="0"/>
          <c:tx>
            <c:v/>
          </c:tx>
          <c:spPr>
            <a:blipFill rotWithShape="1">
              <a:blip xmlns:r="http://schemas.openxmlformats.org/officeDocument/2006/relationships" r:embed="rId1"/>
              <a:srcRect/>
              <a:tile tx="0" ty="0" sx="100000" sy="100000" flip="none" algn="tl"/>
            </a:blipFill>
            <a:ln w="12700" cap="flat">
              <a:noFill/>
              <a:miter lim="400000"/>
            </a:ln>
            <a:effectLst/>
          </c:spPr>
          <c:invertIfNegative val="0"/>
          <c:dPt>
            <c:idx val="0"/>
            <c:invertIfNegative val="1"/>
            <c:bubble3D val="0"/>
            <c:extLst>
              <c:ext xmlns:c16="http://schemas.microsoft.com/office/drawing/2014/chart" uri="{C3380CC4-5D6E-409C-BE32-E72D297353CC}">
                <c16:uniqueId val="{00000001-6547-4C83-B429-BE78BF4D07EC}"/>
              </c:ext>
            </c:extLst>
          </c:dPt>
          <c:dPt>
            <c:idx val="1"/>
            <c:invertIfNegative val="1"/>
            <c:bubble3D val="0"/>
            <c:spPr>
              <a:blipFill rotWithShape="1">
                <a:blip xmlns:r="http://schemas.openxmlformats.org/officeDocument/2006/relationships" r:embed="rId2"/>
                <a:srcRect/>
                <a:tile tx="0" ty="0" sx="100000" sy="100000" flip="none" algn="tl"/>
              </a:blipFill>
              <a:ln w="12700" cap="flat">
                <a:noFill/>
                <a:miter lim="400000"/>
              </a:ln>
              <a:effectLst/>
            </c:spPr>
            <c:extLst>
              <c:ext xmlns:c16="http://schemas.microsoft.com/office/drawing/2014/chart" uri="{C3380CC4-5D6E-409C-BE32-E72D297353CC}">
                <c16:uniqueId val="{00000003-6547-4C83-B429-BE78BF4D07EC}"/>
              </c:ext>
            </c:extLst>
          </c:dPt>
          <c:dPt>
            <c:idx val="2"/>
            <c:invertIfNegative val="1"/>
            <c:bubble3D val="0"/>
            <c:spPr>
              <a:blipFill rotWithShape="1">
                <a:blip xmlns:r="http://schemas.openxmlformats.org/officeDocument/2006/relationships" r:embed="rId3"/>
                <a:srcRect/>
                <a:tile tx="0" ty="0" sx="100000" sy="100000" flip="none" algn="tl"/>
              </a:blipFill>
              <a:ln w="12700" cap="flat">
                <a:noFill/>
                <a:miter lim="400000"/>
              </a:ln>
              <a:effectLst/>
            </c:spPr>
            <c:extLst>
              <c:ext xmlns:c16="http://schemas.microsoft.com/office/drawing/2014/chart" uri="{C3380CC4-5D6E-409C-BE32-E72D297353CC}">
                <c16:uniqueId val="{00000005-6547-4C83-B429-BE78BF4D07EC}"/>
              </c:ext>
            </c:extLst>
          </c:dPt>
          <c:dLbls>
            <c:dLbl>
              <c:idx val="0"/>
              <c:layout/>
              <c:tx>
                <c:rich>
                  <a:bodyPr/>
                  <a:lstStyle/>
                  <a:p>
                    <a:pPr>
                      <a:defRPr sz="3000" b="0" i="0" u="none" strike="noStrike">
                        <a:solidFill>
                          <a:srgbClr val="FFFFFF"/>
                        </a:solidFill>
                        <a:effectLst>
                          <a:outerShdw blurRad="190500" dist="50800" dir="7800000" algn="tl">
                            <a:srgbClr val="000000">
                              <a:alpha val="50000"/>
                            </a:srgbClr>
                          </a:outerShdw>
                        </a:effectLst>
                        <a:latin typeface="DIN Alternate Bold"/>
                      </a:defRPr>
                    </a:pPr>
                    <a:r>
                      <a:rPr lang="ja-JP" altLang="en-US" smtClean="0"/>
                      <a:t>４６．３</a:t>
                    </a:r>
                    <a:endParaRPr lang="ja-JP" altLang="en-US" dirty="0"/>
                  </a:p>
                </c:rich>
              </c:tx>
              <c:numFmt formatCode="#,##0" sourceLinked="0"/>
              <c:spPr/>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547-4C83-B429-BE78BF4D07EC}"/>
                </c:ext>
              </c:extLst>
            </c:dLbl>
            <c:dLbl>
              <c:idx val="1"/>
              <c:layout/>
              <c:numFmt formatCode="#,##0.0" sourceLinked="0"/>
              <c:spPr/>
              <c:txPr>
                <a:bodyPr/>
                <a:lstStyle/>
                <a:p>
                  <a:pPr>
                    <a:defRPr sz="3000" b="0" i="0" u="none" strike="noStrike">
                      <a:solidFill>
                        <a:srgbClr val="FFFFFF"/>
                      </a:solidFill>
                      <a:effectLst>
                        <a:outerShdw blurRad="190500" dist="50800" dir="7800000" algn="tl">
                          <a:srgbClr val="000000">
                            <a:alpha val="50000"/>
                          </a:srgbClr>
                        </a:outerShdw>
                      </a:effectLst>
                      <a:latin typeface="DIN Alternate Bold"/>
                    </a:defRPr>
                  </a:pPr>
                  <a:endParaRPr lang="ja-JP"/>
                </a:p>
              </c:txPr>
              <c:dLblPos val="inEnd"/>
              <c:showLegendKey val="0"/>
              <c:showVal val="1"/>
              <c:showCatName val="0"/>
              <c:showSerName val="0"/>
              <c:showPercent val="0"/>
              <c:showBubbleSize val="0"/>
              <c:extLst>
                <c:ext xmlns:c15="http://schemas.microsoft.com/office/drawing/2012/chart" uri="{CE6537A1-D6FC-4f65-9D91-7224C49458BB}">
                  <c15:layout>
                    <c:manualLayout>
                      <c:w val="8.5212858319966181E-2"/>
                      <c:h val="0.10269841242614033"/>
                    </c:manualLayout>
                  </c15:layout>
                </c:ext>
                <c:ext xmlns:c16="http://schemas.microsoft.com/office/drawing/2014/chart" uri="{C3380CC4-5D6E-409C-BE32-E72D297353CC}">
                  <c16:uniqueId val="{00000003-6547-4C83-B429-BE78BF4D07EC}"/>
                </c:ext>
              </c:extLst>
            </c:dLbl>
            <c:dLbl>
              <c:idx val="2"/>
              <c:layout/>
              <c:tx>
                <c:rich>
                  <a:bodyPr/>
                  <a:lstStyle/>
                  <a:p>
                    <a:pPr>
                      <a:defRPr sz="3000" b="0" i="0" u="none" strike="noStrike">
                        <a:solidFill>
                          <a:srgbClr val="FFFFFF"/>
                        </a:solidFill>
                        <a:effectLst>
                          <a:outerShdw blurRad="190500" dist="50800" dir="7800000" algn="tl">
                            <a:srgbClr val="000000">
                              <a:alpha val="50000"/>
                            </a:srgbClr>
                          </a:outerShdw>
                        </a:effectLst>
                        <a:latin typeface="DIN Alternate Bold"/>
                      </a:defRPr>
                    </a:pPr>
                    <a:r>
                      <a:rPr lang="ja-JP" altLang="en-US" sz="2800" dirty="0" smtClean="0"/>
                      <a:t>３１．６</a:t>
                    </a:r>
                    <a:endParaRPr lang="ja-JP" altLang="en-US" sz="2800" dirty="0"/>
                  </a:p>
                </c:rich>
              </c:tx>
              <c:numFmt formatCode="#,##0" sourceLinked="0"/>
              <c:spPr/>
              <c:dLblPos val="inEnd"/>
              <c:showLegendKey val="0"/>
              <c:showVal val="0"/>
              <c:showCatName val="0"/>
              <c:showSerName val="0"/>
              <c:showPercent val="0"/>
              <c:showBubbleSize val="0"/>
              <c:separator>. </c:separator>
              <c:extLst>
                <c:ext xmlns:c15="http://schemas.microsoft.com/office/drawing/2012/chart" uri="{CE6537A1-D6FC-4f65-9D91-7224C49458BB}">
                  <c15:layout>
                    <c:manualLayout>
                      <c:w val="9.1495217150770913E-2"/>
                      <c:h val="0.10269841242614033"/>
                    </c:manualLayout>
                  </c15:layout>
                </c:ext>
                <c:ext xmlns:c16="http://schemas.microsoft.com/office/drawing/2014/chart" uri="{C3380CC4-5D6E-409C-BE32-E72D297353CC}">
                  <c16:uniqueId val="{00000005-6547-4C83-B429-BE78BF4D07EC}"/>
                </c:ext>
              </c:extLst>
            </c:dLbl>
            <c:numFmt formatCode="#,##0" sourceLinked="0"/>
            <c:spPr>
              <a:noFill/>
              <a:ln>
                <a:noFill/>
              </a:ln>
              <a:effectLst/>
            </c:spPr>
            <c:txPr>
              <a:bodyPr/>
              <a:lstStyle/>
              <a:p>
                <a:pPr>
                  <a:defRPr sz="3000" b="0" i="0" u="none" strike="noStrike">
                    <a:solidFill>
                      <a:srgbClr val="FFFFFF"/>
                    </a:solidFill>
                    <a:effectLst>
                      <a:outerShdw blurRad="190500" dist="50800" dir="7800000" algn="tl">
                        <a:srgbClr val="000000">
                          <a:alpha val="50000"/>
                        </a:srgbClr>
                      </a:outerShdw>
                    </a:effectLst>
                    <a:latin typeface="DIN Alternate Bold"/>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3"/>
              <c:pt idx="0">
                <c:v>道路や河川の維持管理について</c:v>
              </c:pt>
              <c:pt idx="1">
                <c:v>農地・山林の維持管理について</c:v>
              </c:pt>
              <c:pt idx="2">
                <c:v>消防について</c:v>
              </c:pt>
            </c:strLit>
          </c:cat>
          <c:val>
            <c:numLit>
              <c:formatCode>General</c:formatCode>
              <c:ptCount val="3"/>
              <c:pt idx="0">
                <c:v>46.3</c:v>
              </c:pt>
              <c:pt idx="1">
                <c:v>33</c:v>
              </c:pt>
              <c:pt idx="2">
                <c:v>31.6</c:v>
              </c:pt>
            </c:numLit>
          </c:val>
          <c:extLst>
            <c:ext xmlns:c16="http://schemas.microsoft.com/office/drawing/2014/chart" uri="{C3380CC4-5D6E-409C-BE32-E72D297353CC}">
              <c16:uniqueId val="{00000006-6547-4C83-B429-BE78BF4D07EC}"/>
            </c:ext>
          </c:extLst>
        </c:ser>
        <c:dLbls>
          <c:showLegendKey val="0"/>
          <c:showVal val="0"/>
          <c:showCatName val="0"/>
          <c:showSerName val="0"/>
          <c:showPercent val="0"/>
          <c:showBubbleSize val="0"/>
        </c:dLbls>
        <c:gapWidth val="10"/>
        <c:overlap val="-4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FFFFFF"/>
            </a:solidFill>
            <a:prstDash val="solid"/>
            <a:miter lim="400000"/>
          </a:ln>
        </c:spPr>
        <c:txPr>
          <a:bodyPr rot="0"/>
          <a:lstStyle/>
          <a:p>
            <a:pPr>
              <a:defRPr sz="2800" b="0" i="0" u="none" strike="noStrike">
                <a:solidFill>
                  <a:srgbClr val="FFFFFF"/>
                </a:solidFill>
                <a:latin typeface="DIN Alternate Bold"/>
              </a:defRPr>
            </a:pPr>
            <a:endParaRPr lang="ja-JP"/>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FFFFFF"/>
              </a:solidFill>
              <a:prstDash val="solid"/>
              <a:miter lim="400000"/>
            </a:ln>
          </c:spPr>
        </c:majorGridlines>
        <c:numFmt formatCode="General" sourceLinked="0"/>
        <c:majorTickMark val="none"/>
        <c:minorTickMark val="none"/>
        <c:tickLblPos val="high"/>
        <c:spPr>
          <a:ln w="12700" cap="flat">
            <a:solidFill>
              <a:srgbClr val="FFFFFF"/>
            </a:solidFill>
            <a:prstDash val="solid"/>
            <a:miter lim="400000"/>
          </a:ln>
        </c:spPr>
        <c:txPr>
          <a:bodyPr rot="0"/>
          <a:lstStyle/>
          <a:p>
            <a:pPr>
              <a:defRPr sz="2200" b="0" i="0" u="none" strike="noStrike">
                <a:solidFill>
                  <a:srgbClr val="FFFFFF"/>
                </a:solidFill>
                <a:latin typeface="DIN Alternate Bold"/>
              </a:defRPr>
            </a:pPr>
            <a:endParaRPr lang="ja-JP"/>
          </a:p>
        </c:txPr>
        <c:crossAx val="2094734552"/>
        <c:crosses val="autoZero"/>
        <c:crossBetween val="between"/>
        <c:majorUnit val="12"/>
        <c:minorUnit val="6"/>
      </c:valAx>
      <c:spPr>
        <a:noFill/>
        <a:ln w="12700" cap="flat">
          <a:noFill/>
          <a:miter lim="400000"/>
        </a:ln>
        <a:effectLst/>
      </c:spPr>
    </c:plotArea>
    <c:plotVisOnly val="1"/>
    <c:dispBlanksAs val="gap"/>
    <c:showDLblsOverMax val="1"/>
  </c:chart>
  <c:spPr>
    <a:noFill/>
    <a:ln>
      <a:noFill/>
    </a:ln>
    <a:effectLst/>
  </c:spPr>
  <c:externalData r:id="rId4">
    <c:autoUpdate val="0"/>
  </c:externalData>
  <c:userShapes r:id="rId5"/>
</c:chartSpace>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0.24069</cdr:x>
      <cdr:y>0.72034</cdr:y>
    </cdr:from>
    <cdr:to>
      <cdr:x>0.42397</cdr:x>
      <cdr:y>0.74707</cdr:y>
    </cdr:to>
    <cdr:pic>
      <cdr:nvPicPr>
        <cdr:cNvPr id="2" name="線 線" descr="線 線"/>
        <cdr:cNvPicPr>
          <a:picLocks xmlns:a="http://schemas.openxmlformats.org/drawingml/2006/main"/>
        </cdr:cNvPicPr>
      </cdr:nvPicPr>
      <cdr:blipFill>
        <a:blip xmlns:a="http://schemas.openxmlformats.org/drawingml/2006/main" xmlns:r="http://schemas.openxmlformats.org/officeDocument/2006/relationships" r:embed="rId1">
          <a:extLst/>
        </a:blip>
        <a:stretch xmlns:a="http://schemas.openxmlformats.org/drawingml/2006/main">
          <a:fillRect/>
        </a:stretch>
      </cdr:blipFill>
      <cdr:spPr>
        <a:xfrm xmlns:a="http://schemas.openxmlformats.org/drawingml/2006/main">
          <a:off x="2873200" y="2939616"/>
          <a:ext cx="2187857" cy="10910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r>
              <a:rPr dirty="0"/>
              <a:t>　</a:t>
            </a:r>
            <a:r>
              <a:rPr dirty="0" err="1"/>
              <a:t>これから私のGDP発表を始めます。私のGDP発表のテーマは、I</a:t>
            </a:r>
            <a:r>
              <a:rPr dirty="0"/>
              <a:t> LOVE  GOKASE!</a:t>
            </a:r>
          </a:p>
          <a:p>
            <a:r>
              <a:rPr dirty="0" err="1"/>
              <a:t>五ヶ瀬の自然は無限大！です</a:t>
            </a:r>
            <a:r>
              <a:rPr dirty="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prstGeom prst="rect">
            <a:avLst/>
          </a:prstGeom>
        </p:spPr>
        <p:txBody>
          <a:bodyPr/>
          <a:lstStyle/>
          <a:p>
            <a:endParaRPr/>
          </a:p>
        </p:txBody>
      </p:sp>
      <p:sp>
        <p:nvSpPr>
          <p:cNvPr id="231" name="Shape 231"/>
          <p:cNvSpPr>
            <a:spLocks noGrp="1"/>
          </p:cNvSpPr>
          <p:nvPr>
            <p:ph type="body" sz="quarter" idx="1"/>
          </p:nvPr>
        </p:nvSpPr>
        <p:spPr>
          <a:prstGeom prst="rect">
            <a:avLst/>
          </a:prstGeom>
        </p:spPr>
        <p:txBody>
          <a:bodyPr/>
          <a:lstStyle/>
          <a:p>
            <a:r>
              <a:t>　ウッドスタートとは、日本グッドトイ委員会が展開している木育の行動プランです。この宣言により、地域の木材を活用し、全ての人の生活を支えていきます。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r>
              <a:rPr dirty="0"/>
              <a:t>　しかし、五ヶ瀬の政策について調べていくとウッドスタートがすでに行われているとわかりました。現在行われているウッドスタートとブックスタートのうち</a:t>
            </a:r>
            <a:r>
              <a:rPr dirty="0" smtClean="0"/>
              <a:t>、</a:t>
            </a:r>
            <a:r>
              <a:rPr lang="ja-JP" altLang="en-US" dirty="0" smtClean="0"/>
              <a:t>私は</a:t>
            </a:r>
            <a:r>
              <a:rPr dirty="0" err="1" smtClean="0"/>
              <a:t>ウッドスタートの取り組みをさらに深めていこうと思いました</a:t>
            </a:r>
            <a:r>
              <a:rPr dirty="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p>
            <a:r>
              <a:t>　まず、提言1の町内で五ヶ瀬産の木材を使用した子供向けの木育を行うについてです。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prstGeom prst="rect">
            <a:avLst/>
          </a:prstGeom>
        </p:spPr>
        <p:txBody>
          <a:bodyPr/>
          <a:lstStyle/>
          <a:p>
            <a:endParaRPr/>
          </a:p>
        </p:txBody>
      </p:sp>
      <p:sp>
        <p:nvSpPr>
          <p:cNvPr id="261" name="Shape 261"/>
          <p:cNvSpPr>
            <a:spLocks noGrp="1"/>
          </p:cNvSpPr>
          <p:nvPr>
            <p:ph type="body" sz="quarter" idx="1"/>
          </p:nvPr>
        </p:nvSpPr>
        <p:spPr>
          <a:prstGeom prst="rect">
            <a:avLst/>
          </a:prstGeom>
        </p:spPr>
        <p:txBody>
          <a:bodyPr/>
          <a:lstStyle/>
          <a:p>
            <a:r>
              <a:t>　提言1を行う目的は2つあります。1つ目は、子ども達に五ヶ瀬の良さを知ってもらうためです。小さい頃に感じた五ヶ瀬の良さは、一生忘れないものになると考えました。次に、5R行動を少しずつ実現していくためです。Rから始まるこの5つの環境対策のうちどれがどのように実現できるのか、プレゼンを通して説明していきます。</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r>
              <a:rPr dirty="0"/>
              <a:t>　</a:t>
            </a:r>
            <a:r>
              <a:rPr dirty="0" err="1"/>
              <a:t>次に内容についてです。町内の中学生に、子どもたちが喜びそうな遊具のアイデアを募集し、保育施設で働く方々には、働く上で</a:t>
            </a:r>
            <a:r>
              <a:rPr dirty="0"/>
              <a:t>、「あったらいいな」と思う物を募集します。それらをもとに製作します。技術の時間などで私たち中学生が製作のお手伝いをすることで、中学生向けの木育を行うことができます。製作費用は5万円〜6万円を目安に考えています。これは、役場のキッズスペースの制作費用をもとに設定しました。</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r>
              <a:t>　製作するのは、五ヶ瀬産の木材を使った保育施設の備品です。保育施設の備品には、椅子や机、遊具、本棚などがありますね。</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p>
            <a:r>
              <a:t>　製作した遊具は、町内の保育施設であるこの3つの施設に設置します。</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r>
              <a:rPr dirty="0"/>
              <a:t>提言1において、木材確保の方法で思いついたのが、廃材です。廃材を使えば、リデュース「発生抑制」が達成できます。また、備品の1部が壊れても、それによりリペア「修理」が達成できます。「</a:t>
            </a:r>
            <a:r>
              <a:rPr dirty="0" err="1" smtClean="0"/>
              <a:t>もう</a:t>
            </a:r>
            <a:r>
              <a:rPr lang="ja-JP" altLang="en-US" dirty="0" smtClean="0"/>
              <a:t>壊れそうな</a:t>
            </a:r>
            <a:r>
              <a:rPr dirty="0" err="1" smtClean="0"/>
              <a:t>状態になったら</a:t>
            </a:r>
            <a:r>
              <a:rPr dirty="0"/>
              <a:t>？」と思ったあなた！分解し、使えるところを材料にすれば、リユース「再使用」も達成できます。このことから、廃材を使えば、木育を通して五ヶ瀬を活性化できるだけでなく、SDGsに貢献できるのではと考えました。</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r>
              <a:t>　私は廃材を使うことで、11番12番13番15番の4つが達成できると考えました。廃材を使えば、新たに木を伐採する必要がなくなり、五ヶ瀬の自然を維持することができます。</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t>　この提言を行うメリットは2つあります。1つ目は、五ヶ瀬の中学生が製作することで、道具に対する愛着がわき、物を大切に扱う心を養えることです。2つ目は、職員の方からもアイデアを募集することで、職員の方の働きやすい環境づくりにつながることで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r>
              <a:t>　私の仮説は、「五ヶ瀬の自然を町おこしに利用すれば、町全体を活性化できるだろう」です。</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prstGeom prst="rect">
            <a:avLst/>
          </a:prstGeom>
        </p:spPr>
        <p:txBody>
          <a:bodyPr/>
          <a:lstStyle/>
          <a:p>
            <a:endParaRPr/>
          </a:p>
        </p:txBody>
      </p:sp>
      <p:sp>
        <p:nvSpPr>
          <p:cNvPr id="333" name="Shape 333"/>
          <p:cNvSpPr>
            <a:spLocks noGrp="1"/>
          </p:cNvSpPr>
          <p:nvPr>
            <p:ph type="body" sz="quarter" idx="1"/>
          </p:nvPr>
        </p:nvSpPr>
        <p:spPr>
          <a:prstGeom prst="rect">
            <a:avLst/>
          </a:prstGeom>
        </p:spPr>
        <p:txBody>
          <a:bodyPr/>
          <a:lstStyle/>
          <a:p>
            <a:r>
              <a:t>　反対にデメリットは、保育施設に設置するため、使用者が限られてくることです。ただし、デザインや製作に中学生が携わることによってより多くの町民に木育が行われます。</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noRot="1" noChangeAspect="1"/>
          </p:cNvSpPr>
          <p:nvPr>
            <p:ph type="sldImg"/>
          </p:nvPr>
        </p:nvSpPr>
        <p:spPr>
          <a:prstGeom prst="rect">
            <a:avLst/>
          </a:prstGeom>
        </p:spPr>
        <p:txBody>
          <a:bodyPr/>
          <a:lstStyle/>
          <a:p>
            <a:endParaRPr/>
          </a:p>
        </p:txBody>
      </p:sp>
      <p:sp>
        <p:nvSpPr>
          <p:cNvPr id="338" name="Shape 338"/>
          <p:cNvSpPr>
            <a:spLocks noGrp="1"/>
          </p:cNvSpPr>
          <p:nvPr>
            <p:ph type="body" sz="quarter" idx="1"/>
          </p:nvPr>
        </p:nvSpPr>
        <p:spPr>
          <a:prstGeom prst="rect">
            <a:avLst/>
          </a:prstGeom>
        </p:spPr>
        <p:txBody>
          <a:bodyPr/>
          <a:lstStyle/>
          <a:p>
            <a:r>
              <a:t>　次に、事例の紹介です。この事業では、子供とその保護者にも木の魅力を伝えられる内容でとても参考になりました。</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r>
              <a:rPr dirty="0"/>
              <a:t>　内容は、子ども達から募集した木製遊具のアイデアを参考に専門家が設計・製作を行うものです。製作時は親子で遊具づくりを手伝えるそうです。これにより、子ども達には木を使うことや豊かな森の良さを理解してもらい、保護者の方には富山の木や県産利用の大切さをPRしています。子どもの頃にこのような経験をすると、道具や木への愛着、関心が高まります。</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prstGeom prst="rect">
            <a:avLst/>
          </a:prstGeom>
        </p:spPr>
        <p:txBody>
          <a:bodyPr/>
          <a:lstStyle/>
          <a:p>
            <a:endParaRPr/>
          </a:p>
        </p:txBody>
      </p:sp>
      <p:sp>
        <p:nvSpPr>
          <p:cNvPr id="359" name="Shape 359"/>
          <p:cNvSpPr>
            <a:spLocks noGrp="1"/>
          </p:cNvSpPr>
          <p:nvPr>
            <p:ph type="body" sz="quarter" idx="1"/>
          </p:nvPr>
        </p:nvSpPr>
        <p:spPr>
          <a:prstGeom prst="rect">
            <a:avLst/>
          </a:prstGeom>
        </p:spPr>
        <p:txBody>
          <a:bodyPr/>
          <a:lstStyle/>
          <a:p>
            <a:r>
              <a:t>　次に、提言2の今ある五ヶ瀬の森林を利用し、町一丸となってレジャー施設を作るについてです。</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noRot="1" noChangeAspect="1"/>
          </p:cNvSpPr>
          <p:nvPr>
            <p:ph type="sldImg"/>
          </p:nvPr>
        </p:nvSpPr>
        <p:spPr>
          <a:prstGeom prst="rect">
            <a:avLst/>
          </a:prstGeom>
        </p:spPr>
        <p:txBody>
          <a:bodyPr/>
          <a:lstStyle/>
          <a:p>
            <a:endParaRPr/>
          </a:p>
        </p:txBody>
      </p:sp>
      <p:sp>
        <p:nvSpPr>
          <p:cNvPr id="365" name="Shape 365"/>
          <p:cNvSpPr>
            <a:spLocks noGrp="1"/>
          </p:cNvSpPr>
          <p:nvPr>
            <p:ph type="body" sz="quarter" idx="1"/>
          </p:nvPr>
        </p:nvSpPr>
        <p:spPr>
          <a:prstGeom prst="rect">
            <a:avLst/>
          </a:prstGeom>
        </p:spPr>
        <p:txBody>
          <a:bodyPr/>
          <a:lstStyle/>
          <a:p>
            <a:r>
              <a:rPr dirty="0"/>
              <a:t>　提言2を行う目的は、2つあります。1つ目は、多くの町民に五ヶ瀬の自然を知ってもらうためです。住んでいると気づけない五ヶ瀬の自然を知れれば、生活が楽しくなっていくと思います。2つ目は、観光客数の増加を図るためです。五ヶ瀬の自然を生かした、癒しの場所をつくれば、五ヶ瀬の魅力を感じながら、リフレッシュできます。その心地よさにハマった人たちがリピーターになり、観光客も増えていくと思いました。</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noRot="1" noChangeAspect="1"/>
          </p:cNvSpPr>
          <p:nvPr>
            <p:ph type="sldImg"/>
          </p:nvPr>
        </p:nvSpPr>
        <p:spPr>
          <a:prstGeom prst="rect">
            <a:avLst/>
          </a:prstGeom>
        </p:spPr>
        <p:txBody>
          <a:bodyPr/>
          <a:lstStyle/>
          <a:p>
            <a:endParaRPr/>
          </a:p>
        </p:txBody>
      </p:sp>
      <p:sp>
        <p:nvSpPr>
          <p:cNvPr id="372" name="Shape 372"/>
          <p:cNvSpPr>
            <a:spLocks noGrp="1"/>
          </p:cNvSpPr>
          <p:nvPr>
            <p:ph type="body" sz="quarter" idx="1"/>
          </p:nvPr>
        </p:nvSpPr>
        <p:spPr>
          <a:prstGeom prst="rect">
            <a:avLst/>
          </a:prstGeom>
        </p:spPr>
        <p:txBody>
          <a:bodyPr/>
          <a:lstStyle/>
          <a:p>
            <a:r>
              <a:t>　この提言の内容は、現状に出てきた町内の使用していない森林を使ってレジャー施設を作るものです。具体的には、アドベンチャーパークや公園などのいろいろな世代の方が立ち寄れる施設です。</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p>
            <a:r>
              <a:rPr dirty="0"/>
              <a:t>　この提言のメリットは、4つあります。1つ目は、観光地の増加に伴い観光客も増加することです。2つ目は、木にとって良い環境が保たれることです。3つ目は、様々な施設を一緒に設置することで、年齢関係なく交流できることです。4つ目は、五ヶ瀬町の自然をたくさんの人に伝えられることです。森林の中につくれば、訪れた人は五ヶ瀬の自然を楽しみながら感じることができます。また、保育園や小中学校のレクレーションで使えば、木育につながります。</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hape 387"/>
          <p:cNvSpPr>
            <a:spLocks noGrp="1" noRot="1" noChangeAspect="1"/>
          </p:cNvSpPr>
          <p:nvPr>
            <p:ph type="sldImg"/>
          </p:nvPr>
        </p:nvSpPr>
        <p:spPr>
          <a:prstGeom prst="rect">
            <a:avLst/>
          </a:prstGeom>
        </p:spPr>
        <p:txBody>
          <a:bodyPr/>
          <a:lstStyle/>
          <a:p>
            <a:endParaRPr/>
          </a:p>
        </p:txBody>
      </p:sp>
      <p:sp>
        <p:nvSpPr>
          <p:cNvPr id="388" name="Shape 388"/>
          <p:cNvSpPr>
            <a:spLocks noGrp="1"/>
          </p:cNvSpPr>
          <p:nvPr>
            <p:ph type="body" sz="quarter" idx="1"/>
          </p:nvPr>
        </p:nvSpPr>
        <p:spPr>
          <a:prstGeom prst="rect">
            <a:avLst/>
          </a:prstGeom>
        </p:spPr>
        <p:txBody>
          <a:bodyPr/>
          <a:lstStyle/>
          <a:p>
            <a:r>
              <a:rPr dirty="0"/>
              <a:t>　反対にデメリットは2つあります。1つ目は、面積の確保が大変なことです。地形や安全性を考えて場所を探すことが特に重要になってきます。2つ目は、施設の管理が大変なことです。広い面積を管理できる反面、安全点検や修理など、人手が必要になってくるため、町民同士の協力が大事だと思います。</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p>
            <a:r>
              <a:t>　ここで、提言2に関する事例です。美里は五ヶ瀬から比較的近い場所にあるので、ここを訪れたことのある人も多いと思います。</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a:spLocks noGrp="1" noRot="1" noChangeAspect="1"/>
          </p:cNvSpPr>
          <p:nvPr>
            <p:ph type="sldImg"/>
          </p:nvPr>
        </p:nvSpPr>
        <p:spPr>
          <a:prstGeom prst="rect">
            <a:avLst/>
          </a:prstGeom>
        </p:spPr>
        <p:txBody>
          <a:bodyPr/>
          <a:lstStyle/>
          <a:p>
            <a:endParaRPr/>
          </a:p>
        </p:txBody>
      </p:sp>
      <p:sp>
        <p:nvSpPr>
          <p:cNvPr id="401" name="Shape 401"/>
          <p:cNvSpPr>
            <a:spLocks noGrp="1"/>
          </p:cNvSpPr>
          <p:nvPr>
            <p:ph type="body" sz="quarter" idx="1"/>
          </p:nvPr>
        </p:nvSpPr>
        <p:spPr>
          <a:prstGeom prst="rect">
            <a:avLst/>
          </a:prstGeom>
        </p:spPr>
        <p:txBody>
          <a:bodyPr/>
          <a:lstStyle/>
          <a:p>
            <a:r>
              <a:t>　この施設は、自然をそのまま使った本格アウトドアパークで、レベル別にコースがあるため、自分に合ったコースで楽しく体を動かすことができます。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r>
              <a:rPr dirty="0"/>
              <a:t>私がこの仮説を立てたきっかけは、2つあります。1つ目は、中学2年生の時に見た、朝の連続テレビ小説に影響を受けたことです。</a:t>
            </a:r>
          </a:p>
          <a:p>
            <a:r>
              <a:rPr dirty="0"/>
              <a:t>　2つ目は、総合の時間に配られた、「第6次総合計画概要版」を見たことです。</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hape 412"/>
          <p:cNvSpPr>
            <a:spLocks noGrp="1" noRot="1" noChangeAspect="1"/>
          </p:cNvSpPr>
          <p:nvPr>
            <p:ph type="sldImg"/>
          </p:nvPr>
        </p:nvSpPr>
        <p:spPr>
          <a:prstGeom prst="rect">
            <a:avLst/>
          </a:prstGeom>
        </p:spPr>
        <p:txBody>
          <a:bodyPr/>
          <a:lstStyle/>
          <a:p>
            <a:endParaRPr/>
          </a:p>
        </p:txBody>
      </p:sp>
      <p:sp>
        <p:nvSpPr>
          <p:cNvPr id="413" name="Shape 413"/>
          <p:cNvSpPr>
            <a:spLocks noGrp="1"/>
          </p:cNvSpPr>
          <p:nvPr>
            <p:ph type="body" sz="quarter" idx="1"/>
          </p:nvPr>
        </p:nvSpPr>
        <p:spPr>
          <a:prstGeom prst="rect">
            <a:avLst/>
          </a:prstGeom>
        </p:spPr>
        <p:txBody>
          <a:bodyPr/>
          <a:lstStyle/>
          <a:p>
            <a:r>
              <a:t>ここには日本一のジップスライドがあります。五ヶ瀬でも、目玉的存在のものがあるとより魅力的になります。例えば、山と山を繋いだジップスライドやバンジージャンプ、山以外にも、流れの急な川を生かしたキャニオニング、リバーブギなどです。</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r>
              <a:rPr dirty="0"/>
              <a:t>　最後にまとめです。私のGDPのまとめは、町内外関係なく、ウッドスタートにより五ヶ瀬の自然をPRすることで、五ヶ瀬を活性化できるです。教育や観光など様々な面からアプローチすることで、より魅力を発信できると思います。五ヶ瀬愛たっぷりの町民で溢れている五ヶ瀬町はこれから先、希望に満ち溢れていると思いませんか？私は将来、そんな五ヶ瀬に住んでみたいです。</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p>
            <a:r>
              <a:t>　以上で、GDP発表を終わります。ご静聴ありがとうございました。</a:t>
            </a:r>
          </a:p>
          <a:p>
            <a: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rPr dirty="0"/>
              <a:t>　次に現状です。私は、五ケ瀬町と町民と自然の3つの関係に着目して現状を見つめ直しました。まず、五ヶ瀬町と町民の関係についてです。町民に、五ケ瀬町に愛着を感じているかという質問をしたところ、このような結果になりました。特に、愛着を感じていない人が約18％というところから、私は、全員に愛着を感じてほしいと思いました。</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rPr dirty="0"/>
              <a:t>　次に五ヶ瀬町と自然の関係についてです。林業の施策について、比較的に重要度も満足度もほぼ平均であるとわかりました。また、五ケ瀬町は、総面積の88,1％、15,128haが森林とわかりました。</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r>
              <a:t>　最後に町民と自然の関係についてです。このグラフから、道路や河川の維持管理についてと農地・山林の維持管理についての2つは、いずれも自然に関する項目で、トップ2であることから、自然に関わる具体的な対策が必要だと感じました。</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p>
            <a:r>
              <a:rPr dirty="0"/>
              <a:t>　これらをもとに、私の理想とする五ヶ瀬町について考えてみました。まず、町民が地元の良さを伝えられる町です。G授業などを受けている子どもだけでなく、大人も日常的に五ヶ瀬の良さに気づいていけるといいなと考えました。次に、町の良さを生かして発展していける町です。五ヶ瀬を支えている農業や林業などを強化することが大事だと思いま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r>
              <a:t>　それでは、私の提言について説明をしていきます。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t>　私が提言を説明していく上で大事にした言葉は、ウッドスタートです。ウッドスタートという言葉についてまだ知らない方もいるかもしれませんね。そこで、ウッドスタートについて少し説明していきます。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1270000" y="2616200"/>
            <a:ext cx="10464800" cy="25400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5207000"/>
            <a:ext cx="10464800" cy="1663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一部食べられた葉っぱの上にいるオオカバマダラの幼虫のクローズアップ"/>
          <p:cNvSpPr>
            <a:spLocks noGrp="1"/>
          </p:cNvSpPr>
          <p:nvPr>
            <p:ph type="pic" idx="21"/>
          </p:nvPr>
        </p:nvSpPr>
        <p:spPr>
          <a:xfrm>
            <a:off x="-769775" y="-216731"/>
            <a:ext cx="14960601" cy="10287001"/>
          </a:xfrm>
          <a:prstGeom prst="rect">
            <a:avLst/>
          </a:prstGeom>
          <a:ln w="88900"/>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1270000" y="3606800"/>
            <a:ext cx="10464800" cy="2540000"/>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一部食べられた葉っぱの上にいるオオカバマダラの幼虫のクローズアップ"/>
          <p:cNvSpPr>
            <a:spLocks noGrp="1"/>
          </p:cNvSpPr>
          <p:nvPr>
            <p:ph type="pic" idx="21"/>
          </p:nvPr>
        </p:nvSpPr>
        <p:spPr>
          <a:xfrm>
            <a:off x="2044700" y="-25400"/>
            <a:ext cx="12534901" cy="8648700"/>
          </a:xfrm>
          <a:prstGeom prst="rect">
            <a:avLst/>
          </a:prstGeom>
          <a:ln w="9525">
            <a:round/>
          </a:ln>
        </p:spPr>
        <p:txBody>
          <a:bodyPr lIns="91439" tIns="45719" rIns="91439" bIns="45719" anchor="t">
            <a:noAutofit/>
          </a:bodyPr>
          <a:lstStyle/>
          <a:p>
            <a:endParaRPr/>
          </a:p>
        </p:txBody>
      </p:sp>
      <p:sp>
        <p:nvSpPr>
          <p:cNvPr id="39" name="タイトルテキスト"/>
          <p:cNvSpPr txBox="1">
            <a:spLocks noGrp="1"/>
          </p:cNvSpPr>
          <p:nvPr>
            <p:ph type="title"/>
          </p:nvPr>
        </p:nvSpPr>
        <p:spPr>
          <a:xfrm>
            <a:off x="609600" y="1155700"/>
            <a:ext cx="5994400" cy="3568700"/>
          </a:xfrm>
          <a:prstGeom prst="rect">
            <a:avLst/>
          </a:prstGeom>
        </p:spPr>
        <p:txBody>
          <a:bodyPr anchor="b"/>
          <a:lstStyle>
            <a:lvl1pPr>
              <a:defRPr sz="5800"/>
            </a:lvl1pPr>
          </a:lstStyle>
          <a:p>
            <a:r>
              <a:t>タイトルテキスト</a:t>
            </a:r>
          </a:p>
        </p:txBody>
      </p:sp>
      <p:sp>
        <p:nvSpPr>
          <p:cNvPr id="40" name="本文レベル1…"/>
          <p:cNvSpPr txBox="1">
            <a:spLocks noGrp="1"/>
          </p:cNvSpPr>
          <p:nvPr>
            <p:ph type="body" sz="quarter" idx="1"/>
          </p:nvPr>
        </p:nvSpPr>
        <p:spPr>
          <a:xfrm>
            <a:off x="609600" y="4762500"/>
            <a:ext cx="5994400" cy="35687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xfrm>
            <a:off x="1270000" y="2768600"/>
            <a:ext cx="10464800" cy="574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一部食べられた葉っぱの上にいるオオカバマダラの幼虫のクローズアップ"/>
          <p:cNvSpPr>
            <a:spLocks noGrp="1"/>
          </p:cNvSpPr>
          <p:nvPr>
            <p:ph type="pic" idx="21"/>
          </p:nvPr>
        </p:nvSpPr>
        <p:spPr>
          <a:xfrm>
            <a:off x="3543300" y="2018930"/>
            <a:ext cx="10299700" cy="7112001"/>
          </a:xfrm>
          <a:prstGeom prst="rect">
            <a:avLst/>
          </a:prstGeom>
          <a:ln w="9525">
            <a:round/>
          </a:ln>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1270000" y="2946400"/>
            <a:ext cx="5270500" cy="6096000"/>
          </a:xfrm>
          <a:prstGeom prst="rect">
            <a:avLst/>
          </a:prstGeom>
        </p:spPr>
        <p:txBody>
          <a:bodyPr/>
          <a:lstStyle>
            <a:lvl1pPr marL="482600" indent="-482600">
              <a:spcBef>
                <a:spcPts val="3200"/>
              </a:spcBef>
              <a:buBlip>
                <a:blip r:embed="rId2"/>
              </a:buBlip>
              <a:defRPr sz="3200"/>
            </a:lvl1pPr>
            <a:lvl2pPr marL="965200" indent="-482600">
              <a:spcBef>
                <a:spcPts val="3200"/>
              </a:spcBef>
              <a:buBlip>
                <a:blip r:embed="rId2"/>
              </a:buBlip>
              <a:defRPr sz="3200"/>
            </a:lvl2pPr>
            <a:lvl3pPr marL="1447800" indent="-482600">
              <a:spcBef>
                <a:spcPts val="3200"/>
              </a:spcBef>
              <a:buBlip>
                <a:blip r:embed="rId2"/>
              </a:buBlip>
              <a:defRPr sz="3200"/>
            </a:lvl3pPr>
            <a:lvl4pPr marL="1930400" indent="-482600">
              <a:spcBef>
                <a:spcPts val="3200"/>
              </a:spcBef>
              <a:buBlip>
                <a:blip r:embed="rId2"/>
              </a:buBlip>
              <a:defRPr sz="3200"/>
            </a:lvl4pPr>
            <a:lvl5pPr marL="2413000" indent="-482600">
              <a:spcBef>
                <a:spcPts val="3200"/>
              </a:spcBef>
              <a:buBlip>
                <a:blip r:embed="rId2"/>
              </a:buBlip>
              <a:defRPr sz="3200"/>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xfrm>
            <a:off x="6256723" y="9197831"/>
            <a:ext cx="409839" cy="454169"/>
          </a:xfrm>
          <a:prstGeom prst="rect">
            <a:avLst/>
          </a:prstGeom>
        </p:spPr>
        <p:txBody>
          <a:bodyPr/>
          <a:lstStyle>
            <a:lvl1pPr algn="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緑の葉の上にいる蝶のポートレート写真"/>
          <p:cNvSpPr>
            <a:spLocks noGrp="1"/>
          </p:cNvSpPr>
          <p:nvPr>
            <p:ph type="pic" idx="21"/>
          </p:nvPr>
        </p:nvSpPr>
        <p:spPr>
          <a:xfrm>
            <a:off x="4703923" y="3389019"/>
            <a:ext cx="9639301" cy="6401759"/>
          </a:xfrm>
          <a:prstGeom prst="rect">
            <a:avLst/>
          </a:prstGeom>
          <a:ln w="9525">
            <a:round/>
          </a:ln>
        </p:spPr>
        <p:txBody>
          <a:bodyPr lIns="91439" tIns="45719" rIns="91439" bIns="45719" anchor="t">
            <a:noAutofit/>
          </a:bodyPr>
          <a:lstStyle/>
          <a:p>
            <a:endParaRPr/>
          </a:p>
        </p:txBody>
      </p:sp>
      <p:sp>
        <p:nvSpPr>
          <p:cNvPr id="84" name="草むらで人の手に止まっているオレンジ色の蝶のクローズアップ"/>
          <p:cNvSpPr>
            <a:spLocks noGrp="1"/>
          </p:cNvSpPr>
          <p:nvPr>
            <p:ph type="pic" sz="half" idx="22"/>
          </p:nvPr>
        </p:nvSpPr>
        <p:spPr>
          <a:xfrm rot="21600000">
            <a:off x="7281774" y="-1330382"/>
            <a:ext cx="4978401" cy="6332526"/>
          </a:xfrm>
          <a:prstGeom prst="rect">
            <a:avLst/>
          </a:prstGeom>
          <a:ln w="9525">
            <a:round/>
          </a:ln>
        </p:spPr>
        <p:txBody>
          <a:bodyPr lIns="91439" tIns="45719" rIns="91439" bIns="45719" anchor="t">
            <a:noAutofit/>
          </a:bodyPr>
          <a:lstStyle/>
          <a:p>
            <a:endParaRPr/>
          </a:p>
        </p:txBody>
      </p:sp>
      <p:sp>
        <p:nvSpPr>
          <p:cNvPr id="85" name="一部食べられた葉っぱの上にいるオオカバマダラの幼虫のクローズアップ"/>
          <p:cNvSpPr>
            <a:spLocks noGrp="1"/>
          </p:cNvSpPr>
          <p:nvPr>
            <p:ph type="pic" idx="23"/>
          </p:nvPr>
        </p:nvSpPr>
        <p:spPr>
          <a:xfrm rot="21600000">
            <a:off x="-3213100" y="762000"/>
            <a:ext cx="12280900" cy="8496301"/>
          </a:xfrm>
          <a:prstGeom prst="rect">
            <a:avLst/>
          </a:prstGeom>
          <a:ln w="9525">
            <a:round/>
          </a:ln>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70000" y="6362700"/>
            <a:ext cx="10464800" cy="5715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ここに引用を入力してください。”"/>
          <p:cNvSpPr txBox="1">
            <a:spLocks noGrp="1"/>
          </p:cNvSpPr>
          <p:nvPr>
            <p:ph type="body" sz="quarter" idx="22"/>
          </p:nvPr>
        </p:nvSpPr>
        <p:spPr>
          <a:xfrm>
            <a:off x="1270000" y="4518049"/>
            <a:ext cx="10464800" cy="717502"/>
          </a:xfrm>
          <a:prstGeom prst="rect">
            <a:avLst/>
          </a:prstGeom>
        </p:spPr>
        <p:txBody>
          <a:bodyPr>
            <a:spAutoFit/>
          </a:bodyPr>
          <a:lstStyle>
            <a:lvl1pPr marL="0" indent="0" algn="ctr">
              <a:spcBef>
                <a:spcPts val="2400"/>
              </a:spcBef>
              <a:buSzTx/>
              <a:buNone/>
              <a:defRPr sz="3800"/>
            </a:lvl1pPr>
          </a:lstStyle>
          <a:p>
            <a:r>
              <a:t>“ここに引用を入力してください。”</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本文レベル1…"/>
          <p:cNvSpPr txBox="1">
            <a:spLocks noGrp="1"/>
          </p:cNvSpPr>
          <p:nvPr>
            <p:ph type="body" idx="1"/>
          </p:nvPr>
        </p:nvSpPr>
        <p:spPr>
          <a:xfrm>
            <a:off x="1270000" y="1066800"/>
            <a:ext cx="10464800" cy="762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本文レベル1</a:t>
            </a:r>
          </a:p>
          <a:p>
            <a:pPr lvl="1"/>
            <a:r>
              <a:t>本文レベル2</a:t>
            </a:r>
          </a:p>
          <a:p>
            <a:pPr lvl="2"/>
            <a:r>
              <a:t>本文レベル3</a:t>
            </a:r>
          </a:p>
          <a:p>
            <a:pPr lvl="3"/>
            <a:r>
              <a:t>本文レベル4</a:t>
            </a:r>
          </a:p>
          <a:p>
            <a:pPr lvl="4"/>
            <a:r>
              <a:t>本文レベル5</a:t>
            </a:r>
          </a:p>
        </p:txBody>
      </p:sp>
      <p:sp>
        <p:nvSpPr>
          <p:cNvPr id="3" name="タイトルテキスト"/>
          <p:cNvSpPr txBox="1">
            <a:spLocks noGrp="1"/>
          </p:cNvSpPr>
          <p:nvPr>
            <p:ph type="title"/>
          </p:nvPr>
        </p:nvSpPr>
        <p:spPr>
          <a:xfrm>
            <a:off x="1270000" y="203200"/>
            <a:ext cx="10464800" cy="2540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4" name="スライド番号"/>
          <p:cNvSpPr txBox="1">
            <a:spLocks noGrp="1"/>
          </p:cNvSpPr>
          <p:nvPr>
            <p:ph type="sldNum" sz="quarter" idx="2"/>
          </p:nvPr>
        </p:nvSpPr>
        <p:spPr>
          <a:xfrm>
            <a:off x="6297011" y="9197831"/>
            <a:ext cx="409839" cy="454169"/>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p:titleStyle>
    <p:bodyStyle>
      <a:lvl1pPr marL="5715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solidFill>
            <a:srgbClr val="FFFFFF"/>
          </a:solidFill>
          <a:uFillTx/>
          <a:latin typeface="+mn-lt"/>
          <a:ea typeface="+mn-ea"/>
          <a:cs typeface="+mn-cs"/>
          <a:sym typeface="Chalkduster"/>
        </a:defRPr>
      </a:lvl1pPr>
      <a:lvl2pPr marL="11430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solidFill>
            <a:srgbClr val="FFFFFF"/>
          </a:solidFill>
          <a:uFillTx/>
          <a:latin typeface="+mn-lt"/>
          <a:ea typeface="+mn-ea"/>
          <a:cs typeface="+mn-cs"/>
          <a:sym typeface="Chalkduster"/>
        </a:defRPr>
      </a:lvl2pPr>
      <a:lvl3pPr marL="17145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solidFill>
            <a:srgbClr val="FFFFFF"/>
          </a:solidFill>
          <a:uFillTx/>
          <a:latin typeface="+mn-lt"/>
          <a:ea typeface="+mn-ea"/>
          <a:cs typeface="+mn-cs"/>
          <a:sym typeface="Chalkduster"/>
        </a:defRPr>
      </a:lvl3pPr>
      <a:lvl4pPr marL="22860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solidFill>
            <a:srgbClr val="FFFFFF"/>
          </a:solidFill>
          <a:uFillTx/>
          <a:latin typeface="+mn-lt"/>
          <a:ea typeface="+mn-ea"/>
          <a:cs typeface="+mn-cs"/>
          <a:sym typeface="Chalkduster"/>
        </a:defRPr>
      </a:lvl4pPr>
      <a:lvl5pPr marL="28575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solidFill>
            <a:srgbClr val="FFFFFF"/>
          </a:solidFill>
          <a:uFillTx/>
          <a:latin typeface="+mn-lt"/>
          <a:ea typeface="+mn-ea"/>
          <a:cs typeface="+mn-cs"/>
          <a:sym typeface="Chalkduster"/>
        </a:defRPr>
      </a:lvl5pPr>
      <a:lvl6pPr marL="34290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solidFill>
            <a:srgbClr val="FFFFFF"/>
          </a:solidFill>
          <a:uFillTx/>
          <a:latin typeface="+mn-lt"/>
          <a:ea typeface="+mn-ea"/>
          <a:cs typeface="+mn-cs"/>
          <a:sym typeface="Chalkduster"/>
        </a:defRPr>
      </a:lvl6pPr>
      <a:lvl7pPr marL="40005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solidFill>
            <a:srgbClr val="FFFFFF"/>
          </a:solidFill>
          <a:uFillTx/>
          <a:latin typeface="+mn-lt"/>
          <a:ea typeface="+mn-ea"/>
          <a:cs typeface="+mn-cs"/>
          <a:sym typeface="Chalkduster"/>
        </a:defRPr>
      </a:lvl7pPr>
      <a:lvl8pPr marL="45720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solidFill>
            <a:srgbClr val="FFFFFF"/>
          </a:solidFill>
          <a:uFillTx/>
          <a:latin typeface="+mn-lt"/>
          <a:ea typeface="+mn-ea"/>
          <a:cs typeface="+mn-cs"/>
          <a:sym typeface="Chalkduster"/>
        </a:defRPr>
      </a:lvl8pPr>
      <a:lvl9pPr marL="5143500" marR="0" indent="-571500" algn="l" defTabSz="457200" rtl="0" latinLnBrk="0">
        <a:lnSpc>
          <a:spcPct val="100000"/>
        </a:lnSpc>
        <a:spcBef>
          <a:spcPts val="3600"/>
        </a:spcBef>
        <a:spcAft>
          <a:spcPts val="0"/>
        </a:spcAft>
        <a:buClrTx/>
        <a:buSzPct val="43000"/>
        <a:buFontTx/>
        <a:buBlip>
          <a:blip r:embed="rId14"/>
        </a:buBlip>
        <a:tabLst/>
        <a:defRPr sz="3600" b="0" i="0" u="none" strike="noStrike" cap="none" spc="0" baseline="0">
          <a:solidFill>
            <a:srgbClr val="FFFFFF"/>
          </a:solidFill>
          <a:uFillTx/>
          <a:latin typeface="+mn-lt"/>
          <a:ea typeface="+mn-ea"/>
          <a:cs typeface="+mn-cs"/>
          <a:sym typeface="Chalkduster"/>
        </a:defRPr>
      </a:lvl9pPr>
    </p:bodyStyle>
    <p:otherStyle>
      <a:lvl1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1pPr>
      <a:lvl2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2pPr>
      <a:lvl3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3pPr>
      <a:lvl4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4pPr>
      <a:lvl5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5pPr>
      <a:lvl6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6pPr>
      <a:lvl7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7pPr>
      <a:lvl8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8pPr>
      <a:lvl9pPr marL="0" marR="0" indent="0" algn="ctr" defTabSz="457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9" name="I LOVE GOKASE !"/>
          <p:cNvSpPr txBox="1">
            <a:spLocks noGrp="1"/>
          </p:cNvSpPr>
          <p:nvPr>
            <p:ph type="title"/>
          </p:nvPr>
        </p:nvSpPr>
        <p:spPr>
          <a:xfrm>
            <a:off x="-1231545" y="473986"/>
            <a:ext cx="15467890" cy="5954518"/>
          </a:xfrm>
          <a:prstGeom prst="rect">
            <a:avLst/>
          </a:prstGeom>
        </p:spPr>
        <p:txBody>
          <a:bodyPr/>
          <a:lstStyle>
            <a:lvl1pPr>
              <a:lnSpc>
                <a:spcPct val="150000"/>
              </a:lnSpc>
              <a:defRPr sz="11000">
                <a:latin typeface="DIN Alternate Bold"/>
                <a:ea typeface="DIN Alternate Bold"/>
                <a:cs typeface="DIN Alternate Bold"/>
                <a:sym typeface="DIN Alternate Bold"/>
              </a:defRPr>
            </a:lvl1pPr>
          </a:lstStyle>
          <a:p>
            <a:r>
              <a:t>I LOVE GOKASE !</a:t>
            </a:r>
          </a:p>
        </p:txBody>
      </p:sp>
      <p:sp>
        <p:nvSpPr>
          <p:cNvPr id="120" name="五ヶ瀬の自然は"/>
          <p:cNvSpPr txBox="1"/>
          <p:nvPr/>
        </p:nvSpPr>
        <p:spPr>
          <a:xfrm>
            <a:off x="222249" y="3602506"/>
            <a:ext cx="12560301" cy="5727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4000">
                <a:latin typeface="DIN Alternate Bold"/>
                <a:ea typeface="DIN Alternate Bold"/>
                <a:cs typeface="DIN Alternate Bold"/>
                <a:sym typeface="DIN Alternate Bold"/>
              </a:defRPr>
            </a:pPr>
            <a:r>
              <a:t>五ヶ瀬の自然は</a:t>
            </a:r>
          </a:p>
          <a:p>
            <a:pPr>
              <a:defRPr sz="20000">
                <a:latin typeface="DIN Alternate Bold"/>
                <a:ea typeface="DIN Alternate Bold"/>
                <a:cs typeface="DIN Alternate Bold"/>
                <a:sym typeface="DIN Alternate Bold"/>
              </a:defRPr>
            </a:pPr>
            <a:r>
              <a:t>　</a:t>
            </a:r>
          </a:p>
        </p:txBody>
      </p:sp>
      <p:sp>
        <p:nvSpPr>
          <p:cNvPr id="121" name="無限大！"/>
          <p:cNvSpPr txBox="1"/>
          <p:nvPr/>
        </p:nvSpPr>
        <p:spPr>
          <a:xfrm>
            <a:off x="1741577" y="5815643"/>
            <a:ext cx="10274301" cy="264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0000">
                <a:solidFill>
                  <a:srgbClr val="FF4015"/>
                </a:solidFill>
                <a:latin typeface="DIN Alternate Bold"/>
                <a:ea typeface="DIN Alternate Bold"/>
                <a:cs typeface="DIN Alternate Bold"/>
                <a:sym typeface="DIN Alternate Bold"/>
              </a:defRPr>
            </a:lvl1pPr>
          </a:lstStyle>
          <a:p>
            <a:r>
              <a:t>無限大！</a:t>
            </a:r>
          </a:p>
        </p:txBody>
      </p:sp>
      <p:sp>
        <p:nvSpPr>
          <p:cNvPr id="122" name="杉村萌花"/>
          <p:cNvSpPr txBox="1"/>
          <p:nvPr/>
        </p:nvSpPr>
        <p:spPr>
          <a:xfrm>
            <a:off x="9685764" y="8714911"/>
            <a:ext cx="3437071" cy="1026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6000">
                <a:latin typeface="DIN Alternate Bold"/>
                <a:ea typeface="DIN Alternate Bold"/>
                <a:cs typeface="DIN Alternate Bold"/>
                <a:sym typeface="DIN Alternate Bold"/>
              </a:defRPr>
            </a:lvl1pPr>
          </a:lstStyle>
          <a:p>
            <a:r>
              <a:t>杉村萌花</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ウッドスタートとは？"/>
          <p:cNvSpPr txBox="1">
            <a:spLocks noGrp="1"/>
          </p:cNvSpPr>
          <p:nvPr>
            <p:ph type="title"/>
          </p:nvPr>
        </p:nvSpPr>
        <p:spPr>
          <a:xfrm>
            <a:off x="570429" y="203200"/>
            <a:ext cx="11863942" cy="2540000"/>
          </a:xfrm>
          <a:prstGeom prst="rect">
            <a:avLst/>
          </a:prstGeom>
        </p:spPr>
        <p:txBody>
          <a:bodyPr/>
          <a:lstStyle>
            <a:lvl1pPr defTabSz="420623">
              <a:defRPr sz="9200">
                <a:latin typeface="DIN Alternate Bold"/>
                <a:ea typeface="DIN Alternate Bold"/>
                <a:cs typeface="DIN Alternate Bold"/>
                <a:sym typeface="DIN Alternate Bold"/>
              </a:defRPr>
            </a:lvl1pPr>
          </a:lstStyle>
          <a:p>
            <a:r>
              <a:rPr dirty="0" err="1"/>
              <a:t>ウッドスタートとは</a:t>
            </a:r>
            <a:r>
              <a:rPr dirty="0"/>
              <a:t>？</a:t>
            </a:r>
          </a:p>
        </p:txBody>
      </p:sp>
      <p:sp>
        <p:nvSpPr>
          <p:cNvPr id="219" name="・日本グッド・トイ委員会が展開。"/>
          <p:cNvSpPr txBox="1"/>
          <p:nvPr/>
        </p:nvSpPr>
        <p:spPr>
          <a:xfrm>
            <a:off x="55186" y="1926531"/>
            <a:ext cx="12894428" cy="213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latin typeface="DIN Alternate Bold"/>
                <a:ea typeface="DIN Alternate Bold"/>
                <a:cs typeface="DIN Alternate Bold"/>
                <a:sym typeface="DIN Alternate Bold"/>
              </a:defRPr>
            </a:lvl1pPr>
          </a:lstStyle>
          <a:p>
            <a:pPr>
              <a:defRPr sz="3600"/>
            </a:pPr>
            <a:r>
              <a:rPr sz="6000" dirty="0"/>
              <a:t>・</a:t>
            </a:r>
            <a:r>
              <a:rPr sz="6000" dirty="0" err="1"/>
              <a:t>日本グッド・トイ委員会が展開</a:t>
            </a:r>
            <a:r>
              <a:rPr sz="6000" dirty="0"/>
              <a:t>。</a:t>
            </a:r>
          </a:p>
        </p:txBody>
      </p:sp>
      <p:sp>
        <p:nvSpPr>
          <p:cNvPr id="220" name="楕円"/>
          <p:cNvSpPr/>
          <p:nvPr/>
        </p:nvSpPr>
        <p:spPr>
          <a:xfrm>
            <a:off x="5117176" y="4577067"/>
            <a:ext cx="2770448" cy="2871418"/>
          </a:xfrm>
          <a:prstGeom prst="ellipse">
            <a:avLst/>
          </a:prstGeom>
          <a:blipFill>
            <a:blip r:embed="rId3"/>
          </a:blipFill>
          <a:ln w="12700">
            <a:miter lim="400000"/>
          </a:ln>
          <a:effectLst>
            <a:outerShdw blurRad="63500" dir="16200000" rotWithShape="0">
              <a:srgbClr val="000000">
                <a:alpha val="50000"/>
              </a:srgbClr>
            </a:outerShdw>
          </a:effectLst>
        </p:spPr>
        <p:txBody>
          <a:bodyPr lIns="50800" tIns="50800" rIns="50800" bIns="50800" anchor="ctr"/>
          <a:lstStyle/>
          <a:p>
            <a:pPr>
              <a:defRPr sz="6000">
                <a:effectLst>
                  <a:outerShdw blurRad="63500" dist="25400" dir="2700000" rotWithShape="0">
                    <a:srgbClr val="000000">
                      <a:alpha val="70000"/>
                    </a:srgbClr>
                  </a:outerShdw>
                </a:effectLst>
                <a:latin typeface="DIN Alternate Bold"/>
                <a:ea typeface="DIN Alternate Bold"/>
                <a:cs typeface="DIN Alternate Bold"/>
                <a:sym typeface="DIN Alternate Bold"/>
              </a:defRPr>
            </a:pPr>
            <a:endParaRPr/>
          </a:p>
        </p:txBody>
      </p:sp>
      <p:sp>
        <p:nvSpPr>
          <p:cNvPr id="221" name="木"/>
          <p:cNvSpPr txBox="1"/>
          <p:nvPr/>
        </p:nvSpPr>
        <p:spPr>
          <a:xfrm>
            <a:off x="5651499" y="5165050"/>
            <a:ext cx="1701801" cy="1695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2500">
                <a:solidFill>
                  <a:srgbClr val="583300"/>
                </a:solidFill>
                <a:effectLst>
                  <a:outerShdw blurRad="63500" dist="25400" dir="2700000" rotWithShape="0">
                    <a:srgbClr val="000000">
                      <a:alpha val="70000"/>
                    </a:srgbClr>
                  </a:outerShdw>
                </a:effectLst>
                <a:latin typeface="DIN Alternate Bold"/>
                <a:ea typeface="DIN Alternate Bold"/>
                <a:cs typeface="DIN Alternate Bold"/>
                <a:sym typeface="DIN Alternate Bold"/>
              </a:defRPr>
            </a:lvl1pPr>
          </a:lstStyle>
          <a:p>
            <a:r>
              <a:t>木</a:t>
            </a:r>
          </a:p>
        </p:txBody>
      </p:sp>
      <p:sp>
        <p:nvSpPr>
          <p:cNvPr id="222" name="矢印"/>
          <p:cNvSpPr/>
          <p:nvPr/>
        </p:nvSpPr>
        <p:spPr>
          <a:xfrm>
            <a:off x="66700" y="4468886"/>
            <a:ext cx="5014641" cy="3087780"/>
          </a:xfrm>
          <a:prstGeom prst="rightArrow">
            <a:avLst>
              <a:gd name="adj1" fmla="val 32000"/>
              <a:gd name="adj2" fmla="val 39485"/>
            </a:avLst>
          </a:prstGeom>
          <a:blipFill>
            <a:blip r:embed="rId4"/>
          </a:blipFill>
          <a:ln w="12700">
            <a:miter lim="400000"/>
          </a:ln>
        </p:spPr>
        <p:txBody>
          <a:bodyPr lIns="50800" tIns="50800" rIns="50800" bIns="50800" anchor="ctr"/>
          <a:lstStyle/>
          <a:p>
            <a:pPr>
              <a:defRPr sz="3200">
                <a:latin typeface="DIN Alternate Bold"/>
                <a:ea typeface="DIN Alternate Bold"/>
                <a:cs typeface="DIN Alternate Bold"/>
                <a:sym typeface="DIN Alternate Bold"/>
              </a:defRPr>
            </a:pPr>
            <a:endParaRPr/>
          </a:p>
        </p:txBody>
      </p:sp>
      <p:sp>
        <p:nvSpPr>
          <p:cNvPr id="223" name="矢印"/>
          <p:cNvSpPr/>
          <p:nvPr/>
        </p:nvSpPr>
        <p:spPr>
          <a:xfrm flipH="1">
            <a:off x="7923459" y="4468886"/>
            <a:ext cx="4970129" cy="3087780"/>
          </a:xfrm>
          <a:prstGeom prst="rightArrow">
            <a:avLst>
              <a:gd name="adj1" fmla="val 32000"/>
              <a:gd name="adj2" fmla="val 39485"/>
            </a:avLst>
          </a:prstGeom>
          <a:blipFill>
            <a:blip r:embed="rId5"/>
          </a:blipFill>
          <a:ln w="12700">
            <a:miter lim="400000"/>
          </a:ln>
          <a:effectLst>
            <a:outerShdw blurRad="63500" dir="16200000" rotWithShape="0">
              <a:srgbClr val="000000">
                <a:alpha val="50000"/>
              </a:srgbClr>
            </a:outerShdw>
          </a:effectLst>
        </p:spPr>
        <p:txBody>
          <a:bodyPr lIns="50800" tIns="50800" rIns="50800" bIns="50800" anchor="ctr"/>
          <a:lstStyle/>
          <a:p>
            <a:pPr>
              <a:defRPr sz="3200">
                <a:effectLst>
                  <a:outerShdw blurRad="63500" dist="25400" dir="2700000" rotWithShape="0">
                    <a:srgbClr val="000000">
                      <a:alpha val="70000"/>
                    </a:srgbClr>
                  </a:outerShdw>
                </a:effectLst>
              </a:defRPr>
            </a:pPr>
            <a:endParaRPr/>
          </a:p>
        </p:txBody>
      </p:sp>
      <p:sp>
        <p:nvSpPr>
          <p:cNvPr id="224" name="子育て・子育ち環境の整備"/>
          <p:cNvSpPr txBox="1"/>
          <p:nvPr/>
        </p:nvSpPr>
        <p:spPr>
          <a:xfrm>
            <a:off x="156890" y="5771475"/>
            <a:ext cx="4834261"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000">
                <a:latin typeface="DIN Alternate Bold"/>
                <a:ea typeface="DIN Alternate Bold"/>
                <a:cs typeface="DIN Alternate Bold"/>
                <a:sym typeface="DIN Alternate Bold"/>
              </a:defRPr>
            </a:lvl1pPr>
          </a:lstStyle>
          <a:p>
            <a:r>
              <a:t>子育て・子育ち環境の整備</a:t>
            </a:r>
          </a:p>
        </p:txBody>
      </p:sp>
      <p:sp>
        <p:nvSpPr>
          <p:cNvPr id="225" name="全ての人の生活を後押し"/>
          <p:cNvSpPr txBox="1"/>
          <p:nvPr/>
        </p:nvSpPr>
        <p:spPr>
          <a:xfrm>
            <a:off x="8255873" y="5771475"/>
            <a:ext cx="4305301"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
                <a:latin typeface="DIN Alternate Bold"/>
                <a:ea typeface="DIN Alternate Bold"/>
                <a:cs typeface="DIN Alternate Bold"/>
                <a:sym typeface="DIN Alternate Bold"/>
              </a:defRPr>
            </a:lvl1pPr>
          </a:lstStyle>
          <a:p>
            <a:r>
              <a:t>全ての人の生活を後押し</a:t>
            </a:r>
          </a:p>
        </p:txBody>
      </p:sp>
      <p:sp>
        <p:nvSpPr>
          <p:cNvPr id="226" name="・市町村や企業が「宣言」！…"/>
          <p:cNvSpPr txBox="1"/>
          <p:nvPr/>
        </p:nvSpPr>
        <p:spPr>
          <a:xfrm>
            <a:off x="2026816" y="7638493"/>
            <a:ext cx="8951168"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latin typeface="DIN Alternate Bold"/>
                <a:ea typeface="DIN Alternate Bold"/>
                <a:cs typeface="DIN Alternate Bold"/>
                <a:sym typeface="DIN Alternate Bold"/>
              </a:defRPr>
            </a:pPr>
            <a:r>
              <a:rPr dirty="0"/>
              <a:t>・</a:t>
            </a:r>
            <a:r>
              <a:rPr dirty="0" err="1"/>
              <a:t>市町村や企業が「宣言</a:t>
            </a:r>
            <a:r>
              <a:rPr dirty="0"/>
              <a:t>」！</a:t>
            </a:r>
          </a:p>
          <a:p>
            <a:pPr>
              <a:defRPr sz="6000">
                <a:latin typeface="DIN Alternate Bold"/>
                <a:ea typeface="DIN Alternate Bold"/>
                <a:cs typeface="DIN Alternate Bold"/>
                <a:sym typeface="DIN Alternate Bold"/>
              </a:defRPr>
            </a:pPr>
            <a:r>
              <a:rPr dirty="0" smtClean="0"/>
              <a:t>▶</a:t>
            </a:r>
            <a:r>
              <a:rPr dirty="0" err="1" smtClean="0"/>
              <a:t>地産地消の達成</a:t>
            </a:r>
            <a:r>
              <a:rPr dirty="0"/>
              <a:t>。</a:t>
            </a:r>
          </a:p>
        </p:txBody>
      </p:sp>
      <p:sp>
        <p:nvSpPr>
          <p:cNvPr id="227" name="・「木育」の行動プラン。"/>
          <p:cNvSpPr txBox="1"/>
          <p:nvPr/>
        </p:nvSpPr>
        <p:spPr>
          <a:xfrm>
            <a:off x="393182" y="3396114"/>
            <a:ext cx="9212581"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600">
                <a:latin typeface="DIN Alternate Bold"/>
                <a:ea typeface="DIN Alternate Bold"/>
                <a:cs typeface="DIN Alternate Bold"/>
                <a:sym typeface="DIN Alternate Bold"/>
              </a:defRPr>
            </a:pPr>
            <a:r>
              <a:rPr sz="6000" dirty="0"/>
              <a:t>・「</a:t>
            </a:r>
            <a:r>
              <a:rPr sz="6000" dirty="0" err="1"/>
              <a:t>木育」の行動プラン</a:t>
            </a:r>
            <a:r>
              <a:rPr sz="6000" dirty="0"/>
              <a:t>。</a:t>
            </a:r>
          </a:p>
        </p:txBody>
      </p:sp>
      <p:pic>
        <p:nvPicPr>
          <p:cNvPr id="228" name="線 線" descr="線 線"/>
          <p:cNvPicPr>
            <a:picLocks/>
          </p:cNvPicPr>
          <p:nvPr/>
        </p:nvPicPr>
        <p:blipFill>
          <a:blip r:embed="rId6">
            <a:extLst/>
          </a:blip>
          <a:stretch>
            <a:fillRect/>
          </a:stretch>
        </p:blipFill>
        <p:spPr>
          <a:xfrm>
            <a:off x="1574873" y="4212887"/>
            <a:ext cx="2311816" cy="88901"/>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すでに…"/>
          <p:cNvSpPr txBox="1">
            <a:spLocks noGrp="1"/>
          </p:cNvSpPr>
          <p:nvPr>
            <p:ph type="title"/>
          </p:nvPr>
        </p:nvSpPr>
        <p:spPr>
          <a:xfrm>
            <a:off x="-537146" y="-190100"/>
            <a:ext cx="14079092" cy="9377042"/>
          </a:xfrm>
          <a:prstGeom prst="rect">
            <a:avLst/>
          </a:prstGeom>
        </p:spPr>
        <p:txBody>
          <a:bodyPr/>
          <a:lstStyle/>
          <a:p>
            <a:pPr>
              <a:defRPr sz="9800">
                <a:latin typeface="DIN Alternate Bold"/>
                <a:ea typeface="DIN Alternate Bold"/>
                <a:cs typeface="DIN Alternate Bold"/>
                <a:sym typeface="DIN Alternate Bold"/>
              </a:defRPr>
            </a:pPr>
            <a:endParaRPr/>
          </a:p>
          <a:p>
            <a:pPr>
              <a:defRPr sz="14400">
                <a:latin typeface="DIN Alternate Bold"/>
                <a:ea typeface="DIN Alternate Bold"/>
                <a:cs typeface="DIN Alternate Bold"/>
                <a:sym typeface="DIN Alternate Bold"/>
              </a:defRPr>
            </a:pPr>
            <a:r>
              <a:t>すでに</a:t>
            </a:r>
          </a:p>
          <a:p>
            <a:pPr>
              <a:defRPr sz="14400">
                <a:latin typeface="DIN Alternate Bold"/>
                <a:ea typeface="DIN Alternate Bold"/>
                <a:cs typeface="DIN Alternate Bold"/>
                <a:sym typeface="DIN Alternate Bold"/>
              </a:defRPr>
            </a:pPr>
            <a:r>
              <a:t>行われていた！</a:t>
            </a:r>
          </a:p>
        </p:txBody>
      </p:sp>
      <p:grpSp>
        <p:nvGrpSpPr>
          <p:cNvPr id="236" name="イメージ"/>
          <p:cNvGrpSpPr/>
          <p:nvPr/>
        </p:nvGrpSpPr>
        <p:grpSpPr>
          <a:xfrm>
            <a:off x="302916" y="175120"/>
            <a:ext cx="3151585" cy="4706145"/>
            <a:chOff x="0" y="0"/>
            <a:chExt cx="3151584" cy="4706143"/>
          </a:xfrm>
        </p:grpSpPr>
        <p:pic>
          <p:nvPicPr>
            <p:cNvPr id="235" name="イメージ" descr="イメージ"/>
            <p:cNvPicPr>
              <a:picLocks noChangeAspect="1"/>
            </p:cNvPicPr>
            <p:nvPr/>
          </p:nvPicPr>
          <p:blipFill>
            <a:blip r:embed="rId3">
              <a:extLst/>
            </a:blip>
            <a:srcRect/>
            <a:stretch>
              <a:fillRect/>
            </a:stretch>
          </p:blipFill>
          <p:spPr>
            <a:xfrm>
              <a:off x="44450" y="44450"/>
              <a:ext cx="3062866" cy="4617385"/>
            </a:xfrm>
            <a:prstGeom prst="rect">
              <a:avLst/>
            </a:prstGeom>
            <a:ln>
              <a:noFill/>
            </a:ln>
            <a:effectLst/>
          </p:spPr>
        </p:pic>
        <p:pic>
          <p:nvPicPr>
            <p:cNvPr id="234" name="イメージ" descr="イメージ"/>
            <p:cNvPicPr>
              <a:picLocks/>
            </p:cNvPicPr>
            <p:nvPr/>
          </p:nvPicPr>
          <p:blipFill>
            <a:blip r:embed="rId4">
              <a:extLst/>
            </a:blip>
            <a:stretch>
              <a:fillRect/>
            </a:stretch>
          </p:blipFill>
          <p:spPr>
            <a:xfrm>
              <a:off x="0" y="0"/>
              <a:ext cx="3151585" cy="4706144"/>
            </a:xfrm>
            <a:prstGeom prst="rect">
              <a:avLst/>
            </a:prstGeom>
            <a:effectLst/>
          </p:spPr>
        </p:pic>
      </p:grpSp>
      <p:grpSp>
        <p:nvGrpSpPr>
          <p:cNvPr id="239" name="イメージ"/>
          <p:cNvGrpSpPr/>
          <p:nvPr/>
        </p:nvGrpSpPr>
        <p:grpSpPr>
          <a:xfrm rot="21600000">
            <a:off x="9241358" y="56831"/>
            <a:ext cx="3619898" cy="4820841"/>
            <a:chOff x="0" y="0"/>
            <a:chExt cx="3619896" cy="4820840"/>
          </a:xfrm>
        </p:grpSpPr>
        <p:pic>
          <p:nvPicPr>
            <p:cNvPr id="238" name="イメージ" descr="イメージ"/>
            <p:cNvPicPr>
              <a:picLocks noChangeAspect="1"/>
            </p:cNvPicPr>
            <p:nvPr/>
          </p:nvPicPr>
          <p:blipFill>
            <a:blip r:embed="rId5">
              <a:extLst/>
            </a:blip>
            <a:srcRect/>
            <a:stretch>
              <a:fillRect/>
            </a:stretch>
          </p:blipFill>
          <p:spPr>
            <a:xfrm>
              <a:off x="44450" y="44450"/>
              <a:ext cx="3530855" cy="4732074"/>
            </a:xfrm>
            <a:prstGeom prst="rect">
              <a:avLst/>
            </a:prstGeom>
            <a:ln>
              <a:noFill/>
            </a:ln>
            <a:effectLst/>
          </p:spPr>
        </p:pic>
        <p:pic>
          <p:nvPicPr>
            <p:cNvPr id="237" name="イメージ" descr="イメージ"/>
            <p:cNvPicPr>
              <a:picLocks/>
            </p:cNvPicPr>
            <p:nvPr/>
          </p:nvPicPr>
          <p:blipFill>
            <a:blip r:embed="rId6">
              <a:extLst/>
            </a:blip>
            <a:stretch>
              <a:fillRect/>
            </a:stretch>
          </p:blipFill>
          <p:spPr>
            <a:xfrm>
              <a:off x="0" y="0"/>
              <a:ext cx="3619897" cy="4820841"/>
            </a:xfrm>
            <a:prstGeom prst="rect">
              <a:avLst/>
            </a:prstGeom>
            <a:effectLst/>
          </p:spPr>
        </p:pic>
      </p:grpSp>
      <p:sp>
        <p:nvSpPr>
          <p:cNvPr id="240" name="ONEPIECE 第279話より"/>
          <p:cNvSpPr txBox="1"/>
          <p:nvPr/>
        </p:nvSpPr>
        <p:spPr>
          <a:xfrm>
            <a:off x="262493" y="4868376"/>
            <a:ext cx="1509886" cy="4452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00">
                <a:latin typeface="DIN Alternate Bold"/>
                <a:ea typeface="DIN Alternate Bold"/>
                <a:cs typeface="DIN Alternate Bold"/>
                <a:sym typeface="DIN Alternate Bold"/>
              </a:defRPr>
            </a:lvl1pPr>
          </a:lstStyle>
          <a:p>
            <a:r>
              <a:t>ONEPIECE 第279話より</a:t>
            </a:r>
          </a:p>
        </p:txBody>
      </p:sp>
      <p:sp>
        <p:nvSpPr>
          <p:cNvPr id="241" name="net geekより"/>
          <p:cNvSpPr txBox="1"/>
          <p:nvPr/>
        </p:nvSpPr>
        <p:spPr>
          <a:xfrm>
            <a:off x="11964519" y="4868376"/>
            <a:ext cx="995132" cy="4452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00">
                <a:latin typeface="DIN Alternate Bold"/>
                <a:ea typeface="DIN Alternate Bold"/>
                <a:cs typeface="DIN Alternate Bold"/>
                <a:sym typeface="DIN Alternate Bold"/>
              </a:defRPr>
            </a:lvl1pPr>
          </a:lstStyle>
          <a:p>
            <a:r>
              <a:t>net geekより</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239"/>
                                        </p:tgtEl>
                                        <p:attrNameLst>
                                          <p:attrName>style.visibility</p:attrName>
                                        </p:attrNameLst>
                                      </p:cBhvr>
                                      <p:to>
                                        <p:strVal val="visible"/>
                                      </p:to>
                                    </p:set>
                                    <p:animEffect transition="in" filter="fade">
                                      <p:cBhvr>
                                        <p:cTn id="7" dur="1000"/>
                                        <p:tgtEl>
                                          <p:spTgt spid="239"/>
                                        </p:tgtEl>
                                      </p:cBhvr>
                                    </p:animEffect>
                                  </p:childTnLst>
                                </p:cTn>
                              </p:par>
                              <p:par>
                                <p:cTn id="8" presetID="10" presetClass="entr" fill="hold" grpId="2" nodeType="withEffect">
                                  <p:stCondLst>
                                    <p:cond delay="0"/>
                                  </p:stCondLst>
                                  <p:iterate>
                                    <p:tmAbs val="0"/>
                                  </p:iterate>
                                  <p:childTnLst>
                                    <p:set>
                                      <p:cBhvr>
                                        <p:cTn id="9" fill="hold"/>
                                        <p:tgtEl>
                                          <p:spTgt spid="240"/>
                                        </p:tgtEl>
                                        <p:attrNameLst>
                                          <p:attrName>style.visibility</p:attrName>
                                        </p:attrNameLst>
                                      </p:cBhvr>
                                      <p:to>
                                        <p:strVal val="visible"/>
                                      </p:to>
                                    </p:set>
                                    <p:animEffect transition="in" filter="fade">
                                      <p:cBhvr>
                                        <p:cTn id="10" dur="1000"/>
                                        <p:tgtEl>
                                          <p:spTgt spid="240"/>
                                        </p:tgtEl>
                                      </p:cBhvr>
                                    </p:animEffect>
                                  </p:childTnLst>
                                </p:cTn>
                              </p:par>
                              <p:par>
                                <p:cTn id="11" presetID="10" presetClass="entr" fill="hold" grpId="3" nodeType="withEffect">
                                  <p:stCondLst>
                                    <p:cond delay="0"/>
                                  </p:stCondLst>
                                  <p:iterate>
                                    <p:tmAbs val="0"/>
                                  </p:iterate>
                                  <p:childTnLst>
                                    <p:set>
                                      <p:cBhvr>
                                        <p:cTn id="12" fill="hold"/>
                                        <p:tgtEl>
                                          <p:spTgt spid="241"/>
                                        </p:tgtEl>
                                        <p:attrNameLst>
                                          <p:attrName>style.visibility</p:attrName>
                                        </p:attrNameLst>
                                      </p:cBhvr>
                                      <p:to>
                                        <p:strVal val="visible"/>
                                      </p:to>
                                    </p:set>
                                    <p:animEffect transition="in" filter="fade">
                                      <p:cBhvr>
                                        <p:cTn id="13" dur="1000"/>
                                        <p:tgtEl>
                                          <p:spTgt spid="241"/>
                                        </p:tgtEl>
                                      </p:cBhvr>
                                    </p:animEffect>
                                  </p:childTnLst>
                                </p:cTn>
                              </p:par>
                              <p:par>
                                <p:cTn id="14" presetID="10" presetClass="entr" fill="hold" grpId="4" nodeType="withEffect">
                                  <p:stCondLst>
                                    <p:cond delay="0"/>
                                  </p:stCondLst>
                                  <p:iterate>
                                    <p:tmAbs val="0"/>
                                  </p:iterate>
                                  <p:childTnLst>
                                    <p:set>
                                      <p:cBhvr>
                                        <p:cTn id="15" fill="hold"/>
                                        <p:tgtEl>
                                          <p:spTgt spid="236"/>
                                        </p:tgtEl>
                                        <p:attrNameLst>
                                          <p:attrName>style.visibility</p:attrName>
                                        </p:attrNameLst>
                                      </p:cBhvr>
                                      <p:to>
                                        <p:strVal val="visible"/>
                                      </p:to>
                                    </p:set>
                                    <p:animEffect transition="in" filter="fade">
                                      <p:cBhvr>
                                        <p:cTn id="16" dur="1000"/>
                                        <p:tgtEl>
                                          <p:spTgt spid="236"/>
                                        </p:tgtEl>
                                      </p:cBhvr>
                                    </p:animEffect>
                                  </p:childTnLst>
                                </p:cTn>
                              </p:par>
                              <p:par>
                                <p:cTn id="17" presetID="2" presetClass="entr" presetSubtype="1" fill="hold" grpId="5" nodeType="withEffect">
                                  <p:stCondLst>
                                    <p:cond delay="0"/>
                                  </p:stCondLst>
                                  <p:iterate>
                                    <p:tmAbs val="0"/>
                                  </p:iterate>
                                  <p:childTnLst>
                                    <p:set>
                                      <p:cBhvr>
                                        <p:cTn id="18" fill="hold"/>
                                        <p:tgtEl>
                                          <p:spTgt spid="233"/>
                                        </p:tgtEl>
                                        <p:attrNameLst>
                                          <p:attrName>style.visibility</p:attrName>
                                        </p:attrNameLst>
                                      </p:cBhvr>
                                      <p:to>
                                        <p:strVal val="visible"/>
                                      </p:to>
                                    </p:set>
                                    <p:anim calcmode="lin" valueType="num">
                                      <p:cBhvr>
                                        <p:cTn id="19" dur="1000" fill="hold"/>
                                        <p:tgtEl>
                                          <p:spTgt spid="233"/>
                                        </p:tgtEl>
                                        <p:attrNameLst>
                                          <p:attrName>ppt_x</p:attrName>
                                        </p:attrNameLst>
                                      </p:cBhvr>
                                      <p:tavLst>
                                        <p:tav tm="0">
                                          <p:val>
                                            <p:strVal val="#ppt_x"/>
                                          </p:val>
                                        </p:tav>
                                        <p:tav tm="100000">
                                          <p:val>
                                            <p:strVal val="#ppt_x"/>
                                          </p:val>
                                        </p:tav>
                                      </p:tavLst>
                                    </p:anim>
                                    <p:anim calcmode="lin" valueType="num">
                                      <p:cBhvr>
                                        <p:cTn id="20" dur="1000" fill="hold"/>
                                        <p:tgtEl>
                                          <p:spTgt spid="2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5" animBg="1" advAuto="0"/>
      <p:bldP spid="236" grpId="4" animBg="1" advAuto="0"/>
      <p:bldP spid="239" grpId="1" animBg="1" advAuto="0"/>
      <p:bldP spid="240" grpId="2" animBg="1" advAuto="0"/>
      <p:bldP spid="241" grpId="3"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提言1"/>
          <p:cNvSpPr txBox="1">
            <a:spLocks noGrp="1"/>
          </p:cNvSpPr>
          <p:nvPr>
            <p:ph type="title"/>
          </p:nvPr>
        </p:nvSpPr>
        <p:spPr>
          <a:xfrm>
            <a:off x="-2927424" y="405137"/>
            <a:ext cx="10464801" cy="2424608"/>
          </a:xfrm>
          <a:prstGeom prst="rect">
            <a:avLst/>
          </a:prstGeom>
        </p:spPr>
        <p:txBody>
          <a:bodyPr/>
          <a:lstStyle>
            <a:lvl1pPr>
              <a:defRPr sz="8000">
                <a:solidFill>
                  <a:schemeClr val="accent3">
                    <a:satOff val="-19059"/>
                    <a:lumOff val="-22550"/>
                  </a:schemeClr>
                </a:solidFill>
                <a:latin typeface="DIN Alternate Bold"/>
                <a:ea typeface="DIN Alternate Bold"/>
                <a:cs typeface="DIN Alternate Bold"/>
                <a:sym typeface="DIN Alternate Bold"/>
              </a:defRPr>
            </a:lvl1pPr>
          </a:lstStyle>
          <a:p>
            <a:r>
              <a:t>提言1</a:t>
            </a:r>
          </a:p>
        </p:txBody>
      </p:sp>
      <p:sp>
        <p:nvSpPr>
          <p:cNvPr id="246" name="町内で五ヶ瀬産の木材を使用した…"/>
          <p:cNvSpPr txBox="1"/>
          <p:nvPr/>
        </p:nvSpPr>
        <p:spPr>
          <a:xfrm>
            <a:off x="433400" y="668902"/>
            <a:ext cx="12801510" cy="5828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defRPr sz="6000">
                <a:solidFill>
                  <a:schemeClr val="accent3">
                    <a:satOff val="-19059"/>
                    <a:lumOff val="-22550"/>
                  </a:schemeClr>
                </a:solidFill>
                <a:latin typeface="DIN Alternate Bold"/>
                <a:ea typeface="DIN Alternate Bold"/>
                <a:cs typeface="DIN Alternate Bold"/>
                <a:sym typeface="DIN Alternate Bold"/>
              </a:defRPr>
            </a:pPr>
            <a:r>
              <a:rPr dirty="0" err="1"/>
              <a:t>町内で五ヶ瀬産の木材を使用した</a:t>
            </a:r>
            <a:endParaRPr dirty="0"/>
          </a:p>
          <a:p>
            <a:pPr>
              <a:defRPr sz="6000">
                <a:solidFill>
                  <a:schemeClr val="accent3">
                    <a:satOff val="-19059"/>
                    <a:lumOff val="-22550"/>
                  </a:schemeClr>
                </a:solidFill>
                <a:latin typeface="DIN Alternate Bold"/>
                <a:ea typeface="DIN Alternate Bold"/>
                <a:cs typeface="DIN Alternate Bold"/>
                <a:sym typeface="DIN Alternate Bold"/>
              </a:defRPr>
            </a:pPr>
            <a:r>
              <a:rPr dirty="0" err="1"/>
              <a:t>子ども向けの木育を行う</a:t>
            </a:r>
            <a:r>
              <a:rPr dirty="0"/>
              <a:t>。</a:t>
            </a:r>
          </a:p>
        </p:txBody>
      </p:sp>
      <p:sp>
        <p:nvSpPr>
          <p:cNvPr id="247" name="提言2"/>
          <p:cNvSpPr txBox="1"/>
          <p:nvPr/>
        </p:nvSpPr>
        <p:spPr>
          <a:xfrm>
            <a:off x="987996" y="4705210"/>
            <a:ext cx="2633961" cy="128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000">
                <a:latin typeface="DIN Alternate Bold"/>
                <a:ea typeface="DIN Alternate Bold"/>
                <a:cs typeface="DIN Alternate Bold"/>
                <a:sym typeface="DIN Alternate Bold"/>
              </a:defRPr>
            </a:lvl1pPr>
          </a:lstStyle>
          <a:p>
            <a:r>
              <a:t>提言2</a:t>
            </a:r>
          </a:p>
        </p:txBody>
      </p:sp>
      <p:sp>
        <p:nvSpPr>
          <p:cNvPr id="248" name="今ある五ヶ瀬の森林を利用し、…"/>
          <p:cNvSpPr txBox="1"/>
          <p:nvPr/>
        </p:nvSpPr>
        <p:spPr>
          <a:xfrm>
            <a:off x="1286465" y="5077967"/>
            <a:ext cx="10782301" cy="441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latin typeface="DIN Alternate Bold"/>
                <a:ea typeface="DIN Alternate Bold"/>
                <a:cs typeface="DIN Alternate Bold"/>
                <a:sym typeface="DIN Alternate Bold"/>
              </a:defRPr>
            </a:pPr>
            <a:r>
              <a:rPr dirty="0" err="1"/>
              <a:t>今ある五ヶ瀬の森林を利用し</a:t>
            </a:r>
            <a:r>
              <a:rPr dirty="0"/>
              <a:t>、</a:t>
            </a:r>
          </a:p>
          <a:p>
            <a:pPr>
              <a:defRPr sz="6000">
                <a:latin typeface="DIN Alternate Bold"/>
                <a:ea typeface="DIN Alternate Bold"/>
                <a:cs typeface="DIN Alternate Bold"/>
                <a:sym typeface="DIN Alternate Bold"/>
              </a:defRPr>
            </a:pPr>
            <a:r>
              <a:rPr dirty="0" err="1"/>
              <a:t>町一丸となって</a:t>
            </a:r>
            <a:endParaRPr dirty="0"/>
          </a:p>
          <a:p>
            <a:pPr>
              <a:defRPr sz="6000">
                <a:latin typeface="DIN Alternate Bold"/>
                <a:ea typeface="DIN Alternate Bold"/>
                <a:cs typeface="DIN Alternate Bold"/>
                <a:sym typeface="DIN Alternate Bold"/>
              </a:defRPr>
            </a:pPr>
            <a:r>
              <a:rPr dirty="0" err="1"/>
              <a:t>レジャー施設を作る</a:t>
            </a:r>
            <a:r>
              <a:rPr dirty="0"/>
              <a:t>。</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目的"/>
          <p:cNvSpPr txBox="1">
            <a:spLocks noGrp="1"/>
          </p:cNvSpPr>
          <p:nvPr>
            <p:ph type="title"/>
          </p:nvPr>
        </p:nvSpPr>
        <p:spPr>
          <a:prstGeom prst="rect">
            <a:avLst/>
          </a:prstGeom>
        </p:spPr>
        <p:txBody>
          <a:bodyPr/>
          <a:lstStyle>
            <a:lvl1pPr>
              <a:defRPr sz="10000">
                <a:latin typeface="DIN Alternate Bold"/>
                <a:ea typeface="DIN Alternate Bold"/>
                <a:cs typeface="DIN Alternate Bold"/>
                <a:sym typeface="DIN Alternate Bold"/>
              </a:defRPr>
            </a:lvl1pPr>
          </a:lstStyle>
          <a:p>
            <a:r>
              <a:rPr dirty="0" err="1"/>
              <a:t>目的</a:t>
            </a:r>
            <a:endParaRPr dirty="0"/>
          </a:p>
        </p:txBody>
      </p:sp>
      <p:sp>
        <p:nvSpPr>
          <p:cNvPr id="253" name="1．子ども達に五ヶ瀬の良さを"/>
          <p:cNvSpPr txBox="1"/>
          <p:nvPr/>
        </p:nvSpPr>
        <p:spPr>
          <a:xfrm>
            <a:off x="976868" y="2721751"/>
            <a:ext cx="10386046" cy="314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latin typeface="DIN Alternate Bold"/>
                <a:ea typeface="DIN Alternate Bold"/>
                <a:cs typeface="DIN Alternate Bold"/>
                <a:sym typeface="DIN Alternate Bold"/>
              </a:defRPr>
            </a:pPr>
            <a:r>
              <a:rPr dirty="0"/>
              <a:t>1．子ども達に五ヶ瀬の良さを</a:t>
            </a:r>
          </a:p>
          <a:p>
            <a:pPr>
              <a:defRPr sz="6000">
                <a:latin typeface="DIN Alternate Bold"/>
                <a:ea typeface="DIN Alternate Bold"/>
                <a:cs typeface="DIN Alternate Bold"/>
                <a:sym typeface="DIN Alternate Bold"/>
              </a:defRPr>
            </a:pPr>
            <a:endParaRPr dirty="0"/>
          </a:p>
        </p:txBody>
      </p:sp>
      <p:sp>
        <p:nvSpPr>
          <p:cNvPr id="254" name="2．5R行動の実施。"/>
          <p:cNvSpPr txBox="1"/>
          <p:nvPr/>
        </p:nvSpPr>
        <p:spPr>
          <a:xfrm>
            <a:off x="1336742" y="4798019"/>
            <a:ext cx="6644507" cy="226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latin typeface="DIN Alternate Bold"/>
                <a:ea typeface="DIN Alternate Bold"/>
                <a:cs typeface="DIN Alternate Bold"/>
                <a:sym typeface="DIN Alternate Bold"/>
              </a:defRPr>
            </a:lvl1pPr>
          </a:lstStyle>
          <a:p>
            <a:r>
              <a:t>2．5R行動の実施。</a:t>
            </a:r>
          </a:p>
        </p:txBody>
      </p:sp>
      <p:grpSp>
        <p:nvGrpSpPr>
          <p:cNvPr id="257" name="ゴミの発生回避（リフューズ）…"/>
          <p:cNvGrpSpPr/>
          <p:nvPr/>
        </p:nvGrpSpPr>
        <p:grpSpPr>
          <a:xfrm>
            <a:off x="17935" y="6405560"/>
            <a:ext cx="12968930" cy="2597922"/>
            <a:chOff x="0" y="0"/>
            <a:chExt cx="12968929" cy="2794000"/>
          </a:xfrm>
        </p:grpSpPr>
        <p:sp>
          <p:nvSpPr>
            <p:cNvPr id="256" name="ゴミの発生回避（リフューズ）…"/>
            <p:cNvSpPr txBox="1"/>
            <p:nvPr/>
          </p:nvSpPr>
          <p:spPr>
            <a:xfrm>
              <a:off x="63500" y="63500"/>
              <a:ext cx="12841930" cy="2667000"/>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4800">
                  <a:latin typeface="DIN Alternate Bold"/>
                  <a:ea typeface="DIN Alternate Bold"/>
                  <a:cs typeface="DIN Alternate Bold"/>
                  <a:sym typeface="DIN Alternate Bold"/>
                </a:defRPr>
              </a:pPr>
              <a:r>
                <a:t>ゴミの発生回避（リフューズ）</a:t>
              </a:r>
            </a:p>
            <a:p>
              <a:pPr>
                <a:defRPr sz="4800">
                  <a:latin typeface="DIN Alternate Bold"/>
                  <a:ea typeface="DIN Alternate Bold"/>
                  <a:cs typeface="DIN Alternate Bold"/>
                  <a:sym typeface="DIN Alternate Bold"/>
                </a:defRPr>
              </a:pPr>
              <a:r>
                <a:t>修理（リペア）発生抑制（リデュース）</a:t>
              </a:r>
            </a:p>
            <a:p>
              <a:pPr>
                <a:defRPr sz="4800">
                  <a:latin typeface="DIN Alternate Bold"/>
                  <a:ea typeface="DIN Alternate Bold"/>
                  <a:cs typeface="DIN Alternate Bold"/>
                  <a:sym typeface="DIN Alternate Bold"/>
                </a:defRPr>
              </a:pPr>
              <a:r>
                <a:t>再使用（リユース）再資源化（リサイクル）</a:t>
              </a:r>
            </a:p>
          </p:txBody>
        </p:sp>
        <p:pic>
          <p:nvPicPr>
            <p:cNvPr id="255" name="ゴミの発生回避（リフューズ）… ゴミの発生回避（リフューズ）修理（リペア）発生抑制（リデュース）再使用（リユース）再資源化（リサイクル）" descr="ゴミの発生回避（リフューズ）… ゴミの発生回避（リフューズ）修理（リペア）発生抑制（リデュース）再使用（リユース）再資源化（リサイクル）"/>
            <p:cNvPicPr>
              <a:picLocks/>
            </p:cNvPicPr>
            <p:nvPr/>
          </p:nvPicPr>
          <p:blipFill>
            <a:blip r:embed="rId3">
              <a:extLst/>
            </a:blip>
            <a:stretch>
              <a:fillRect/>
            </a:stretch>
          </p:blipFill>
          <p:spPr>
            <a:xfrm>
              <a:off x="0" y="0"/>
              <a:ext cx="12968930" cy="2794000"/>
            </a:xfrm>
            <a:prstGeom prst="rect">
              <a:avLst/>
            </a:prstGeom>
            <a:effectLst/>
          </p:spPr>
        </p:pic>
      </p:grpSp>
      <p:sp>
        <p:nvSpPr>
          <p:cNvPr id="258" name="➡︎循環型社会"/>
          <p:cNvSpPr txBox="1"/>
          <p:nvPr/>
        </p:nvSpPr>
        <p:spPr>
          <a:xfrm>
            <a:off x="7301245" y="5379638"/>
            <a:ext cx="5046315"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000">
                <a:latin typeface="DIN Alternate Bold"/>
                <a:ea typeface="DIN Alternate Bold"/>
                <a:cs typeface="DIN Alternate Bold"/>
                <a:sym typeface="DIN Alternate Bold"/>
              </a:defRPr>
            </a:lvl1pPr>
          </a:lstStyle>
          <a:p>
            <a:r>
              <a:rPr lang="ja-JP" altLang="en-US" dirty="0" smtClean="0"/>
              <a:t>→</a:t>
            </a:r>
            <a:r>
              <a:rPr dirty="0" err="1" smtClean="0"/>
              <a:t>循環型社会</a:t>
            </a:r>
            <a:endParaRPr dirty="0"/>
          </a:p>
        </p:txBody>
      </p:sp>
      <p:sp>
        <p:nvSpPr>
          <p:cNvPr id="259" name="知ってもらう。"/>
          <p:cNvSpPr txBox="1"/>
          <p:nvPr/>
        </p:nvSpPr>
        <p:spPr>
          <a:xfrm>
            <a:off x="1961514" y="3747408"/>
            <a:ext cx="5394961" cy="213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latin typeface="DIN Alternate Bold"/>
                <a:ea typeface="DIN Alternate Bold"/>
                <a:cs typeface="DIN Alternate Bold"/>
                <a:sym typeface="DIN Alternate Bold"/>
              </a:defRPr>
            </a:lvl1pPr>
          </a:lstStyle>
          <a:p>
            <a:r>
              <a:rPr dirty="0" err="1"/>
              <a:t>知ってもらう</a:t>
            </a:r>
            <a:r>
              <a:rPr dirty="0"/>
              <a:t>。</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内容〉"/>
          <p:cNvSpPr txBox="1">
            <a:spLocks noGrp="1"/>
          </p:cNvSpPr>
          <p:nvPr>
            <p:ph type="title"/>
          </p:nvPr>
        </p:nvSpPr>
        <p:spPr>
          <a:xfrm>
            <a:off x="3505200" y="463341"/>
            <a:ext cx="5994400" cy="1902713"/>
          </a:xfrm>
          <a:prstGeom prst="rect">
            <a:avLst/>
          </a:prstGeom>
        </p:spPr>
        <p:txBody>
          <a:bodyPr/>
          <a:lstStyle>
            <a:lvl1pPr>
              <a:defRPr sz="10000">
                <a:latin typeface="DIN Alternate Bold"/>
                <a:ea typeface="DIN Alternate Bold"/>
                <a:cs typeface="DIN Alternate Bold"/>
                <a:sym typeface="DIN Alternate Bold"/>
              </a:defRPr>
            </a:lvl1pPr>
          </a:lstStyle>
          <a:p>
            <a:r>
              <a:t>〈内容〉</a:t>
            </a:r>
          </a:p>
        </p:txBody>
      </p:sp>
      <p:sp>
        <p:nvSpPr>
          <p:cNvPr id="264" name="アンケート➡︎製作"/>
          <p:cNvSpPr txBox="1">
            <a:spLocks noGrp="1"/>
          </p:cNvSpPr>
          <p:nvPr>
            <p:ph type="body" sz="quarter" idx="1"/>
          </p:nvPr>
        </p:nvSpPr>
        <p:spPr>
          <a:xfrm>
            <a:off x="-75547" y="7419144"/>
            <a:ext cx="12954045" cy="1902713"/>
          </a:xfrm>
          <a:prstGeom prst="rect">
            <a:avLst/>
          </a:prstGeom>
        </p:spPr>
        <p:txBody>
          <a:bodyPr>
            <a:normAutofit fontScale="92500" lnSpcReduction="20000"/>
          </a:bodyPr>
          <a:lstStyle/>
          <a:p>
            <a:pPr defTabSz="452627">
              <a:lnSpc>
                <a:spcPct val="125000"/>
              </a:lnSpc>
              <a:defRPr sz="4950">
                <a:latin typeface="DIN Alternate Bold"/>
                <a:ea typeface="DIN Alternate Bold"/>
                <a:cs typeface="DIN Alternate Bold"/>
                <a:sym typeface="DIN Alternate Bold"/>
              </a:defRPr>
            </a:pPr>
            <a:endParaRPr dirty="0"/>
          </a:p>
          <a:p>
            <a:pPr defTabSz="452627">
              <a:lnSpc>
                <a:spcPct val="125000"/>
              </a:lnSpc>
              <a:defRPr sz="6930">
                <a:latin typeface="DIN Alternate Bold"/>
                <a:ea typeface="DIN Alternate Bold"/>
                <a:cs typeface="DIN Alternate Bold"/>
                <a:sym typeface="DIN Alternate Bold"/>
              </a:defRPr>
            </a:pPr>
            <a:r>
              <a:rPr dirty="0" err="1" smtClean="0"/>
              <a:t>アンケート</a:t>
            </a:r>
            <a:r>
              <a:rPr lang="ja-JP" altLang="en-US" dirty="0" smtClean="0"/>
              <a:t>→</a:t>
            </a:r>
            <a:r>
              <a:rPr dirty="0" err="1" smtClean="0"/>
              <a:t>製作</a:t>
            </a:r>
            <a:r>
              <a:rPr dirty="0"/>
              <a:t>　</a:t>
            </a:r>
          </a:p>
        </p:txBody>
      </p:sp>
      <p:sp>
        <p:nvSpPr>
          <p:cNvPr id="265" name="For：保育施設で働く方"/>
          <p:cNvSpPr txBox="1"/>
          <p:nvPr/>
        </p:nvSpPr>
        <p:spPr>
          <a:xfrm>
            <a:off x="42510" y="5217518"/>
            <a:ext cx="8045352" cy="2482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25000"/>
              </a:lnSpc>
              <a:defRPr sz="6000">
                <a:latin typeface="DIN Alternate Bold"/>
                <a:ea typeface="DIN Alternate Bold"/>
                <a:cs typeface="DIN Alternate Bold"/>
                <a:sym typeface="DIN Alternate Bold"/>
              </a:defRPr>
            </a:lvl1pPr>
          </a:lstStyle>
          <a:p>
            <a:r>
              <a:rPr dirty="0" err="1"/>
              <a:t>For：保育施設で働く方</a:t>
            </a:r>
            <a:endParaRPr dirty="0"/>
          </a:p>
        </p:txBody>
      </p:sp>
      <p:sp>
        <p:nvSpPr>
          <p:cNvPr id="266" name="For：中学生"/>
          <p:cNvSpPr txBox="1"/>
          <p:nvPr/>
        </p:nvSpPr>
        <p:spPr>
          <a:xfrm>
            <a:off x="-4285471" y="2585150"/>
            <a:ext cx="13173762" cy="99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125000"/>
              </a:lnSpc>
              <a:defRPr sz="6000">
                <a:latin typeface="DIN Alternate Bold"/>
                <a:ea typeface="DIN Alternate Bold"/>
                <a:cs typeface="DIN Alternate Bold"/>
                <a:sym typeface="DIN Alternate Bold"/>
              </a:defRPr>
            </a:lvl1pPr>
          </a:lstStyle>
          <a:p>
            <a:r>
              <a:t>For：中学生</a:t>
            </a:r>
          </a:p>
        </p:txBody>
      </p:sp>
      <p:sp>
        <p:nvSpPr>
          <p:cNvPr id="267" name="遊具のアイデア＆製作"/>
          <p:cNvSpPr txBox="1"/>
          <p:nvPr/>
        </p:nvSpPr>
        <p:spPr>
          <a:xfrm>
            <a:off x="2517385" y="3794846"/>
            <a:ext cx="8950961" cy="99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25000"/>
              </a:lnSpc>
              <a:defRPr sz="7000">
                <a:latin typeface="DIN Alternate Bold"/>
                <a:ea typeface="DIN Alternate Bold"/>
                <a:cs typeface="DIN Alternate Bold"/>
                <a:sym typeface="DIN Alternate Bold"/>
              </a:defRPr>
            </a:lvl1pPr>
          </a:lstStyle>
          <a:p>
            <a:r>
              <a:t>遊具のアイデア＆製作</a:t>
            </a:r>
          </a:p>
        </p:txBody>
      </p:sp>
      <p:pic>
        <p:nvPicPr>
          <p:cNvPr id="268" name="線 線" descr="線 線"/>
          <p:cNvPicPr>
            <a:picLocks/>
          </p:cNvPicPr>
          <p:nvPr/>
        </p:nvPicPr>
        <p:blipFill>
          <a:blip r:embed="rId3">
            <a:extLst/>
          </a:blip>
          <a:stretch>
            <a:fillRect/>
          </a:stretch>
        </p:blipFill>
        <p:spPr>
          <a:xfrm>
            <a:off x="2423336" y="4832350"/>
            <a:ext cx="2164963" cy="88900"/>
          </a:xfrm>
          <a:prstGeom prst="rect">
            <a:avLst/>
          </a:prstGeom>
        </p:spPr>
      </p:pic>
      <p:pic>
        <p:nvPicPr>
          <p:cNvPr id="270" name="線 線" descr="線 線"/>
          <p:cNvPicPr>
            <a:picLocks/>
          </p:cNvPicPr>
          <p:nvPr/>
        </p:nvPicPr>
        <p:blipFill>
          <a:blip r:embed="rId4">
            <a:extLst/>
          </a:blip>
          <a:stretch>
            <a:fillRect/>
          </a:stretch>
        </p:blipFill>
        <p:spPr>
          <a:xfrm>
            <a:off x="3810825" y="7944608"/>
            <a:ext cx="7842647" cy="88901"/>
          </a:xfrm>
          <a:prstGeom prst="rect">
            <a:avLst/>
          </a:prstGeom>
        </p:spPr>
      </p:pic>
      <p:sp>
        <p:nvSpPr>
          <p:cNvPr id="272" name="「あったらいいな♡」"/>
          <p:cNvSpPr txBox="1"/>
          <p:nvPr/>
        </p:nvSpPr>
        <p:spPr>
          <a:xfrm>
            <a:off x="3229998" y="6083530"/>
            <a:ext cx="9004301" cy="2698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25000"/>
              </a:lnSpc>
              <a:defRPr sz="7000">
                <a:latin typeface="DIN Alternate Bold"/>
                <a:ea typeface="DIN Alternate Bold"/>
                <a:cs typeface="DIN Alternate Bold"/>
                <a:sym typeface="DIN Alternate Bold"/>
              </a:defRPr>
            </a:lvl1pPr>
          </a:lstStyle>
          <a:p>
            <a:r>
              <a:rPr dirty="0"/>
              <a:t>「</a:t>
            </a:r>
            <a:r>
              <a:rPr dirty="0" err="1"/>
              <a:t>あったらいいな</a:t>
            </a:r>
            <a:r>
              <a:rPr dirty="0"/>
              <a:t>♡」</a:t>
            </a:r>
          </a:p>
        </p:txBody>
      </p:sp>
      <p:grpSp>
        <p:nvGrpSpPr>
          <p:cNvPr id="275" name="吹き出し"/>
          <p:cNvGrpSpPr/>
          <p:nvPr/>
        </p:nvGrpSpPr>
        <p:grpSpPr>
          <a:xfrm>
            <a:off x="6368064" y="4772282"/>
            <a:ext cx="6046790" cy="3421759"/>
            <a:chOff x="0" y="0"/>
            <a:chExt cx="6046788" cy="3421757"/>
          </a:xfrm>
        </p:grpSpPr>
        <p:sp>
          <p:nvSpPr>
            <p:cNvPr id="274" name="吹き出し"/>
            <p:cNvSpPr/>
            <p:nvPr/>
          </p:nvSpPr>
          <p:spPr>
            <a:xfrm>
              <a:off x="25400" y="25400"/>
              <a:ext cx="5995937" cy="2835706"/>
            </a:xfrm>
            <a:prstGeom prst="wedgeEllipseCallout">
              <a:avLst>
                <a:gd name="adj1" fmla="val -7912"/>
                <a:gd name="adj2" fmla="val 68345"/>
              </a:avLst>
            </a:prstGeom>
            <a:solidFill>
              <a:schemeClr val="accent3">
                <a:satOff val="-19059"/>
                <a:lumOff val="-22550"/>
              </a:schemeClr>
            </a:solidFill>
            <a:ln>
              <a:noFill/>
            </a:ln>
            <a:effectLst/>
          </p:spPr>
          <p:txBody>
            <a:bodyPr wrap="square" lIns="50800" tIns="50800" rIns="50800" bIns="50800" numCol="1" anchor="ctr">
              <a:noAutofit/>
            </a:bodyPr>
            <a:lstStyle/>
            <a:p>
              <a:pPr>
                <a:defRPr sz="3200">
                  <a:effectLst>
                    <a:outerShdw blurRad="63500" dist="25400" dir="2700000" rotWithShape="0">
                      <a:srgbClr val="000000">
                        <a:alpha val="70000"/>
                      </a:srgbClr>
                    </a:outerShdw>
                  </a:effectLst>
                </a:defRPr>
              </a:pPr>
              <a:endParaRPr/>
            </a:p>
          </p:txBody>
        </p:sp>
        <p:pic>
          <p:nvPicPr>
            <p:cNvPr id="273" name="吹き出し 吹き出し" descr="吹き出し 吹き出し"/>
            <p:cNvPicPr>
              <a:picLocks/>
            </p:cNvPicPr>
            <p:nvPr/>
          </p:nvPicPr>
          <p:blipFill>
            <a:blip r:embed="rId5">
              <a:extLst/>
            </a:blip>
            <a:stretch>
              <a:fillRect/>
            </a:stretch>
          </p:blipFill>
          <p:spPr>
            <a:xfrm>
              <a:off x="0" y="0"/>
              <a:ext cx="6046788" cy="3421757"/>
            </a:xfrm>
            <a:prstGeom prst="rect">
              <a:avLst/>
            </a:prstGeom>
            <a:effectLst/>
          </p:spPr>
        </p:pic>
      </p:grpSp>
      <p:sp>
        <p:nvSpPr>
          <p:cNvPr id="276" name="5万円〜6万円"/>
          <p:cNvSpPr txBox="1"/>
          <p:nvPr/>
        </p:nvSpPr>
        <p:spPr>
          <a:xfrm>
            <a:off x="6685106" y="4772282"/>
            <a:ext cx="5412706" cy="2889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25000"/>
              </a:lnSpc>
              <a:defRPr sz="7000">
                <a:latin typeface="DIN Alternate Bold"/>
                <a:ea typeface="DIN Alternate Bold"/>
                <a:cs typeface="DIN Alternate Bold"/>
                <a:sym typeface="DIN Alternate Bold"/>
              </a:defRPr>
            </a:lvl1pPr>
          </a:lstStyle>
          <a:p>
            <a:r>
              <a:rPr dirty="0"/>
              <a:t>5万円〜6万円</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67"/>
                                        </p:tgtEl>
                                        <p:attrNameLst>
                                          <p:attrName>style.visibility</p:attrName>
                                        </p:attrNameLst>
                                      </p:cBhvr>
                                      <p:to>
                                        <p:strVal val="visible"/>
                                      </p:to>
                                    </p:set>
                                    <p:anim calcmode="lin" valueType="num">
                                      <p:cBhvr>
                                        <p:cTn id="7" dur="1000" fill="hold"/>
                                        <p:tgtEl>
                                          <p:spTgt spid="267"/>
                                        </p:tgtEl>
                                        <p:attrNameLst>
                                          <p:attrName>ppt_x</p:attrName>
                                        </p:attrNameLst>
                                      </p:cBhvr>
                                      <p:tavLst>
                                        <p:tav tm="0">
                                          <p:val>
                                            <p:strVal val="0-#ppt_w/2"/>
                                          </p:val>
                                        </p:tav>
                                        <p:tav tm="100000">
                                          <p:val>
                                            <p:strVal val="#ppt_x"/>
                                          </p:val>
                                        </p:tav>
                                      </p:tavLst>
                                    </p:anim>
                                    <p:anim calcmode="lin" valueType="num">
                                      <p:cBhvr>
                                        <p:cTn id="8" dur="1000" fill="hold"/>
                                        <p:tgtEl>
                                          <p:spTgt spid="2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272"/>
                                        </p:tgtEl>
                                        <p:attrNameLst>
                                          <p:attrName>style.visibility</p:attrName>
                                        </p:attrNameLst>
                                      </p:cBhvr>
                                      <p:to>
                                        <p:strVal val="visible"/>
                                      </p:to>
                                    </p:set>
                                    <p:anim calcmode="lin" valueType="num">
                                      <p:cBhvr>
                                        <p:cTn id="13" dur="600" fill="hold"/>
                                        <p:tgtEl>
                                          <p:spTgt spid="272"/>
                                        </p:tgtEl>
                                        <p:attrNameLst>
                                          <p:attrName>ppt_x</p:attrName>
                                        </p:attrNameLst>
                                      </p:cBhvr>
                                      <p:tavLst>
                                        <p:tav tm="0">
                                          <p:val>
                                            <p:strVal val="0-#ppt_w/2"/>
                                          </p:val>
                                        </p:tav>
                                        <p:tav tm="100000">
                                          <p:val>
                                            <p:strVal val="#ppt_x"/>
                                          </p:val>
                                        </p:tav>
                                      </p:tavLst>
                                    </p:anim>
                                    <p:anim calcmode="lin" valueType="num">
                                      <p:cBhvr>
                                        <p:cTn id="14" dur="600" fill="hold"/>
                                        <p:tgtEl>
                                          <p:spTgt spid="272"/>
                                        </p:tgtEl>
                                        <p:attrNameLst>
                                          <p:attrName>ppt_y</p:attrName>
                                        </p:attrNameLst>
                                      </p:cBhvr>
                                      <p:tavLst>
                                        <p:tav tm="0">
                                          <p:val>
                                            <p:strVal val="#ppt_y"/>
                                          </p:val>
                                        </p:tav>
                                        <p:tav tm="100000">
                                          <p:val>
                                            <p:strVal val="#ppt_y"/>
                                          </p:val>
                                        </p:tav>
                                      </p:tavLst>
                                    </p:anim>
                                  </p:childTnLst>
                                </p:cTn>
                              </p:par>
                            </p:childTnLst>
                          </p:cTn>
                        </p:par>
                        <p:par>
                          <p:cTn id="15" fill="hold">
                            <p:stCondLst>
                              <p:cond delay="600"/>
                            </p:stCondLst>
                            <p:childTnLst>
                              <p:par>
                                <p:cTn id="16" presetID="10" presetClass="entr" fill="hold" grpId="3" nodeType="afterEffect">
                                  <p:stCondLst>
                                    <p:cond delay="600"/>
                                  </p:stCondLst>
                                  <p:iterate>
                                    <p:tmAbs val="0"/>
                                  </p:iterate>
                                  <p:childTnLst>
                                    <p:set>
                                      <p:cBhvr>
                                        <p:cTn id="17" fill="hold"/>
                                        <p:tgtEl>
                                          <p:spTgt spid="275"/>
                                        </p:tgtEl>
                                        <p:attrNameLst>
                                          <p:attrName>style.visibility</p:attrName>
                                        </p:attrNameLst>
                                      </p:cBhvr>
                                      <p:to>
                                        <p:strVal val="visible"/>
                                      </p:to>
                                    </p:set>
                                    <p:animEffect transition="in" filter="fade">
                                      <p:cBhvr>
                                        <p:cTn id="18" dur="400"/>
                                        <p:tgtEl>
                                          <p:spTgt spid="275"/>
                                        </p:tgtEl>
                                      </p:cBhvr>
                                    </p:animEffect>
                                  </p:childTnLst>
                                </p:cTn>
                              </p:par>
                              <p:par>
                                <p:cTn id="19" presetID="2" presetClass="entr" presetSubtype="8" fill="hold" grpId="4" nodeType="withEffect">
                                  <p:stCondLst>
                                    <p:cond delay="600"/>
                                  </p:stCondLst>
                                  <p:iterate>
                                    <p:tmAbs val="0"/>
                                  </p:iterate>
                                  <p:childTnLst>
                                    <p:set>
                                      <p:cBhvr>
                                        <p:cTn id="20" fill="hold"/>
                                        <p:tgtEl>
                                          <p:spTgt spid="276"/>
                                        </p:tgtEl>
                                        <p:attrNameLst>
                                          <p:attrName>style.visibility</p:attrName>
                                        </p:attrNameLst>
                                      </p:cBhvr>
                                      <p:to>
                                        <p:strVal val="visible"/>
                                      </p:to>
                                    </p:set>
                                    <p:anim calcmode="lin" valueType="num">
                                      <p:cBhvr>
                                        <p:cTn id="21" dur="1000" fill="hold"/>
                                        <p:tgtEl>
                                          <p:spTgt spid="276"/>
                                        </p:tgtEl>
                                        <p:attrNameLst>
                                          <p:attrName>ppt_x</p:attrName>
                                        </p:attrNameLst>
                                      </p:cBhvr>
                                      <p:tavLst>
                                        <p:tav tm="0">
                                          <p:val>
                                            <p:strVal val="0-#ppt_w/2"/>
                                          </p:val>
                                        </p:tav>
                                        <p:tav tm="100000">
                                          <p:val>
                                            <p:strVal val="#ppt_x"/>
                                          </p:val>
                                        </p:tav>
                                      </p:tavLst>
                                    </p:anim>
                                    <p:anim calcmode="lin" valueType="num">
                                      <p:cBhvr>
                                        <p:cTn id="22" dur="1000" fill="hold"/>
                                        <p:tgtEl>
                                          <p:spTgt spid="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1" animBg="1" advAuto="0"/>
      <p:bldP spid="272" grpId="2" animBg="1" advAuto="0"/>
      <p:bldP spid="275" grpId="3" animBg="1" advAuto="0"/>
      <p:bldP spid="276" grpId="4"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IMG_0306.jpeg" descr="IMG_0306.jpeg"/>
          <p:cNvPicPr>
            <a:picLocks noGrp="1"/>
          </p:cNvPicPr>
          <p:nvPr>
            <p:ph type="pic" idx="21"/>
          </p:nvPr>
        </p:nvPicPr>
        <p:blipFill>
          <a:blip r:embed="rId3">
            <a:extLst/>
          </a:blip>
          <a:stretch>
            <a:fillRect/>
          </a:stretch>
        </p:blipFill>
        <p:spPr>
          <a:xfrm>
            <a:off x="4997075" y="4029298"/>
            <a:ext cx="4035029" cy="5092701"/>
          </a:xfrm>
          <a:prstGeom prst="rect">
            <a:avLst/>
          </a:prstGeom>
        </p:spPr>
      </p:pic>
      <p:sp>
        <p:nvSpPr>
          <p:cNvPr id="281" name="・椅子＆机"/>
          <p:cNvSpPr txBox="1"/>
          <p:nvPr/>
        </p:nvSpPr>
        <p:spPr>
          <a:xfrm>
            <a:off x="1756712" y="1551540"/>
            <a:ext cx="4876801" cy="264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500">
                <a:latin typeface="DIN Alternate Bold"/>
                <a:ea typeface="DIN Alternate Bold"/>
                <a:cs typeface="DIN Alternate Bold"/>
                <a:sym typeface="DIN Alternate Bold"/>
              </a:defRPr>
            </a:lvl1pPr>
          </a:lstStyle>
          <a:p>
            <a:r>
              <a:rPr dirty="0"/>
              <a:t>・</a:t>
            </a:r>
            <a:r>
              <a:rPr dirty="0" err="1"/>
              <a:t>椅子＆机</a:t>
            </a:r>
            <a:endParaRPr dirty="0"/>
          </a:p>
        </p:txBody>
      </p:sp>
      <p:sp>
        <p:nvSpPr>
          <p:cNvPr id="282" name="・遊具…"/>
          <p:cNvSpPr txBox="1"/>
          <p:nvPr/>
        </p:nvSpPr>
        <p:spPr>
          <a:xfrm>
            <a:off x="1723453" y="2580868"/>
            <a:ext cx="2971801" cy="407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7500">
                <a:latin typeface="DIN Alternate Bold"/>
                <a:ea typeface="DIN Alternate Bold"/>
                <a:cs typeface="DIN Alternate Bold"/>
                <a:sym typeface="DIN Alternate Bold"/>
              </a:defRPr>
            </a:pPr>
            <a:r>
              <a:rPr dirty="0"/>
              <a:t>・</a:t>
            </a:r>
            <a:r>
              <a:rPr dirty="0" err="1"/>
              <a:t>遊具</a:t>
            </a:r>
            <a:endParaRPr dirty="0"/>
          </a:p>
          <a:p>
            <a:pPr>
              <a:defRPr sz="7500">
                <a:latin typeface="DIN Alternate Bold"/>
                <a:ea typeface="DIN Alternate Bold"/>
                <a:cs typeface="DIN Alternate Bold"/>
                <a:sym typeface="DIN Alternate Bold"/>
              </a:defRPr>
            </a:pPr>
            <a:r>
              <a:rPr dirty="0"/>
              <a:t>・</a:t>
            </a:r>
            <a:r>
              <a:rPr dirty="0" err="1"/>
              <a:t>本棚</a:t>
            </a:r>
            <a:endParaRPr dirty="0"/>
          </a:p>
        </p:txBody>
      </p:sp>
      <p:grpSp>
        <p:nvGrpSpPr>
          <p:cNvPr id="285" name="IMG_0307.jpeg"/>
          <p:cNvGrpSpPr/>
          <p:nvPr/>
        </p:nvGrpSpPr>
        <p:grpSpPr>
          <a:xfrm>
            <a:off x="8755769" y="2359025"/>
            <a:ext cx="3989785" cy="5035550"/>
            <a:chOff x="0" y="0"/>
            <a:chExt cx="3989784" cy="5035550"/>
          </a:xfrm>
        </p:grpSpPr>
        <p:pic>
          <p:nvPicPr>
            <p:cNvPr id="284" name="IMG_0307.jpeg" descr="IMG_0307.jpeg"/>
            <p:cNvPicPr>
              <a:picLocks noChangeAspect="1"/>
            </p:cNvPicPr>
            <p:nvPr/>
          </p:nvPicPr>
          <p:blipFill>
            <a:blip r:embed="rId4">
              <a:extLst/>
            </a:blip>
            <a:srcRect l="23730" r="23730"/>
            <a:stretch>
              <a:fillRect/>
            </a:stretch>
          </p:blipFill>
          <p:spPr>
            <a:xfrm>
              <a:off x="44450" y="44450"/>
              <a:ext cx="3900749" cy="4946526"/>
            </a:xfrm>
            <a:prstGeom prst="rect">
              <a:avLst/>
            </a:prstGeom>
            <a:ln>
              <a:noFill/>
            </a:ln>
            <a:effectLst/>
          </p:spPr>
        </p:pic>
        <p:pic>
          <p:nvPicPr>
            <p:cNvPr id="283" name="IMG_0307.jpeg" descr="IMG_0307.jpeg"/>
            <p:cNvPicPr>
              <a:picLocks/>
            </p:cNvPicPr>
            <p:nvPr/>
          </p:nvPicPr>
          <p:blipFill>
            <a:blip r:embed="rId5">
              <a:extLst/>
            </a:blip>
            <a:stretch>
              <a:fillRect/>
            </a:stretch>
          </p:blipFill>
          <p:spPr>
            <a:xfrm>
              <a:off x="0" y="0"/>
              <a:ext cx="3989785" cy="5035550"/>
            </a:xfrm>
            <a:prstGeom prst="rect">
              <a:avLst/>
            </a:prstGeom>
            <a:effectLst/>
          </p:spPr>
        </p:pic>
      </p:grpSp>
      <p:sp>
        <p:nvSpPr>
          <p:cNvPr id="286" name="なかよしライブラリーより"/>
          <p:cNvSpPr txBox="1"/>
          <p:nvPr/>
        </p:nvSpPr>
        <p:spPr>
          <a:xfrm>
            <a:off x="9635766" y="7429300"/>
            <a:ext cx="4837920"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00">
                <a:latin typeface="DIN Alternate Bold"/>
                <a:ea typeface="DIN Alternate Bold"/>
                <a:cs typeface="DIN Alternate Bold"/>
                <a:sym typeface="DIN Alternate Bold"/>
              </a:defRPr>
            </a:lvl1pPr>
          </a:lstStyle>
          <a:p>
            <a:r>
              <a:t>なかよしライブラリーより</a:t>
            </a:r>
          </a:p>
        </p:txBody>
      </p:sp>
      <p:sp>
        <p:nvSpPr>
          <p:cNvPr id="287" name="例）"/>
          <p:cNvSpPr txBox="1"/>
          <p:nvPr/>
        </p:nvSpPr>
        <p:spPr>
          <a:xfrm>
            <a:off x="-112368" y="2342116"/>
            <a:ext cx="2950897" cy="1060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500">
                <a:latin typeface="DIN Alternate Bold"/>
                <a:ea typeface="DIN Alternate Bold"/>
                <a:cs typeface="DIN Alternate Bold"/>
                <a:sym typeface="DIN Alternate Bold"/>
              </a:defRPr>
            </a:lvl1pPr>
          </a:lstStyle>
          <a:p>
            <a:r>
              <a:t>例）</a:t>
            </a:r>
          </a:p>
        </p:txBody>
      </p:sp>
      <p:sp>
        <p:nvSpPr>
          <p:cNvPr id="288" name="保育施設の備品"/>
          <p:cNvSpPr txBox="1">
            <a:spLocks noGrp="1"/>
          </p:cNvSpPr>
          <p:nvPr>
            <p:ph type="title"/>
          </p:nvPr>
        </p:nvSpPr>
        <p:spPr>
          <a:xfrm>
            <a:off x="1270000" y="-42011"/>
            <a:ext cx="10464800" cy="2540001"/>
          </a:xfrm>
          <a:prstGeom prst="rect">
            <a:avLst/>
          </a:prstGeom>
        </p:spPr>
        <p:txBody>
          <a:bodyPr/>
          <a:lstStyle>
            <a:lvl1pPr>
              <a:defRPr sz="10000">
                <a:latin typeface="DIN Alternate Bold"/>
                <a:ea typeface="DIN Alternate Bold"/>
                <a:cs typeface="DIN Alternate Bold"/>
                <a:sym typeface="DIN Alternate Bold"/>
              </a:defRPr>
            </a:lvl1pPr>
          </a:lstStyle>
          <a:p>
            <a:r>
              <a:t>保育施設の備品</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IMG_0319.jpeg" descr="IMG_0319.jpeg"/>
          <p:cNvPicPr>
            <a:picLocks noGrp="1"/>
          </p:cNvPicPr>
          <p:nvPr>
            <p:ph type="pic" idx="21"/>
          </p:nvPr>
        </p:nvPicPr>
        <p:blipFill>
          <a:blip r:embed="rId3">
            <a:extLst/>
          </a:blip>
          <a:stretch>
            <a:fillRect/>
          </a:stretch>
        </p:blipFill>
        <p:spPr>
          <a:xfrm>
            <a:off x="7181850" y="1535054"/>
            <a:ext cx="5201841" cy="7368382"/>
          </a:xfrm>
          <a:prstGeom prst="rect">
            <a:avLst/>
          </a:prstGeom>
        </p:spPr>
      </p:pic>
      <p:sp>
        <p:nvSpPr>
          <p:cNvPr id="293" name="〈設置場所〉"/>
          <p:cNvSpPr txBox="1">
            <a:spLocks noGrp="1"/>
          </p:cNvSpPr>
          <p:nvPr>
            <p:ph type="title"/>
          </p:nvPr>
        </p:nvSpPr>
        <p:spPr>
          <a:xfrm>
            <a:off x="472570" y="1148487"/>
            <a:ext cx="5994401" cy="1203143"/>
          </a:xfrm>
          <a:prstGeom prst="rect">
            <a:avLst/>
          </a:prstGeom>
        </p:spPr>
        <p:txBody>
          <a:bodyPr>
            <a:normAutofit fontScale="90000"/>
          </a:bodyPr>
          <a:lstStyle>
            <a:lvl1pPr defTabSz="352043">
              <a:defRPr sz="7700">
                <a:latin typeface="DIN Alternate Bold"/>
                <a:ea typeface="DIN Alternate Bold"/>
                <a:cs typeface="DIN Alternate Bold"/>
                <a:sym typeface="DIN Alternate Bold"/>
              </a:defRPr>
            </a:lvl1pPr>
          </a:lstStyle>
          <a:p>
            <a:r>
              <a:t>〈設置場所〉</a:t>
            </a:r>
          </a:p>
        </p:txBody>
      </p:sp>
      <p:sp>
        <p:nvSpPr>
          <p:cNvPr id="294" name="・五ケ瀬町中央保育所…"/>
          <p:cNvSpPr txBox="1">
            <a:spLocks noGrp="1"/>
          </p:cNvSpPr>
          <p:nvPr>
            <p:ph type="body" sz="half" idx="1"/>
          </p:nvPr>
        </p:nvSpPr>
        <p:spPr>
          <a:xfrm>
            <a:off x="-46698" y="3348934"/>
            <a:ext cx="7032938" cy="5616929"/>
          </a:xfrm>
          <a:prstGeom prst="rect">
            <a:avLst/>
          </a:prstGeom>
        </p:spPr>
        <p:txBody>
          <a:bodyPr/>
          <a:lstStyle/>
          <a:p>
            <a:pPr>
              <a:lnSpc>
                <a:spcPct val="125000"/>
              </a:lnSpc>
              <a:defRPr sz="5000">
                <a:latin typeface="DIN Alternate Bold"/>
                <a:ea typeface="DIN Alternate Bold"/>
                <a:cs typeface="DIN Alternate Bold"/>
                <a:sym typeface="DIN Alternate Bold"/>
              </a:defRPr>
            </a:pPr>
            <a:r>
              <a:rPr dirty="0"/>
              <a:t>・</a:t>
            </a:r>
            <a:r>
              <a:rPr dirty="0" err="1" smtClean="0"/>
              <a:t>五ケ瀬町中央保育所</a:t>
            </a:r>
            <a:endParaRPr lang="en-US" dirty="0" smtClean="0"/>
          </a:p>
          <a:p>
            <a:pPr>
              <a:lnSpc>
                <a:spcPct val="125000"/>
              </a:lnSpc>
              <a:defRPr sz="5000">
                <a:latin typeface="DIN Alternate Bold"/>
                <a:ea typeface="DIN Alternate Bold"/>
                <a:cs typeface="DIN Alternate Bold"/>
                <a:sym typeface="DIN Alternate Bold"/>
              </a:defRPr>
            </a:pPr>
            <a:r>
              <a:rPr lang="ja-JP" altLang="en-US" dirty="0" smtClean="0"/>
              <a:t>・子育て支援センター</a:t>
            </a:r>
            <a:endParaRPr lang="en-US" dirty="0"/>
          </a:p>
        </p:txBody>
      </p:sp>
      <p:sp>
        <p:nvSpPr>
          <p:cNvPr id="295" name="・鞍岡保育所"/>
          <p:cNvSpPr txBox="1"/>
          <p:nvPr/>
        </p:nvSpPr>
        <p:spPr>
          <a:xfrm>
            <a:off x="242691" y="5533092"/>
            <a:ext cx="3924301" cy="73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latin typeface="DIN Alternate Bold"/>
                <a:ea typeface="DIN Alternate Bold"/>
                <a:cs typeface="DIN Alternate Bold"/>
                <a:sym typeface="DIN Alternate Bold"/>
              </a:defRPr>
            </a:lvl1pPr>
          </a:lstStyle>
          <a:p>
            <a:r>
              <a:t>・鞍岡保育所</a:t>
            </a:r>
          </a:p>
        </p:txBody>
      </p:sp>
      <p:sp>
        <p:nvSpPr>
          <p:cNvPr id="296" name="五ケ瀬町ホームページより"/>
          <p:cNvSpPr txBox="1"/>
          <p:nvPr/>
        </p:nvSpPr>
        <p:spPr>
          <a:xfrm>
            <a:off x="8425076" y="9028620"/>
            <a:ext cx="3902076" cy="425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
                <a:latin typeface="DIN Alternate Bold"/>
                <a:ea typeface="DIN Alternate Bold"/>
                <a:cs typeface="DIN Alternate Bold"/>
                <a:sym typeface="DIN Alternate Bold"/>
              </a:defRPr>
            </a:lvl1pPr>
          </a:lstStyle>
          <a:p>
            <a:r>
              <a:t>五ケ瀬町ホームページより</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00" name="廃材"/>
          <p:cNvSpPr txBox="1">
            <a:spLocks noGrp="1"/>
          </p:cNvSpPr>
          <p:nvPr>
            <p:ph type="title"/>
          </p:nvPr>
        </p:nvSpPr>
        <p:spPr>
          <a:xfrm>
            <a:off x="-184707" y="632363"/>
            <a:ext cx="13226768" cy="8514440"/>
          </a:xfrm>
          <a:prstGeom prst="rect">
            <a:avLst/>
          </a:prstGeom>
        </p:spPr>
        <p:txBody>
          <a:bodyPr>
            <a:normAutofit/>
          </a:bodyPr>
          <a:lstStyle>
            <a:lvl1pPr>
              <a:defRPr sz="40000">
                <a:ln w="114300">
                  <a:solidFill>
                    <a:schemeClr val="accent4">
                      <a:hueOff val="523059"/>
                      <a:satOff val="14124"/>
                      <a:lumOff val="17374"/>
                    </a:schemeClr>
                  </a:solidFill>
                </a:ln>
                <a:solidFill>
                  <a:schemeClr val="accent4">
                    <a:hueOff val="-305026"/>
                    <a:satOff val="6618"/>
                    <a:lumOff val="-27905"/>
                  </a:schemeClr>
                </a:solidFill>
                <a:latin typeface="DIN Alternate Bold"/>
                <a:ea typeface="DIN Alternate Bold"/>
                <a:cs typeface="DIN Alternate Bold"/>
                <a:sym typeface="DIN Alternate Bold"/>
              </a:defRPr>
            </a:lvl1pPr>
          </a:lstStyle>
          <a:p>
            <a:r>
              <a:rPr sz="35000" dirty="0" err="1">
                <a:solidFill>
                  <a:srgbClr val="813405"/>
                </a:solidFill>
                <a:latin typeface="AR Pゴシック体S" panose="020B0A00000000000000" pitchFamily="50" charset="-128"/>
                <a:ea typeface="AR Pゴシック体S" panose="020B0A00000000000000" pitchFamily="50" charset="-128"/>
              </a:rPr>
              <a:t>廃材</a:t>
            </a:r>
            <a:endParaRPr sz="35000" dirty="0">
              <a:solidFill>
                <a:srgbClr val="813405"/>
              </a:solidFill>
              <a:latin typeface="AR Pゴシック体S" panose="020B0A00000000000000" pitchFamily="50" charset="-128"/>
              <a:ea typeface="AR Pゴシック体S" panose="020B0A00000000000000" pitchFamily="50" charset="-128"/>
            </a:endParaRPr>
          </a:p>
        </p:txBody>
      </p:sp>
      <p:sp>
        <p:nvSpPr>
          <p:cNvPr id="301" name="https://hannan-sangyo.co.jp/woodrecycling/accepting/"/>
          <p:cNvSpPr txBox="1"/>
          <p:nvPr/>
        </p:nvSpPr>
        <p:spPr>
          <a:xfrm>
            <a:off x="62261" y="9433121"/>
            <a:ext cx="2997722"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
                <a:latin typeface="DIN Alternate Bold"/>
                <a:ea typeface="DIN Alternate Bold"/>
                <a:cs typeface="DIN Alternate Bold"/>
                <a:sym typeface="DIN Alternate Bold"/>
              </a:defRPr>
            </a:lvl1pPr>
          </a:lstStyle>
          <a:p>
            <a:r>
              <a:t>https://hannan-sangyo.co.jp/woodrecycling/accepting/</a:t>
            </a:r>
          </a:p>
        </p:txBody>
      </p:sp>
      <p:pic>
        <p:nvPicPr>
          <p:cNvPr id="302" name="吹き出し 吹き出し" descr="吹き出し 吹き出し"/>
          <p:cNvPicPr>
            <a:picLocks/>
          </p:cNvPicPr>
          <p:nvPr/>
        </p:nvPicPr>
        <p:blipFill>
          <a:blip r:embed="rId4">
            <a:extLst/>
          </a:blip>
          <a:stretch>
            <a:fillRect/>
          </a:stretch>
        </p:blipFill>
        <p:spPr>
          <a:xfrm>
            <a:off x="7775851" y="35228"/>
            <a:ext cx="5258595" cy="2230649"/>
          </a:xfrm>
          <a:prstGeom prst="rect">
            <a:avLst/>
          </a:prstGeom>
          <a:effectLst>
            <a:outerShdw blurRad="63500" dir="16200000" rotWithShape="0">
              <a:srgbClr val="000000">
                <a:alpha val="50000"/>
              </a:srgbClr>
            </a:outerShdw>
          </a:effectLst>
        </p:spPr>
      </p:pic>
      <p:pic>
        <p:nvPicPr>
          <p:cNvPr id="303" name="吹き出し 吹き出し" descr="吹き出し 吹き出し"/>
          <p:cNvPicPr>
            <a:picLocks/>
          </p:cNvPicPr>
          <p:nvPr/>
        </p:nvPicPr>
        <p:blipFill>
          <a:blip r:embed="rId5">
            <a:extLst/>
          </a:blip>
          <a:stretch>
            <a:fillRect/>
          </a:stretch>
        </p:blipFill>
        <p:spPr>
          <a:xfrm>
            <a:off x="7587388" y="6957832"/>
            <a:ext cx="5059760" cy="2543071"/>
          </a:xfrm>
          <a:prstGeom prst="rect">
            <a:avLst/>
          </a:prstGeom>
          <a:effectLst>
            <a:outerShdw blurRad="63500" dir="16200000" rotWithShape="0">
              <a:srgbClr val="000000">
                <a:alpha val="50000"/>
              </a:srgbClr>
            </a:outerShdw>
          </a:effectLst>
        </p:spPr>
      </p:pic>
      <p:pic>
        <p:nvPicPr>
          <p:cNvPr id="304" name="吹き出し 吹き出し" descr="吹き出し 吹き出し"/>
          <p:cNvPicPr>
            <a:picLocks/>
          </p:cNvPicPr>
          <p:nvPr/>
        </p:nvPicPr>
        <p:blipFill>
          <a:blip r:embed="rId6">
            <a:extLst/>
          </a:blip>
          <a:stretch>
            <a:fillRect/>
          </a:stretch>
        </p:blipFill>
        <p:spPr>
          <a:xfrm>
            <a:off x="173334" y="176822"/>
            <a:ext cx="5137548" cy="2627040"/>
          </a:xfrm>
          <a:prstGeom prst="rect">
            <a:avLst/>
          </a:prstGeom>
          <a:effectLst>
            <a:outerShdw blurRad="63500" dir="16200000" rotWithShape="0">
              <a:srgbClr val="000000">
                <a:alpha val="50000"/>
              </a:srgbClr>
            </a:outerShdw>
          </a:effectLst>
        </p:spPr>
      </p:pic>
      <p:grpSp>
        <p:nvGrpSpPr>
          <p:cNvPr id="307" name="楕円"/>
          <p:cNvGrpSpPr/>
          <p:nvPr/>
        </p:nvGrpSpPr>
        <p:grpSpPr>
          <a:xfrm>
            <a:off x="894492" y="1171816"/>
            <a:ext cx="11625284" cy="7477154"/>
            <a:chOff x="0" y="0"/>
            <a:chExt cx="11625283" cy="7477152"/>
          </a:xfrm>
        </p:grpSpPr>
        <p:sp>
          <p:nvSpPr>
            <p:cNvPr id="306" name="楕円"/>
            <p:cNvSpPr/>
            <p:nvPr/>
          </p:nvSpPr>
          <p:spPr>
            <a:xfrm>
              <a:off x="63499" y="63500"/>
              <a:ext cx="11498285" cy="7350153"/>
            </a:xfrm>
            <a:prstGeom prst="ellipse">
              <a:avLst/>
            </a:prstGeom>
            <a:solidFill>
              <a:schemeClr val="accent2">
                <a:hueOff val="1462849"/>
                <a:satOff val="-6597"/>
                <a:lumOff val="-35580"/>
              </a:schemeClr>
            </a:solidFill>
            <a:ln>
              <a:noFill/>
            </a:ln>
            <a:effectLst/>
          </p:spPr>
          <p:txBody>
            <a:bodyPr wrap="square" lIns="50800" tIns="50800" rIns="50800" bIns="50800" numCol="1" anchor="ctr">
              <a:noAutofit/>
            </a:bodyPr>
            <a:lstStyle/>
            <a:p>
              <a:pPr>
                <a:defRPr sz="3200">
                  <a:solidFill>
                    <a:srgbClr val="282A2F"/>
                  </a:solidFill>
                </a:defRPr>
              </a:pPr>
              <a:endParaRPr/>
            </a:p>
          </p:txBody>
        </p:sp>
        <p:pic>
          <p:nvPicPr>
            <p:cNvPr id="305" name="楕円 楕円" descr="楕円 楕円"/>
            <p:cNvPicPr>
              <a:picLocks/>
            </p:cNvPicPr>
            <p:nvPr/>
          </p:nvPicPr>
          <p:blipFill>
            <a:blip r:embed="rId7">
              <a:extLst/>
            </a:blip>
            <a:stretch>
              <a:fillRect/>
            </a:stretch>
          </p:blipFill>
          <p:spPr>
            <a:xfrm>
              <a:off x="0" y="-1"/>
              <a:ext cx="11625284" cy="7477154"/>
            </a:xfrm>
            <a:prstGeom prst="rect">
              <a:avLst/>
            </a:prstGeom>
            <a:effectLst/>
          </p:spPr>
        </p:pic>
      </p:grpSp>
      <p:sp>
        <p:nvSpPr>
          <p:cNvPr id="308" name="SDGs"/>
          <p:cNvSpPr txBox="1"/>
          <p:nvPr/>
        </p:nvSpPr>
        <p:spPr>
          <a:xfrm>
            <a:off x="3201710" y="2555844"/>
            <a:ext cx="7396027" cy="3797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0">
                <a:latin typeface="DIN Alternate Bold"/>
                <a:ea typeface="DIN Alternate Bold"/>
                <a:cs typeface="DIN Alternate Bold"/>
                <a:sym typeface="DIN Alternate Bold"/>
              </a:defRPr>
            </a:lvl1pPr>
          </a:lstStyle>
          <a:p>
            <a:r>
              <a:rPr dirty="0"/>
              <a:t>SDGs</a:t>
            </a:r>
          </a:p>
        </p:txBody>
      </p:sp>
      <p:sp>
        <p:nvSpPr>
          <p:cNvPr id="309" name="発生抑制"/>
          <p:cNvSpPr txBox="1"/>
          <p:nvPr/>
        </p:nvSpPr>
        <p:spPr>
          <a:xfrm>
            <a:off x="8131158" y="440728"/>
            <a:ext cx="4547981" cy="939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600">
                <a:latin typeface="DIN Alternate Bold"/>
                <a:ea typeface="DIN Alternate Bold"/>
                <a:cs typeface="DIN Alternate Bold"/>
                <a:sym typeface="DIN Alternate Bold"/>
              </a:defRPr>
            </a:lvl1pPr>
          </a:lstStyle>
          <a:p>
            <a:r>
              <a:t>発生抑制</a:t>
            </a:r>
          </a:p>
        </p:txBody>
      </p:sp>
      <p:sp>
        <p:nvSpPr>
          <p:cNvPr id="310" name="再使用"/>
          <p:cNvSpPr txBox="1"/>
          <p:nvPr/>
        </p:nvSpPr>
        <p:spPr>
          <a:xfrm>
            <a:off x="468117" y="680652"/>
            <a:ext cx="4547981" cy="939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600">
                <a:latin typeface="DIN Alternate Bold"/>
                <a:ea typeface="DIN Alternate Bold"/>
                <a:cs typeface="DIN Alternate Bold"/>
                <a:sym typeface="DIN Alternate Bold"/>
              </a:defRPr>
            </a:lvl1pPr>
          </a:lstStyle>
          <a:p>
            <a:r>
              <a:t>再使用</a:t>
            </a:r>
          </a:p>
        </p:txBody>
      </p:sp>
      <p:sp>
        <p:nvSpPr>
          <p:cNvPr id="311" name="修理"/>
          <p:cNvSpPr txBox="1"/>
          <p:nvPr/>
        </p:nvSpPr>
        <p:spPr>
          <a:xfrm>
            <a:off x="7843277" y="8133147"/>
            <a:ext cx="4547981" cy="939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600">
                <a:latin typeface="DIN Alternate Bold"/>
                <a:ea typeface="DIN Alternate Bold"/>
                <a:cs typeface="DIN Alternate Bold"/>
                <a:sym typeface="DIN Alternate Bold"/>
              </a:defRPr>
            </a:lvl1pPr>
          </a:lstStyle>
          <a:p>
            <a:r>
              <a:t>修理</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p:tmAbs val="0"/>
                                  </p:iterate>
                                  <p:childTnLst>
                                    <p:set>
                                      <p:cBhvr>
                                        <p:cTn id="6" fill="hold"/>
                                        <p:tgtEl>
                                          <p:spTgt spid="300"/>
                                        </p:tgtEl>
                                        <p:attrNameLst>
                                          <p:attrName>style.visibility</p:attrName>
                                        </p:attrNameLst>
                                      </p:cBhvr>
                                      <p:to>
                                        <p:strVal val="visible"/>
                                      </p:to>
                                    </p:set>
                                    <p:anim calcmode="lin" valueType="num">
                                      <p:cBhvr>
                                        <p:cTn id="7" dur="1500" fill="hold"/>
                                        <p:tgtEl>
                                          <p:spTgt spid="300"/>
                                        </p:tgtEl>
                                        <p:attrNameLst>
                                          <p:attrName>ppt_w</p:attrName>
                                        </p:attrNameLst>
                                      </p:cBhvr>
                                      <p:tavLst>
                                        <p:tav tm="0" fmla="#ppt_w*sin(2.5*pi*$)">
                                          <p:val>
                                            <p:fltVal val="0"/>
                                          </p:val>
                                        </p:tav>
                                        <p:tav tm="100000">
                                          <p:val>
                                            <p:fltVal val="1"/>
                                          </p:val>
                                        </p:tav>
                                      </p:tavLst>
                                    </p:anim>
                                    <p:anim calcmode="lin" valueType="num">
                                      <p:cBhvr>
                                        <p:cTn id="8" dur="1500" fill="hold"/>
                                        <p:tgtEl>
                                          <p:spTgt spid="3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2" nodeType="clickEffect">
                                  <p:stCondLst>
                                    <p:cond delay="0"/>
                                  </p:stCondLst>
                                  <p:iterate>
                                    <p:tmAbs val="0"/>
                                  </p:iterate>
                                  <p:childTnLst>
                                    <p:set>
                                      <p:cBhvr>
                                        <p:cTn id="12" fill="hold"/>
                                        <p:tgtEl>
                                          <p:spTgt spid="307"/>
                                        </p:tgtEl>
                                        <p:attrNameLst>
                                          <p:attrName>style.visibility</p:attrName>
                                        </p:attrNameLst>
                                      </p:cBhvr>
                                      <p:to>
                                        <p:strVal val="visible"/>
                                      </p:to>
                                    </p:set>
                                    <p:animEffect transition="in" filter="box(out)">
                                      <p:cBhvr>
                                        <p:cTn id="13" dur="1000"/>
                                        <p:tgtEl>
                                          <p:spTgt spid="307"/>
                                        </p:tgtEl>
                                      </p:cBhvr>
                                    </p:animEffect>
                                  </p:childTnLst>
                                </p:cTn>
                              </p:par>
                            </p:childTnLst>
                          </p:cTn>
                        </p:par>
                        <p:par>
                          <p:cTn id="14" fill="hold">
                            <p:stCondLst>
                              <p:cond delay="1000"/>
                            </p:stCondLst>
                            <p:childTnLst>
                              <p:par>
                                <p:cTn id="15" presetID="19" presetClass="entr" presetSubtype="10" fill="hold" grpId="3" nodeType="afterEffect">
                                  <p:stCondLst>
                                    <p:cond delay="0"/>
                                  </p:stCondLst>
                                  <p:iterate>
                                    <p:tmAbs val="0"/>
                                  </p:iterate>
                                  <p:childTnLst>
                                    <p:set>
                                      <p:cBhvr>
                                        <p:cTn id="16" fill="hold"/>
                                        <p:tgtEl>
                                          <p:spTgt spid="308"/>
                                        </p:tgtEl>
                                        <p:attrNameLst>
                                          <p:attrName>style.visibility</p:attrName>
                                        </p:attrNameLst>
                                      </p:cBhvr>
                                      <p:to>
                                        <p:strVal val="visible"/>
                                      </p:to>
                                    </p:set>
                                    <p:anim calcmode="lin" valueType="num">
                                      <p:cBhvr>
                                        <p:cTn id="17" dur="1500" fill="hold"/>
                                        <p:tgtEl>
                                          <p:spTgt spid="308"/>
                                        </p:tgtEl>
                                        <p:attrNameLst>
                                          <p:attrName>ppt_w</p:attrName>
                                        </p:attrNameLst>
                                      </p:cBhvr>
                                      <p:tavLst>
                                        <p:tav tm="0" fmla="#ppt_w*sin(2.5*pi*$)">
                                          <p:val>
                                            <p:fltVal val="0"/>
                                          </p:val>
                                        </p:tav>
                                        <p:tav tm="100000">
                                          <p:val>
                                            <p:fltVal val="1"/>
                                          </p:val>
                                        </p:tav>
                                      </p:tavLst>
                                    </p:anim>
                                    <p:anim calcmode="lin" valueType="num">
                                      <p:cBhvr>
                                        <p:cTn id="18" dur="1500" fill="hold"/>
                                        <p:tgtEl>
                                          <p:spTgt spid="3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1" animBg="1" advAuto="0"/>
      <p:bldP spid="307" grpId="2" animBg="1" advAuto="0"/>
      <p:bldP spid="308" grpId="3"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315" name="日本ユニセフ協会より"/>
          <p:cNvSpPr txBox="1"/>
          <p:nvPr/>
        </p:nvSpPr>
        <p:spPr>
          <a:xfrm>
            <a:off x="11428745" y="8601008"/>
            <a:ext cx="1384301"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
                <a:latin typeface="DIN Alternate Bold"/>
                <a:ea typeface="DIN Alternate Bold"/>
                <a:cs typeface="DIN Alternate Bold"/>
                <a:sym typeface="DIN Alternate Bold"/>
              </a:defRPr>
            </a:lvl1pPr>
          </a:lstStyle>
          <a:p>
            <a:r>
              <a:t>日本ユニセフ協会より</a:t>
            </a:r>
          </a:p>
        </p:txBody>
      </p:sp>
      <p:pic>
        <p:nvPicPr>
          <p:cNvPr id="316" name="角丸四角形 角丸四角形" descr="角丸四角形 角丸四角形"/>
          <p:cNvPicPr>
            <a:picLocks/>
          </p:cNvPicPr>
          <p:nvPr/>
        </p:nvPicPr>
        <p:blipFill>
          <a:blip r:embed="rId4">
            <a:extLst/>
          </a:blip>
          <a:stretch>
            <a:fillRect/>
          </a:stretch>
        </p:blipFill>
        <p:spPr>
          <a:xfrm>
            <a:off x="8429058" y="4505973"/>
            <a:ext cx="2014005" cy="2355103"/>
          </a:xfrm>
          <a:prstGeom prst="rect">
            <a:avLst/>
          </a:prstGeom>
        </p:spPr>
      </p:pic>
      <p:pic>
        <p:nvPicPr>
          <p:cNvPr id="318" name="角丸四角形 角丸四角形" descr="角丸四角形 角丸四角形"/>
          <p:cNvPicPr>
            <a:picLocks/>
          </p:cNvPicPr>
          <p:nvPr/>
        </p:nvPicPr>
        <p:blipFill>
          <a:blip r:embed="rId4">
            <a:extLst/>
          </a:blip>
          <a:stretch>
            <a:fillRect/>
          </a:stretch>
        </p:blipFill>
        <p:spPr>
          <a:xfrm>
            <a:off x="10367705" y="4505973"/>
            <a:ext cx="2014006" cy="2355103"/>
          </a:xfrm>
          <a:prstGeom prst="rect">
            <a:avLst/>
          </a:prstGeom>
        </p:spPr>
      </p:pic>
      <p:pic>
        <p:nvPicPr>
          <p:cNvPr id="320" name="角丸四角形 角丸四角形" descr="角丸四角形 角丸四角形"/>
          <p:cNvPicPr>
            <a:picLocks/>
          </p:cNvPicPr>
          <p:nvPr/>
        </p:nvPicPr>
        <p:blipFill>
          <a:blip r:embed="rId4">
            <a:extLst/>
          </a:blip>
          <a:stretch>
            <a:fillRect/>
          </a:stretch>
        </p:blipFill>
        <p:spPr>
          <a:xfrm>
            <a:off x="612301" y="6931142"/>
            <a:ext cx="2014006" cy="2355103"/>
          </a:xfrm>
          <a:prstGeom prst="rect">
            <a:avLst/>
          </a:prstGeom>
        </p:spPr>
      </p:pic>
      <p:pic>
        <p:nvPicPr>
          <p:cNvPr id="322" name="角丸四角形 角丸四角形" descr="角丸四角形 角丸四角形"/>
          <p:cNvPicPr>
            <a:picLocks/>
          </p:cNvPicPr>
          <p:nvPr/>
        </p:nvPicPr>
        <p:blipFill>
          <a:blip r:embed="rId4">
            <a:extLst/>
          </a:blip>
          <a:stretch>
            <a:fillRect/>
          </a:stretch>
        </p:blipFill>
        <p:spPr>
          <a:xfrm>
            <a:off x="4509346" y="6931142"/>
            <a:ext cx="2014006" cy="2355103"/>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par>
                          <p:cTn id="8" fill="hold">
                            <p:stCondLst>
                              <p:cond delay="1000"/>
                            </p:stCondLst>
                            <p:childTnLst>
                              <p:par>
                                <p:cTn id="9" presetID="10" presetClass="entr" fill="hold" grpId="2" nodeType="afterEffect">
                                  <p:stCondLst>
                                    <p:cond delay="0"/>
                                  </p:stCondLst>
                                  <p:iterate>
                                    <p:tmAbs val="0"/>
                                  </p:iterate>
                                  <p:childTnLst>
                                    <p:set>
                                      <p:cBhvr>
                                        <p:cTn id="10" fill="hold"/>
                                        <p:tgtEl>
                                          <p:spTgt spid="318"/>
                                        </p:tgtEl>
                                        <p:attrNameLst>
                                          <p:attrName>style.visibility</p:attrName>
                                        </p:attrNameLst>
                                      </p:cBhvr>
                                      <p:to>
                                        <p:strVal val="visible"/>
                                      </p:to>
                                    </p:set>
                                    <p:animEffect transition="in" filter="fade">
                                      <p:cBhvr>
                                        <p:cTn id="11" dur="1000"/>
                                        <p:tgtEl>
                                          <p:spTgt spid="318"/>
                                        </p:tgtEl>
                                      </p:cBhvr>
                                    </p:animEffect>
                                  </p:childTnLst>
                                </p:cTn>
                              </p:par>
                            </p:childTnLst>
                          </p:cTn>
                        </p:par>
                        <p:par>
                          <p:cTn id="12" fill="hold">
                            <p:stCondLst>
                              <p:cond delay="2000"/>
                            </p:stCondLst>
                            <p:childTnLst>
                              <p:par>
                                <p:cTn id="13" presetID="10" presetClass="entr" fill="hold" grpId="3" nodeType="afterEffect">
                                  <p:stCondLst>
                                    <p:cond delay="0"/>
                                  </p:stCondLst>
                                  <p:iterate>
                                    <p:tmAbs val="0"/>
                                  </p:iterate>
                                  <p:childTnLst>
                                    <p:set>
                                      <p:cBhvr>
                                        <p:cTn id="14" fill="hold"/>
                                        <p:tgtEl>
                                          <p:spTgt spid="320"/>
                                        </p:tgtEl>
                                        <p:attrNameLst>
                                          <p:attrName>style.visibility</p:attrName>
                                        </p:attrNameLst>
                                      </p:cBhvr>
                                      <p:to>
                                        <p:strVal val="visible"/>
                                      </p:to>
                                    </p:set>
                                    <p:animEffect transition="in" filter="fade">
                                      <p:cBhvr>
                                        <p:cTn id="15" dur="1000"/>
                                        <p:tgtEl>
                                          <p:spTgt spid="320"/>
                                        </p:tgtEl>
                                      </p:cBhvr>
                                    </p:animEffect>
                                  </p:childTnLst>
                                </p:cTn>
                              </p:par>
                            </p:childTnLst>
                          </p:cTn>
                        </p:par>
                        <p:par>
                          <p:cTn id="16" fill="hold">
                            <p:stCondLst>
                              <p:cond delay="3000"/>
                            </p:stCondLst>
                            <p:childTnLst>
                              <p:par>
                                <p:cTn id="17" presetID="10" presetClass="entr" fill="hold" grpId="4" nodeType="afterEffect">
                                  <p:stCondLst>
                                    <p:cond delay="0"/>
                                  </p:stCondLst>
                                  <p:iterate>
                                    <p:tmAbs val="0"/>
                                  </p:iterate>
                                  <p:childTnLst>
                                    <p:set>
                                      <p:cBhvr>
                                        <p:cTn id="18" fill="hold"/>
                                        <p:tgtEl>
                                          <p:spTgt spid="322"/>
                                        </p:tgtEl>
                                        <p:attrNameLst>
                                          <p:attrName>style.visibility</p:attrName>
                                        </p:attrNameLst>
                                      </p:cBhvr>
                                      <p:to>
                                        <p:strVal val="visible"/>
                                      </p:to>
                                    </p:set>
                                    <p:animEffect transition="in" filter="fade">
                                      <p:cBhvr>
                                        <p:cTn id="19" dur="1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1" animBg="1" advAuto="0"/>
      <p:bldP spid="318" grpId="2" animBg="1" advAuto="0"/>
      <p:bldP spid="320" grpId="3" animBg="1" advAuto="0"/>
      <p:bldP spid="322" grpId="4"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メリット〉…"/>
          <p:cNvSpPr txBox="1"/>
          <p:nvPr/>
        </p:nvSpPr>
        <p:spPr>
          <a:xfrm>
            <a:off x="45357" y="1282700"/>
            <a:ext cx="12625604" cy="718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0000">
                <a:latin typeface="DIN Alternate Bold"/>
                <a:ea typeface="DIN Alternate Bold"/>
                <a:cs typeface="DIN Alternate Bold"/>
                <a:sym typeface="DIN Alternate Bold"/>
              </a:defRPr>
            </a:pPr>
            <a:r>
              <a:t>〈メリット〉</a:t>
            </a:r>
          </a:p>
          <a:p>
            <a:pPr>
              <a:defRPr sz="9800">
                <a:latin typeface="DIN Alternate Bold"/>
                <a:ea typeface="DIN Alternate Bold"/>
                <a:cs typeface="DIN Alternate Bold"/>
                <a:sym typeface="DIN Alternate Bold"/>
              </a:defRPr>
            </a:pPr>
            <a:r>
              <a:t>・物を大切にする心！</a:t>
            </a:r>
          </a:p>
          <a:p>
            <a:pPr>
              <a:defRPr sz="9800">
                <a:latin typeface="DIN Alternate Bold"/>
                <a:ea typeface="DIN Alternate Bold"/>
                <a:cs typeface="DIN Alternate Bold"/>
                <a:sym typeface="DIN Alternate Bold"/>
              </a:defRPr>
            </a:pPr>
            <a:r>
              <a:t>・働きやすい環境！</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五ヶ瀬の自然を…"/>
          <p:cNvSpPr txBox="1">
            <a:spLocks noGrp="1"/>
          </p:cNvSpPr>
          <p:nvPr>
            <p:ph type="ctrTitle"/>
          </p:nvPr>
        </p:nvSpPr>
        <p:spPr>
          <a:xfrm>
            <a:off x="332431" y="2005553"/>
            <a:ext cx="12339938" cy="6038517"/>
          </a:xfrm>
          <a:prstGeom prst="rect">
            <a:avLst/>
          </a:prstGeom>
        </p:spPr>
        <p:txBody>
          <a:bodyPr/>
          <a:lstStyle/>
          <a:p>
            <a:pPr defTabSz="443484">
              <a:defRPr sz="8730">
                <a:latin typeface="DIN Alternate Bold"/>
                <a:ea typeface="DIN Alternate Bold"/>
                <a:cs typeface="DIN Alternate Bold"/>
                <a:sym typeface="DIN Alternate Bold"/>
              </a:defRPr>
            </a:pPr>
            <a:r>
              <a:rPr dirty="0" err="1"/>
              <a:t>五ヶ瀬の自然を</a:t>
            </a:r>
            <a:endParaRPr dirty="0"/>
          </a:p>
          <a:p>
            <a:pPr defTabSz="443484">
              <a:defRPr sz="8730">
                <a:latin typeface="DIN Alternate Bold"/>
                <a:ea typeface="DIN Alternate Bold"/>
                <a:cs typeface="DIN Alternate Bold"/>
                <a:sym typeface="DIN Alternate Bold"/>
              </a:defRPr>
            </a:pPr>
            <a:r>
              <a:rPr dirty="0" err="1"/>
              <a:t>町おこしに利用すれば</a:t>
            </a:r>
            <a:r>
              <a:rPr dirty="0"/>
              <a:t>、</a:t>
            </a:r>
          </a:p>
          <a:p>
            <a:pPr defTabSz="443484">
              <a:defRPr sz="7372">
                <a:latin typeface="DIN Alternate Bold"/>
                <a:ea typeface="DIN Alternate Bold"/>
                <a:cs typeface="DIN Alternate Bold"/>
                <a:sym typeface="DIN Alternate Bold"/>
              </a:defRPr>
            </a:pPr>
            <a:r>
              <a:rPr sz="8730" dirty="0" err="1"/>
              <a:t>町全体を活性化</a:t>
            </a:r>
            <a:endParaRPr sz="8730" dirty="0"/>
          </a:p>
          <a:p>
            <a:pPr defTabSz="443484">
              <a:defRPr sz="7372">
                <a:latin typeface="DIN Alternate Bold"/>
                <a:ea typeface="DIN Alternate Bold"/>
                <a:cs typeface="DIN Alternate Bold"/>
                <a:sym typeface="DIN Alternate Bold"/>
              </a:defRPr>
            </a:pPr>
            <a:r>
              <a:rPr sz="8730" dirty="0" err="1"/>
              <a:t>できるだろう</a:t>
            </a:r>
            <a:r>
              <a:rPr dirty="0"/>
              <a:t>。</a:t>
            </a:r>
          </a:p>
        </p:txBody>
      </p:sp>
      <p:sp>
        <p:nvSpPr>
          <p:cNvPr id="127" name="仮説"/>
          <p:cNvSpPr txBox="1">
            <a:spLocks noGrp="1"/>
          </p:cNvSpPr>
          <p:nvPr>
            <p:ph type="subTitle" sz="quarter" idx="1"/>
          </p:nvPr>
        </p:nvSpPr>
        <p:spPr>
          <a:xfrm>
            <a:off x="1270000" y="520786"/>
            <a:ext cx="10464800" cy="1894183"/>
          </a:xfrm>
          <a:prstGeom prst="rect">
            <a:avLst/>
          </a:prstGeom>
        </p:spPr>
        <p:txBody>
          <a:bodyPr/>
          <a:lstStyle>
            <a:lvl1pPr>
              <a:defRPr sz="10000">
                <a:latin typeface="DIN Alternate Bold"/>
                <a:ea typeface="DIN Alternate Bold"/>
                <a:cs typeface="DIN Alternate Bold"/>
                <a:sym typeface="DIN Alternate Bold"/>
              </a:defRPr>
            </a:lvl1pPr>
          </a:lstStyle>
          <a:p>
            <a:r>
              <a:t>仮説</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デメリット〉…"/>
          <p:cNvSpPr txBox="1"/>
          <p:nvPr/>
        </p:nvSpPr>
        <p:spPr>
          <a:xfrm>
            <a:off x="-320064" y="1934229"/>
            <a:ext cx="13478674" cy="7612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0000">
                <a:latin typeface="DIN Alternate Bold"/>
                <a:ea typeface="DIN Alternate Bold"/>
                <a:cs typeface="DIN Alternate Bold"/>
                <a:sym typeface="DIN Alternate Bold"/>
              </a:defRPr>
            </a:pPr>
            <a:r>
              <a:rPr dirty="0"/>
              <a:t>〈</a:t>
            </a:r>
            <a:r>
              <a:rPr dirty="0" err="1"/>
              <a:t>デメリット</a:t>
            </a:r>
            <a:r>
              <a:rPr dirty="0"/>
              <a:t>〉</a:t>
            </a:r>
          </a:p>
          <a:p>
            <a:pPr>
              <a:defRPr sz="9700">
                <a:latin typeface="DIN Alternate Bold"/>
                <a:ea typeface="DIN Alternate Bold"/>
                <a:cs typeface="DIN Alternate Bold"/>
                <a:sym typeface="DIN Alternate Bold"/>
              </a:defRPr>
            </a:pPr>
            <a:r>
              <a:rPr dirty="0"/>
              <a:t>・</a:t>
            </a:r>
            <a:r>
              <a:rPr dirty="0" err="1"/>
              <a:t>使用者が限られる</a:t>
            </a:r>
            <a:endParaRPr dirty="0"/>
          </a:p>
          <a:p>
            <a:pPr>
              <a:defRPr sz="9700">
                <a:latin typeface="DIN Alternate Bold"/>
                <a:ea typeface="DIN Alternate Bold"/>
                <a:cs typeface="DIN Alternate Bold"/>
                <a:sym typeface="DIN Alternate Bold"/>
              </a:defRPr>
            </a:pPr>
            <a:r>
              <a:rPr lang="ja-JP" altLang="en-US" dirty="0">
                <a:latin typeface="Chalkduster"/>
              </a:rPr>
              <a:t>▶</a:t>
            </a:r>
            <a:r>
              <a:rPr dirty="0" err="1" smtClean="0"/>
              <a:t>デザイン</a:t>
            </a:r>
            <a:r>
              <a:rPr dirty="0" err="1"/>
              <a:t>＆製作を</a:t>
            </a:r>
            <a:endParaRPr dirty="0"/>
          </a:p>
          <a:p>
            <a:pPr>
              <a:defRPr sz="9700">
                <a:latin typeface="DIN Alternate Bold"/>
                <a:ea typeface="DIN Alternate Bold"/>
                <a:cs typeface="DIN Alternate Bold"/>
                <a:sym typeface="DIN Alternate Bold"/>
              </a:defRPr>
            </a:pPr>
            <a:r>
              <a:rPr dirty="0" err="1"/>
              <a:t>中学生に</a:t>
            </a:r>
            <a:r>
              <a:rPr dirty="0"/>
              <a:t>！</a:t>
            </a:r>
          </a:p>
          <a:p>
            <a:pPr>
              <a:defRPr sz="9700">
                <a:latin typeface="DIN Alternate Bold"/>
                <a:ea typeface="DIN Alternate Bold"/>
                <a:cs typeface="DIN Alternate Bold"/>
                <a:sym typeface="DIN Alternate Bold"/>
              </a:defRPr>
            </a:pPr>
            <a:endParaRPr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事例…"/>
          <p:cNvSpPr txBox="1"/>
          <p:nvPr/>
        </p:nvSpPr>
        <p:spPr>
          <a:xfrm>
            <a:off x="-440651" y="528674"/>
            <a:ext cx="13952604" cy="962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75000"/>
              </a:lnSpc>
              <a:defRPr sz="10000">
                <a:latin typeface="DIN Alternate Bold"/>
                <a:ea typeface="DIN Alternate Bold"/>
                <a:cs typeface="DIN Alternate Bold"/>
                <a:sym typeface="DIN Alternate Bold"/>
              </a:defRPr>
            </a:pPr>
            <a:r>
              <a:rPr dirty="0" err="1"/>
              <a:t>事例</a:t>
            </a:r>
            <a:endParaRPr dirty="0"/>
          </a:p>
          <a:p>
            <a:pPr>
              <a:defRPr sz="7500">
                <a:latin typeface="DIN Alternate Bold"/>
                <a:ea typeface="DIN Alternate Bold"/>
                <a:cs typeface="DIN Alternate Bold"/>
                <a:sym typeface="DIN Alternate Bold"/>
              </a:defRPr>
            </a:pPr>
            <a:endParaRPr dirty="0"/>
          </a:p>
          <a:p>
            <a:pPr>
              <a:defRPr sz="10000">
                <a:latin typeface="DIN Alternate Bold"/>
                <a:ea typeface="DIN Alternate Bold"/>
                <a:cs typeface="DIN Alternate Bold"/>
                <a:sym typeface="DIN Alternate Bold"/>
              </a:defRPr>
            </a:pPr>
            <a:endParaRPr dirty="0"/>
          </a:p>
          <a:p>
            <a:pPr>
              <a:defRPr sz="10000">
                <a:latin typeface="DIN Alternate Bold"/>
                <a:ea typeface="DIN Alternate Bold"/>
                <a:cs typeface="DIN Alternate Bold"/>
                <a:sym typeface="DIN Alternate Bold"/>
              </a:defRPr>
            </a:pPr>
            <a:r>
              <a:rPr dirty="0"/>
              <a:t>　　　</a:t>
            </a:r>
            <a:r>
              <a:rPr dirty="0" err="1"/>
              <a:t>城づくり事業</a:t>
            </a:r>
            <a:r>
              <a:rPr dirty="0"/>
              <a:t>」</a:t>
            </a:r>
          </a:p>
          <a:p>
            <a:pPr>
              <a:defRPr sz="10000">
                <a:latin typeface="DIN Alternate Bold"/>
                <a:ea typeface="DIN Alternate Bold"/>
                <a:cs typeface="DIN Alternate Bold"/>
                <a:sym typeface="DIN Alternate Bold"/>
              </a:defRPr>
            </a:pPr>
            <a:r>
              <a:rPr dirty="0" err="1"/>
              <a:t>in富山県</a:t>
            </a:r>
            <a:endParaRPr dirty="0"/>
          </a:p>
          <a:p>
            <a:pPr>
              <a:defRPr sz="4500">
                <a:latin typeface="DIN Alternate Bold"/>
                <a:ea typeface="DIN Alternate Bold"/>
                <a:cs typeface="DIN Alternate Bold"/>
                <a:sym typeface="DIN Alternate Bold"/>
              </a:defRPr>
            </a:pPr>
            <a:endParaRPr dirty="0"/>
          </a:p>
        </p:txBody>
      </p:sp>
      <p:sp>
        <p:nvSpPr>
          <p:cNvPr id="336" name="「県産材こどもの"/>
          <p:cNvSpPr txBox="1"/>
          <p:nvPr/>
        </p:nvSpPr>
        <p:spPr>
          <a:xfrm>
            <a:off x="0" y="2895023"/>
            <a:ext cx="10274301" cy="349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a:latin typeface="DIN Alternate Bold"/>
                <a:ea typeface="DIN Alternate Bold"/>
                <a:cs typeface="DIN Alternate Bold"/>
                <a:sym typeface="DIN Alternate Bold"/>
              </a:defRPr>
            </a:lvl1pPr>
          </a:lstStyle>
          <a:p>
            <a:r>
              <a:rPr dirty="0"/>
              <a:t>「</a:t>
            </a:r>
            <a:r>
              <a:rPr dirty="0" err="1"/>
              <a:t>県産材こどもの</a:t>
            </a:r>
            <a:endParaRPr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子ども達からアイデア募集。"/>
          <p:cNvSpPr txBox="1"/>
          <p:nvPr/>
        </p:nvSpPr>
        <p:spPr>
          <a:xfrm>
            <a:off x="-1280241" y="2065876"/>
            <a:ext cx="15565282" cy="99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a:latin typeface="DIN Alternate Bold"/>
                <a:ea typeface="DIN Alternate Bold"/>
                <a:cs typeface="DIN Alternate Bold"/>
                <a:sym typeface="DIN Alternate Bold"/>
              </a:defRPr>
            </a:lvl1pPr>
          </a:lstStyle>
          <a:p>
            <a:r>
              <a:t>・子ども達からアイデア募集。</a:t>
            </a:r>
          </a:p>
        </p:txBody>
      </p:sp>
      <p:sp>
        <p:nvSpPr>
          <p:cNvPr id="341" name="➡︎それを参考に設計＆製作"/>
          <p:cNvSpPr txBox="1"/>
          <p:nvPr/>
        </p:nvSpPr>
        <p:spPr>
          <a:xfrm>
            <a:off x="-396744" y="3476863"/>
            <a:ext cx="137982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7000">
                <a:latin typeface="DIN Alternate Bold"/>
                <a:ea typeface="DIN Alternate Bold"/>
                <a:cs typeface="DIN Alternate Bold"/>
                <a:sym typeface="DIN Alternate Bold"/>
              </a:defRPr>
            </a:lvl1pPr>
          </a:lstStyle>
          <a:p>
            <a:r>
              <a:rPr dirty="0" smtClean="0"/>
              <a:t>➡</a:t>
            </a:r>
            <a:r>
              <a:rPr dirty="0" err="1" smtClean="0"/>
              <a:t>それを参考に設計</a:t>
            </a:r>
            <a:r>
              <a:rPr dirty="0" err="1"/>
              <a:t>＆製作</a:t>
            </a:r>
            <a:endParaRPr dirty="0"/>
          </a:p>
        </p:txBody>
      </p:sp>
      <p:sp>
        <p:nvSpPr>
          <p:cNvPr id="342" name="製作時には……"/>
          <p:cNvSpPr txBox="1"/>
          <p:nvPr/>
        </p:nvSpPr>
        <p:spPr>
          <a:xfrm>
            <a:off x="140817" y="5610140"/>
            <a:ext cx="12723166" cy="270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7700">
                <a:latin typeface="DIN Alternate Bold"/>
                <a:ea typeface="DIN Alternate Bold"/>
                <a:cs typeface="DIN Alternate Bold"/>
                <a:sym typeface="DIN Alternate Bold"/>
              </a:defRPr>
            </a:pPr>
            <a:r>
              <a:t>製作時には…</a:t>
            </a:r>
          </a:p>
          <a:p>
            <a:pPr>
              <a:defRPr sz="7700">
                <a:latin typeface="DIN Alternate Bold"/>
                <a:ea typeface="DIN Alternate Bold"/>
                <a:cs typeface="DIN Alternate Bold"/>
                <a:sym typeface="DIN Alternate Bold"/>
              </a:defRPr>
            </a:pPr>
            <a:r>
              <a:t>親子でお手伝い！</a:t>
            </a:r>
          </a:p>
        </p:txBody>
      </p:sp>
      <p:sp>
        <p:nvSpPr>
          <p:cNvPr id="343" name="〈内容〉"/>
          <p:cNvSpPr txBox="1"/>
          <p:nvPr/>
        </p:nvSpPr>
        <p:spPr>
          <a:xfrm>
            <a:off x="3905250" y="369784"/>
            <a:ext cx="5194300"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000">
                <a:latin typeface="DIN Alternate Bold"/>
                <a:ea typeface="DIN Alternate Bold"/>
                <a:cs typeface="DIN Alternate Bold"/>
                <a:sym typeface="DIN Alternate Bold"/>
              </a:defRPr>
            </a:lvl1pPr>
          </a:lstStyle>
          <a:p>
            <a:r>
              <a:t>〈内容〉</a:t>
            </a:r>
          </a:p>
        </p:txBody>
      </p:sp>
      <p:pic>
        <p:nvPicPr>
          <p:cNvPr id="344" name="線 線" descr="線 線"/>
          <p:cNvPicPr>
            <a:picLocks/>
          </p:cNvPicPr>
          <p:nvPr/>
        </p:nvPicPr>
        <p:blipFill>
          <a:blip r:embed="rId3">
            <a:extLst/>
          </a:blip>
          <a:stretch>
            <a:fillRect/>
          </a:stretch>
        </p:blipFill>
        <p:spPr>
          <a:xfrm>
            <a:off x="2285966" y="8277323"/>
            <a:ext cx="7986030" cy="152401"/>
          </a:xfrm>
          <a:prstGeom prst="rect">
            <a:avLst/>
          </a:prstGeom>
        </p:spPr>
      </p:pic>
      <p:grpSp>
        <p:nvGrpSpPr>
          <p:cNvPr id="348" name="楕円"/>
          <p:cNvGrpSpPr/>
          <p:nvPr/>
        </p:nvGrpSpPr>
        <p:grpSpPr>
          <a:xfrm>
            <a:off x="210794" y="1996031"/>
            <a:ext cx="12136374" cy="6352360"/>
            <a:chOff x="0" y="0"/>
            <a:chExt cx="12136373" cy="6352358"/>
          </a:xfrm>
        </p:grpSpPr>
        <p:sp>
          <p:nvSpPr>
            <p:cNvPr id="347" name="楕円"/>
            <p:cNvSpPr/>
            <p:nvPr/>
          </p:nvSpPr>
          <p:spPr>
            <a:xfrm>
              <a:off x="44449" y="44450"/>
              <a:ext cx="12047475" cy="6263459"/>
            </a:xfrm>
            <a:prstGeom prst="ellipse">
              <a:avLst/>
            </a:prstGeom>
            <a:solidFill>
              <a:schemeClr val="accent3">
                <a:satOff val="-19059"/>
                <a:lumOff val="-22550"/>
              </a:schemeClr>
            </a:solidFill>
            <a:ln>
              <a:noFill/>
            </a:ln>
            <a:effectLst/>
          </p:spPr>
          <p:txBody>
            <a:bodyPr wrap="square" lIns="50800" tIns="50800" rIns="50800" bIns="50800" numCol="1" anchor="ctr">
              <a:noAutofit/>
            </a:bodyPr>
            <a:lstStyle/>
            <a:p>
              <a:pPr>
                <a:defRPr sz="3200">
                  <a:effectLst>
                    <a:outerShdw blurRad="63500" dist="25400" dir="2700000" rotWithShape="0">
                      <a:srgbClr val="000000">
                        <a:alpha val="70000"/>
                      </a:srgbClr>
                    </a:outerShdw>
                  </a:effectLst>
                </a:defRPr>
              </a:pPr>
              <a:endParaRPr/>
            </a:p>
          </p:txBody>
        </p:sp>
        <p:pic>
          <p:nvPicPr>
            <p:cNvPr id="346" name="楕円 楕円" descr="楕円 楕円"/>
            <p:cNvPicPr>
              <a:picLocks/>
            </p:cNvPicPr>
            <p:nvPr/>
          </p:nvPicPr>
          <p:blipFill>
            <a:blip r:embed="rId4">
              <a:extLst/>
            </a:blip>
            <a:stretch>
              <a:fillRect/>
            </a:stretch>
          </p:blipFill>
          <p:spPr>
            <a:xfrm>
              <a:off x="-1" y="0"/>
              <a:ext cx="12136375" cy="6352359"/>
            </a:xfrm>
            <a:prstGeom prst="rect">
              <a:avLst/>
            </a:prstGeom>
            <a:effectLst/>
          </p:spPr>
        </p:pic>
      </p:grpSp>
      <p:sp>
        <p:nvSpPr>
          <p:cNvPr id="349" name="道具＆木への愛着・関心が"/>
          <p:cNvSpPr txBox="1"/>
          <p:nvPr/>
        </p:nvSpPr>
        <p:spPr>
          <a:xfrm>
            <a:off x="-235950" y="4009944"/>
            <a:ext cx="13240750" cy="933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6500">
                <a:latin typeface="DIN Alternate Bold"/>
                <a:ea typeface="DIN Alternate Bold"/>
                <a:cs typeface="DIN Alternate Bold"/>
                <a:sym typeface="DIN Alternate Bold"/>
              </a:defRPr>
            </a:lvl1pPr>
          </a:lstStyle>
          <a:p>
            <a:r>
              <a:rPr dirty="0" err="1"/>
              <a:t>道具＆木への愛着・関心が</a:t>
            </a:r>
            <a:endParaRPr dirty="0"/>
          </a:p>
        </p:txBody>
      </p:sp>
      <p:sp>
        <p:nvSpPr>
          <p:cNvPr id="350" name="高まる！！"/>
          <p:cNvSpPr txBox="1"/>
          <p:nvPr/>
        </p:nvSpPr>
        <p:spPr>
          <a:xfrm>
            <a:off x="758846" y="5461163"/>
            <a:ext cx="12522055"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000">
                <a:latin typeface="DIN Alternate Bold"/>
                <a:ea typeface="DIN Alternate Bold"/>
                <a:cs typeface="DIN Alternate Bold"/>
                <a:sym typeface="DIN Alternate Bold"/>
              </a:defRPr>
            </a:lvl1pPr>
          </a:lstStyle>
          <a:p>
            <a:r>
              <a:rPr dirty="0" err="1"/>
              <a:t>高まる</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44"/>
                                        </p:tgtEl>
                                        <p:attrNameLst>
                                          <p:attrName>style.visibility</p:attrName>
                                        </p:attrNameLst>
                                      </p:cBhvr>
                                      <p:to>
                                        <p:strVal val="visible"/>
                                      </p:to>
                                    </p:set>
                                    <p:anim calcmode="lin" valueType="num">
                                      <p:cBhvr>
                                        <p:cTn id="7" dur="1000" fill="hold"/>
                                        <p:tgtEl>
                                          <p:spTgt spid="344"/>
                                        </p:tgtEl>
                                        <p:attrNameLst>
                                          <p:attrName>ppt_x</p:attrName>
                                        </p:attrNameLst>
                                      </p:cBhvr>
                                      <p:tavLst>
                                        <p:tav tm="0">
                                          <p:val>
                                            <p:strVal val="0-#ppt_w/2"/>
                                          </p:val>
                                        </p:tav>
                                        <p:tav tm="100000">
                                          <p:val>
                                            <p:strVal val="#ppt_x"/>
                                          </p:val>
                                        </p:tav>
                                      </p:tavLst>
                                    </p:anim>
                                    <p:anim calcmode="lin" valueType="num">
                                      <p:cBhvr>
                                        <p:cTn id="8" dur="1000" fill="hold"/>
                                        <p:tgtEl>
                                          <p:spTgt spid="3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2" nodeType="clickEffect">
                                  <p:stCondLst>
                                    <p:cond delay="0"/>
                                  </p:stCondLst>
                                  <p:iterate>
                                    <p:tmAbs val="0"/>
                                  </p:iterate>
                                  <p:childTnLst>
                                    <p:set>
                                      <p:cBhvr>
                                        <p:cTn id="12" fill="hold"/>
                                        <p:tgtEl>
                                          <p:spTgt spid="348"/>
                                        </p:tgtEl>
                                        <p:attrNameLst>
                                          <p:attrName>style.visibility</p:attrName>
                                        </p:attrNameLst>
                                      </p:cBhvr>
                                      <p:to>
                                        <p:strVal val="visible"/>
                                      </p:to>
                                    </p:set>
                                    <p:animEffect transition="in" filter="box(out)">
                                      <p:cBhvr>
                                        <p:cTn id="13" dur="1000"/>
                                        <p:tgtEl>
                                          <p:spTgt spid="348"/>
                                        </p:tgtEl>
                                      </p:cBhvr>
                                    </p:animEffect>
                                  </p:childTnLst>
                                </p:cTn>
                              </p:par>
                            </p:childTnLst>
                          </p:cTn>
                        </p:par>
                        <p:par>
                          <p:cTn id="14" fill="hold">
                            <p:stCondLst>
                              <p:cond delay="1000"/>
                            </p:stCondLst>
                            <p:childTnLst>
                              <p:par>
                                <p:cTn id="15" presetID="23" presetClass="entr" presetSubtype="16" fill="hold" grpId="3" nodeType="afterEffect">
                                  <p:stCondLst>
                                    <p:cond delay="0"/>
                                  </p:stCondLst>
                                  <p:iterate>
                                    <p:tmAbs val="0"/>
                                  </p:iterate>
                                  <p:childTnLst>
                                    <p:set>
                                      <p:cBhvr>
                                        <p:cTn id="16" fill="hold"/>
                                        <p:tgtEl>
                                          <p:spTgt spid="349"/>
                                        </p:tgtEl>
                                        <p:attrNameLst>
                                          <p:attrName>style.visibility</p:attrName>
                                        </p:attrNameLst>
                                      </p:cBhvr>
                                      <p:to>
                                        <p:strVal val="visible"/>
                                      </p:to>
                                    </p:set>
                                    <p:anim calcmode="lin" valueType="num">
                                      <p:cBhvr>
                                        <p:cTn id="17" dur="1000" fill="hold"/>
                                        <p:tgtEl>
                                          <p:spTgt spid="349"/>
                                        </p:tgtEl>
                                        <p:attrNameLst>
                                          <p:attrName>ppt_w</p:attrName>
                                        </p:attrNameLst>
                                      </p:cBhvr>
                                      <p:tavLst>
                                        <p:tav tm="0">
                                          <p:val>
                                            <p:fltVal val="0"/>
                                          </p:val>
                                        </p:tav>
                                        <p:tav tm="100000">
                                          <p:val>
                                            <p:strVal val="#ppt_w"/>
                                          </p:val>
                                        </p:tav>
                                      </p:tavLst>
                                    </p:anim>
                                    <p:anim calcmode="lin" valueType="num">
                                      <p:cBhvr>
                                        <p:cTn id="18" dur="1000" fill="hold"/>
                                        <p:tgtEl>
                                          <p:spTgt spid="349"/>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23" presetClass="entr" presetSubtype="16" fill="hold" grpId="4" nodeType="afterEffect">
                                  <p:stCondLst>
                                    <p:cond delay="0"/>
                                  </p:stCondLst>
                                  <p:iterate>
                                    <p:tmAbs val="0"/>
                                  </p:iterate>
                                  <p:childTnLst>
                                    <p:set>
                                      <p:cBhvr>
                                        <p:cTn id="21" fill="hold"/>
                                        <p:tgtEl>
                                          <p:spTgt spid="350"/>
                                        </p:tgtEl>
                                        <p:attrNameLst>
                                          <p:attrName>style.visibility</p:attrName>
                                        </p:attrNameLst>
                                      </p:cBhvr>
                                      <p:to>
                                        <p:strVal val="visible"/>
                                      </p:to>
                                    </p:set>
                                    <p:anim calcmode="lin" valueType="num">
                                      <p:cBhvr>
                                        <p:cTn id="22" dur="750" fill="hold"/>
                                        <p:tgtEl>
                                          <p:spTgt spid="350"/>
                                        </p:tgtEl>
                                        <p:attrNameLst>
                                          <p:attrName>ppt_w</p:attrName>
                                        </p:attrNameLst>
                                      </p:cBhvr>
                                      <p:tavLst>
                                        <p:tav tm="0">
                                          <p:val>
                                            <p:fltVal val="0"/>
                                          </p:val>
                                        </p:tav>
                                        <p:tav tm="100000">
                                          <p:val>
                                            <p:strVal val="#ppt_w"/>
                                          </p:val>
                                        </p:tav>
                                      </p:tavLst>
                                    </p:anim>
                                    <p:anim calcmode="lin" valueType="num">
                                      <p:cBhvr>
                                        <p:cTn id="23" dur="750" fill="hold"/>
                                        <p:tgtEl>
                                          <p:spTgt spid="3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1" animBg="1" advAuto="0"/>
      <p:bldP spid="348" grpId="2" animBg="1" advAuto="0"/>
      <p:bldP spid="349" grpId="3" animBg="1" advAuto="0"/>
      <p:bldP spid="350" grpId="4"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提言1"/>
          <p:cNvSpPr txBox="1">
            <a:spLocks noGrp="1"/>
          </p:cNvSpPr>
          <p:nvPr>
            <p:ph type="title"/>
          </p:nvPr>
        </p:nvSpPr>
        <p:spPr>
          <a:xfrm>
            <a:off x="-2927424" y="405137"/>
            <a:ext cx="10464801" cy="2424608"/>
          </a:xfrm>
          <a:prstGeom prst="rect">
            <a:avLst/>
          </a:prstGeom>
        </p:spPr>
        <p:txBody>
          <a:bodyPr/>
          <a:lstStyle>
            <a:lvl1pPr>
              <a:defRPr sz="8000">
                <a:latin typeface="DIN Alternate Bold"/>
                <a:ea typeface="DIN Alternate Bold"/>
                <a:cs typeface="DIN Alternate Bold"/>
                <a:sym typeface="DIN Alternate Bold"/>
              </a:defRPr>
            </a:lvl1pPr>
          </a:lstStyle>
          <a:p>
            <a:r>
              <a:t>提言1</a:t>
            </a:r>
          </a:p>
        </p:txBody>
      </p:sp>
      <p:sp>
        <p:nvSpPr>
          <p:cNvPr id="355" name="町内で五ヶ瀬産の木材を使用した…"/>
          <p:cNvSpPr txBox="1"/>
          <p:nvPr/>
        </p:nvSpPr>
        <p:spPr>
          <a:xfrm>
            <a:off x="433400" y="306952"/>
            <a:ext cx="12801510" cy="5828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defRPr sz="6000">
                <a:latin typeface="DIN Alternate Bold"/>
                <a:ea typeface="DIN Alternate Bold"/>
                <a:cs typeface="DIN Alternate Bold"/>
                <a:sym typeface="DIN Alternate Bold"/>
              </a:defRPr>
            </a:pPr>
            <a:r>
              <a:rPr dirty="0" err="1"/>
              <a:t>町内で五ヶ瀬産の木材を使用した</a:t>
            </a:r>
            <a:endParaRPr dirty="0"/>
          </a:p>
          <a:p>
            <a:pPr>
              <a:defRPr sz="6000">
                <a:latin typeface="DIN Alternate Bold"/>
                <a:ea typeface="DIN Alternate Bold"/>
                <a:cs typeface="DIN Alternate Bold"/>
                <a:sym typeface="DIN Alternate Bold"/>
              </a:defRPr>
            </a:pPr>
            <a:r>
              <a:rPr dirty="0" err="1"/>
              <a:t>子ども向けの木育を行う</a:t>
            </a:r>
            <a:r>
              <a:rPr dirty="0"/>
              <a:t>。</a:t>
            </a:r>
          </a:p>
        </p:txBody>
      </p:sp>
      <p:sp>
        <p:nvSpPr>
          <p:cNvPr id="356" name="提言2"/>
          <p:cNvSpPr txBox="1"/>
          <p:nvPr/>
        </p:nvSpPr>
        <p:spPr>
          <a:xfrm>
            <a:off x="987996" y="4705210"/>
            <a:ext cx="2633961" cy="128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000">
                <a:solidFill>
                  <a:schemeClr val="accent3">
                    <a:satOff val="-19059"/>
                    <a:lumOff val="-22550"/>
                  </a:schemeClr>
                </a:solidFill>
                <a:latin typeface="DIN Alternate Bold"/>
                <a:ea typeface="DIN Alternate Bold"/>
                <a:cs typeface="DIN Alternate Bold"/>
                <a:sym typeface="DIN Alternate Bold"/>
              </a:defRPr>
            </a:lvl1pPr>
          </a:lstStyle>
          <a:p>
            <a:r>
              <a:t>提言2</a:t>
            </a:r>
          </a:p>
        </p:txBody>
      </p:sp>
      <p:sp>
        <p:nvSpPr>
          <p:cNvPr id="357" name="今ある五ヶ瀬の森林を利用し、…"/>
          <p:cNvSpPr txBox="1"/>
          <p:nvPr/>
        </p:nvSpPr>
        <p:spPr>
          <a:xfrm>
            <a:off x="1286465" y="5382767"/>
            <a:ext cx="10782301" cy="441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solidFill>
                  <a:schemeClr val="accent3">
                    <a:satOff val="-19059"/>
                    <a:lumOff val="-22550"/>
                  </a:schemeClr>
                </a:solidFill>
                <a:latin typeface="DIN Alternate Bold"/>
                <a:ea typeface="DIN Alternate Bold"/>
                <a:cs typeface="DIN Alternate Bold"/>
                <a:sym typeface="DIN Alternate Bold"/>
              </a:defRPr>
            </a:pPr>
            <a:r>
              <a:rPr dirty="0" err="1"/>
              <a:t>今ある五ヶ瀬の森林を利用し</a:t>
            </a:r>
            <a:r>
              <a:rPr dirty="0"/>
              <a:t>、</a:t>
            </a:r>
          </a:p>
          <a:p>
            <a:pPr>
              <a:defRPr sz="6000">
                <a:solidFill>
                  <a:schemeClr val="accent3">
                    <a:satOff val="-19059"/>
                    <a:lumOff val="-22550"/>
                  </a:schemeClr>
                </a:solidFill>
                <a:latin typeface="DIN Alternate Bold"/>
                <a:ea typeface="DIN Alternate Bold"/>
                <a:cs typeface="DIN Alternate Bold"/>
                <a:sym typeface="DIN Alternate Bold"/>
              </a:defRPr>
            </a:pPr>
            <a:r>
              <a:rPr dirty="0" err="1"/>
              <a:t>町一丸となって</a:t>
            </a:r>
            <a:endParaRPr dirty="0"/>
          </a:p>
          <a:p>
            <a:pPr>
              <a:defRPr sz="6000">
                <a:solidFill>
                  <a:schemeClr val="accent3">
                    <a:satOff val="-19059"/>
                    <a:lumOff val="-22550"/>
                  </a:schemeClr>
                </a:solidFill>
                <a:latin typeface="DIN Alternate Bold"/>
                <a:ea typeface="DIN Alternate Bold"/>
                <a:cs typeface="DIN Alternate Bold"/>
                <a:sym typeface="DIN Alternate Bold"/>
              </a:defRPr>
            </a:pPr>
            <a:r>
              <a:rPr dirty="0" err="1"/>
              <a:t>レジャー施設を作る</a:t>
            </a:r>
            <a:r>
              <a:rPr dirty="0"/>
              <a:t>。</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目的"/>
          <p:cNvSpPr txBox="1">
            <a:spLocks noGrp="1"/>
          </p:cNvSpPr>
          <p:nvPr>
            <p:ph type="title"/>
          </p:nvPr>
        </p:nvSpPr>
        <p:spPr>
          <a:prstGeom prst="rect">
            <a:avLst/>
          </a:prstGeom>
        </p:spPr>
        <p:txBody>
          <a:bodyPr/>
          <a:lstStyle>
            <a:lvl1pPr>
              <a:defRPr sz="10000">
                <a:latin typeface="DIN Alternate Bold"/>
                <a:ea typeface="DIN Alternate Bold"/>
                <a:cs typeface="DIN Alternate Bold"/>
                <a:sym typeface="DIN Alternate Bold"/>
              </a:defRPr>
            </a:lvl1pPr>
          </a:lstStyle>
          <a:p>
            <a:r>
              <a:t>目的</a:t>
            </a:r>
          </a:p>
        </p:txBody>
      </p:sp>
      <p:sp>
        <p:nvSpPr>
          <p:cNvPr id="362" name="1．できるだけ多くの町民に五ヶ瀬の…"/>
          <p:cNvSpPr txBox="1"/>
          <p:nvPr/>
        </p:nvSpPr>
        <p:spPr>
          <a:xfrm>
            <a:off x="177807" y="2904298"/>
            <a:ext cx="12649186" cy="429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latin typeface="DIN Alternate Bold"/>
                <a:ea typeface="DIN Alternate Bold"/>
                <a:cs typeface="DIN Alternate Bold"/>
                <a:sym typeface="DIN Alternate Bold"/>
              </a:defRPr>
            </a:pPr>
            <a:r>
              <a:rPr dirty="0"/>
              <a:t>1．できるだけ多くの町民に五ヶ瀬の</a:t>
            </a:r>
          </a:p>
          <a:p>
            <a:pPr>
              <a:defRPr sz="6000">
                <a:latin typeface="DIN Alternate Bold"/>
                <a:ea typeface="DIN Alternate Bold"/>
                <a:cs typeface="DIN Alternate Bold"/>
                <a:sym typeface="DIN Alternate Bold"/>
              </a:defRPr>
            </a:pPr>
            <a:r>
              <a:rPr dirty="0" err="1"/>
              <a:t>自然を改めて知ってもらう</a:t>
            </a:r>
            <a:r>
              <a:rPr dirty="0"/>
              <a:t>。</a:t>
            </a:r>
          </a:p>
          <a:p>
            <a:pPr>
              <a:defRPr sz="6000">
                <a:latin typeface="DIN Alternate Bold"/>
                <a:ea typeface="DIN Alternate Bold"/>
                <a:cs typeface="DIN Alternate Bold"/>
                <a:sym typeface="DIN Alternate Bold"/>
              </a:defRPr>
            </a:pPr>
            <a:endParaRPr dirty="0"/>
          </a:p>
        </p:txBody>
      </p:sp>
      <p:sp>
        <p:nvSpPr>
          <p:cNvPr id="363" name="2．五ヶ瀬町への観光客数の増加。"/>
          <p:cNvSpPr txBox="1"/>
          <p:nvPr/>
        </p:nvSpPr>
        <p:spPr>
          <a:xfrm>
            <a:off x="399944" y="5622099"/>
            <a:ext cx="11910046" cy="314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latin typeface="DIN Alternate Bold"/>
                <a:ea typeface="DIN Alternate Bold"/>
                <a:cs typeface="DIN Alternate Bold"/>
                <a:sym typeface="DIN Alternate Bold"/>
              </a:defRPr>
            </a:pPr>
            <a:r>
              <a:rPr dirty="0"/>
              <a:t>2．五ヶ瀬町への観光客数の増加。</a:t>
            </a:r>
          </a:p>
          <a:p>
            <a:pPr>
              <a:defRPr sz="6000">
                <a:latin typeface="DIN Alternate Bold"/>
                <a:ea typeface="DIN Alternate Bold"/>
                <a:cs typeface="DIN Alternate Bold"/>
                <a:sym typeface="DIN Alternate Bold"/>
              </a:defRPr>
            </a:pPr>
            <a:endParaRPr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内容〉"/>
          <p:cNvSpPr txBox="1">
            <a:spLocks noGrp="1"/>
          </p:cNvSpPr>
          <p:nvPr>
            <p:ph type="title"/>
          </p:nvPr>
        </p:nvSpPr>
        <p:spPr>
          <a:xfrm>
            <a:off x="3505200" y="463341"/>
            <a:ext cx="5994400" cy="1902713"/>
          </a:xfrm>
          <a:prstGeom prst="rect">
            <a:avLst/>
          </a:prstGeom>
        </p:spPr>
        <p:txBody>
          <a:bodyPr/>
          <a:lstStyle>
            <a:lvl1pPr>
              <a:defRPr sz="10000">
                <a:latin typeface="DIN Alternate Bold"/>
                <a:ea typeface="DIN Alternate Bold"/>
                <a:cs typeface="DIN Alternate Bold"/>
                <a:sym typeface="DIN Alternate Bold"/>
              </a:defRPr>
            </a:lvl1pPr>
          </a:lstStyle>
          <a:p>
            <a:r>
              <a:t>〈内容〉</a:t>
            </a:r>
          </a:p>
        </p:txBody>
      </p:sp>
      <p:sp>
        <p:nvSpPr>
          <p:cNvPr id="368" name="町内の使用していない森林"/>
          <p:cNvSpPr txBox="1"/>
          <p:nvPr/>
        </p:nvSpPr>
        <p:spPr>
          <a:xfrm>
            <a:off x="1209357" y="2454275"/>
            <a:ext cx="10586086" cy="98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900">
                <a:latin typeface="DIN Alternate Bold"/>
                <a:ea typeface="DIN Alternate Bold"/>
                <a:cs typeface="DIN Alternate Bold"/>
                <a:sym typeface="DIN Alternate Bold"/>
              </a:defRPr>
            </a:lvl1pPr>
          </a:lstStyle>
          <a:p>
            <a:r>
              <a:t>町内の使用していない森林</a:t>
            </a:r>
          </a:p>
        </p:txBody>
      </p:sp>
      <p:sp>
        <p:nvSpPr>
          <p:cNvPr id="369" name="・アドベンチャーパーク…"/>
          <p:cNvSpPr txBox="1"/>
          <p:nvPr/>
        </p:nvSpPr>
        <p:spPr>
          <a:xfrm>
            <a:off x="175894" y="4764691"/>
            <a:ext cx="12653012" cy="2832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8600">
                <a:latin typeface="DIN Alternate Bold"/>
                <a:ea typeface="DIN Alternate Bold"/>
                <a:cs typeface="DIN Alternate Bold"/>
                <a:sym typeface="DIN Alternate Bold"/>
              </a:defRPr>
            </a:pPr>
            <a:r>
              <a:t>・アドベンチャーパーク</a:t>
            </a:r>
          </a:p>
          <a:p>
            <a:pPr>
              <a:defRPr sz="8600">
                <a:latin typeface="DIN Alternate Bold"/>
                <a:ea typeface="DIN Alternate Bold"/>
                <a:cs typeface="DIN Alternate Bold"/>
                <a:sym typeface="DIN Alternate Bold"/>
              </a:defRPr>
            </a:pPr>
            <a:r>
              <a:t>・公園</a:t>
            </a:r>
          </a:p>
        </p:txBody>
      </p:sp>
      <p:pic>
        <p:nvPicPr>
          <p:cNvPr id="370" name="イメージ" descr="イメージ"/>
          <p:cNvPicPr>
            <a:picLocks noChangeAspect="1"/>
          </p:cNvPicPr>
          <p:nvPr/>
        </p:nvPicPr>
        <p:blipFill>
          <a:blip r:embed="rId3">
            <a:extLst/>
          </a:blip>
          <a:stretch>
            <a:fillRect/>
          </a:stretch>
        </p:blipFill>
        <p:spPr>
          <a:xfrm>
            <a:off x="-823461" y="2499726"/>
            <a:ext cx="14878873" cy="7362031"/>
          </a:xfrm>
          <a:prstGeom prst="rect">
            <a:avLst/>
          </a:prstGeom>
          <a:ln w="88900">
            <a:miter lim="400000"/>
          </a:ln>
          <a:effectLst>
            <a:reflection endPos="40000" dir="5400000" sy="-100000" algn="bl" rotWithShape="0"/>
          </a:effectLst>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メリット〉…"/>
          <p:cNvSpPr txBox="1"/>
          <p:nvPr/>
        </p:nvSpPr>
        <p:spPr>
          <a:xfrm>
            <a:off x="189598" y="1963181"/>
            <a:ext cx="12625604" cy="5827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0000">
                <a:latin typeface="DIN Alternate Bold"/>
                <a:ea typeface="DIN Alternate Bold"/>
                <a:cs typeface="DIN Alternate Bold"/>
                <a:sym typeface="DIN Alternate Bold"/>
              </a:defRPr>
            </a:pPr>
            <a:r>
              <a:rPr dirty="0"/>
              <a:t>〈</a:t>
            </a:r>
            <a:r>
              <a:rPr dirty="0" err="1"/>
              <a:t>メリット</a:t>
            </a:r>
            <a:r>
              <a:rPr dirty="0"/>
              <a:t>〉</a:t>
            </a:r>
          </a:p>
          <a:p>
            <a:pPr>
              <a:defRPr sz="6800">
                <a:latin typeface="DIN Alternate Bold"/>
                <a:ea typeface="DIN Alternate Bold"/>
                <a:cs typeface="DIN Alternate Bold"/>
                <a:sym typeface="DIN Alternate Bold"/>
              </a:defRPr>
            </a:pPr>
            <a:r>
              <a:rPr dirty="0"/>
              <a:t>・</a:t>
            </a:r>
            <a:r>
              <a:rPr dirty="0" err="1"/>
              <a:t>観光地増加</a:t>
            </a:r>
            <a:r>
              <a:rPr dirty="0" err="1" smtClean="0"/>
              <a:t>➡観光客増加</a:t>
            </a:r>
            <a:r>
              <a:rPr dirty="0"/>
              <a:t>！</a:t>
            </a:r>
          </a:p>
          <a:p>
            <a:pPr>
              <a:defRPr sz="6800">
                <a:latin typeface="DIN Alternate Bold"/>
                <a:ea typeface="DIN Alternate Bold"/>
                <a:cs typeface="DIN Alternate Bold"/>
                <a:sym typeface="DIN Alternate Bold"/>
              </a:defRPr>
            </a:pPr>
            <a:r>
              <a:rPr dirty="0"/>
              <a:t>・</a:t>
            </a:r>
            <a:r>
              <a:rPr dirty="0" err="1"/>
              <a:t>広く森林の管理が可能に</a:t>
            </a:r>
            <a:r>
              <a:rPr dirty="0"/>
              <a:t>！</a:t>
            </a:r>
          </a:p>
          <a:p>
            <a:pPr>
              <a:defRPr sz="6800">
                <a:latin typeface="DIN Alternate Bold"/>
                <a:ea typeface="DIN Alternate Bold"/>
                <a:cs typeface="DIN Alternate Bold"/>
                <a:sym typeface="DIN Alternate Bold"/>
              </a:defRPr>
            </a:pPr>
            <a:r>
              <a:rPr dirty="0"/>
              <a:t>・</a:t>
            </a:r>
            <a:r>
              <a:rPr dirty="0" err="1"/>
              <a:t>様々な世代の憩いの場に</a:t>
            </a:r>
            <a:r>
              <a:rPr dirty="0"/>
              <a:t>！</a:t>
            </a:r>
          </a:p>
          <a:p>
            <a:pPr>
              <a:defRPr sz="6800">
                <a:latin typeface="DIN Alternate Bold"/>
                <a:ea typeface="DIN Alternate Bold"/>
                <a:cs typeface="DIN Alternate Bold"/>
                <a:sym typeface="DIN Alternate Bold"/>
              </a:defRPr>
            </a:pPr>
            <a:r>
              <a:rPr dirty="0"/>
              <a:t>・</a:t>
            </a:r>
            <a:r>
              <a:rPr dirty="0" err="1"/>
              <a:t>五ヶ瀬町の自然を伝える</a:t>
            </a:r>
            <a:r>
              <a:rPr dirty="0"/>
              <a:t>！</a:t>
            </a:r>
          </a:p>
        </p:txBody>
      </p:sp>
      <p:pic>
        <p:nvPicPr>
          <p:cNvPr id="375" name="楕円 楕円" descr="楕円 楕円"/>
          <p:cNvPicPr>
            <a:picLocks/>
          </p:cNvPicPr>
          <p:nvPr/>
        </p:nvPicPr>
        <p:blipFill>
          <a:blip r:embed="rId3">
            <a:extLst/>
          </a:blip>
          <a:stretch>
            <a:fillRect/>
          </a:stretch>
        </p:blipFill>
        <p:spPr>
          <a:xfrm>
            <a:off x="1527067" y="873294"/>
            <a:ext cx="10210378" cy="5329167"/>
          </a:xfrm>
          <a:prstGeom prst="rect">
            <a:avLst/>
          </a:prstGeom>
          <a:effectLst>
            <a:outerShdw blurRad="63500" dir="16200000" rotWithShape="0">
              <a:srgbClr val="000000">
                <a:alpha val="50000"/>
              </a:srgbClr>
            </a:outerShdw>
          </a:effectLst>
        </p:spPr>
      </p:pic>
      <p:sp>
        <p:nvSpPr>
          <p:cNvPr id="376" name="レクレーションで使用"/>
          <p:cNvSpPr txBox="1">
            <a:spLocks noGrp="1"/>
          </p:cNvSpPr>
          <p:nvPr>
            <p:ph type="title"/>
          </p:nvPr>
        </p:nvSpPr>
        <p:spPr>
          <a:xfrm>
            <a:off x="1399855" y="2246907"/>
            <a:ext cx="10464801" cy="2540001"/>
          </a:xfrm>
          <a:prstGeom prst="rect">
            <a:avLst/>
          </a:prstGeom>
        </p:spPr>
        <p:txBody>
          <a:bodyPr/>
          <a:lstStyle>
            <a:lvl1pPr>
              <a:defRPr sz="7000">
                <a:latin typeface="DIN Alternate Bold"/>
                <a:ea typeface="DIN Alternate Bold"/>
                <a:cs typeface="DIN Alternate Bold"/>
                <a:sym typeface="DIN Alternate Bold"/>
              </a:defRPr>
            </a:lvl1pPr>
          </a:lstStyle>
          <a:p>
            <a:r>
              <a:rPr dirty="0" err="1"/>
              <a:t>レクレーションで使用</a:t>
            </a:r>
            <a:endParaRPr dirty="0"/>
          </a:p>
        </p:txBody>
      </p:sp>
      <p:grpSp>
        <p:nvGrpSpPr>
          <p:cNvPr id="379" name="楕円"/>
          <p:cNvGrpSpPr/>
          <p:nvPr/>
        </p:nvGrpSpPr>
        <p:grpSpPr>
          <a:xfrm>
            <a:off x="3095816" y="4786107"/>
            <a:ext cx="6813168" cy="3725293"/>
            <a:chOff x="0" y="0"/>
            <a:chExt cx="6813167" cy="3725291"/>
          </a:xfrm>
        </p:grpSpPr>
        <p:sp>
          <p:nvSpPr>
            <p:cNvPr id="378" name="楕円"/>
            <p:cNvSpPr/>
            <p:nvPr/>
          </p:nvSpPr>
          <p:spPr>
            <a:xfrm>
              <a:off x="57150" y="57150"/>
              <a:ext cx="6698868" cy="3610992"/>
            </a:xfrm>
            <a:prstGeom prst="ellipse">
              <a:avLst/>
            </a:prstGeom>
            <a:solidFill>
              <a:schemeClr val="accent2">
                <a:hueOff val="1462849"/>
                <a:satOff val="-6597"/>
                <a:lumOff val="-35580"/>
              </a:schemeClr>
            </a:solidFill>
            <a:ln>
              <a:noFill/>
            </a:ln>
            <a:effectLst/>
          </p:spPr>
          <p:txBody>
            <a:bodyPr wrap="square" lIns="50800" tIns="50800" rIns="50800" bIns="50800" numCol="1" anchor="ctr">
              <a:noAutofit/>
            </a:bodyPr>
            <a:lstStyle/>
            <a:p>
              <a:pPr>
                <a:defRPr sz="4500">
                  <a:effectLst>
                    <a:outerShdw blurRad="63500" dist="25400" dir="2700000" rotWithShape="0">
                      <a:srgbClr val="000000">
                        <a:alpha val="70000"/>
                      </a:srgbClr>
                    </a:outerShdw>
                  </a:effectLst>
                </a:defRPr>
              </a:pPr>
              <a:endParaRPr/>
            </a:p>
          </p:txBody>
        </p:sp>
        <p:pic>
          <p:nvPicPr>
            <p:cNvPr id="377" name="楕円 楕円" descr="楕円 楕円"/>
            <p:cNvPicPr>
              <a:picLocks/>
            </p:cNvPicPr>
            <p:nvPr/>
          </p:nvPicPr>
          <p:blipFill>
            <a:blip r:embed="rId4">
              <a:extLst/>
            </a:blip>
            <a:stretch>
              <a:fillRect/>
            </a:stretch>
          </p:blipFill>
          <p:spPr>
            <a:xfrm>
              <a:off x="-1" y="0"/>
              <a:ext cx="6813169" cy="3725293"/>
            </a:xfrm>
            <a:prstGeom prst="rect">
              <a:avLst/>
            </a:prstGeom>
            <a:effectLst/>
          </p:spPr>
        </p:pic>
      </p:grpSp>
      <p:sp>
        <p:nvSpPr>
          <p:cNvPr id="380" name="木育に！"/>
          <p:cNvSpPr txBox="1"/>
          <p:nvPr/>
        </p:nvSpPr>
        <p:spPr>
          <a:xfrm>
            <a:off x="3554393" y="5378753"/>
            <a:ext cx="6410149" cy="2540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defRPr sz="8900">
                <a:latin typeface="DIN Alternate Bold"/>
                <a:ea typeface="DIN Alternate Bold"/>
                <a:cs typeface="DIN Alternate Bold"/>
                <a:sym typeface="DIN Alternate Bold"/>
              </a:defRPr>
            </a:lvl1pPr>
          </a:lstStyle>
          <a:p>
            <a:r>
              <a:t>木育に！</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375"/>
                                        </p:tgtEl>
                                        <p:attrNameLst>
                                          <p:attrName>style.visibility</p:attrName>
                                        </p:attrNameLst>
                                      </p:cBhvr>
                                      <p:to>
                                        <p:strVal val="visible"/>
                                      </p:to>
                                    </p:set>
                                    <p:animEffect transition="in" filter="box(out)">
                                      <p:cBhvr>
                                        <p:cTn id="7" dur="1000"/>
                                        <p:tgtEl>
                                          <p:spTgt spid="375"/>
                                        </p:tgtEl>
                                      </p:cBhvr>
                                    </p:animEffect>
                                  </p:childTnLst>
                                </p:cTn>
                              </p:par>
                            </p:childTnLst>
                          </p:cTn>
                        </p:par>
                        <p:par>
                          <p:cTn id="8" fill="hold">
                            <p:stCondLst>
                              <p:cond delay="1000"/>
                            </p:stCondLst>
                            <p:childTnLst>
                              <p:par>
                                <p:cTn id="9" presetID="4" presetClass="entr" presetSubtype="32" fill="hold" grpId="2" nodeType="afterEffect">
                                  <p:stCondLst>
                                    <p:cond delay="0"/>
                                  </p:stCondLst>
                                  <p:iterate>
                                    <p:tmAbs val="0"/>
                                  </p:iterate>
                                  <p:childTnLst>
                                    <p:set>
                                      <p:cBhvr>
                                        <p:cTn id="10" fill="hold"/>
                                        <p:tgtEl>
                                          <p:spTgt spid="376"/>
                                        </p:tgtEl>
                                        <p:attrNameLst>
                                          <p:attrName>style.visibility</p:attrName>
                                        </p:attrNameLst>
                                      </p:cBhvr>
                                      <p:to>
                                        <p:strVal val="visible"/>
                                      </p:to>
                                    </p:set>
                                    <p:animEffect transition="in" filter="box(out)">
                                      <p:cBhvr>
                                        <p:cTn id="11" dur="1000"/>
                                        <p:tgtEl>
                                          <p:spTgt spid="37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3" nodeType="clickEffect">
                                  <p:stCondLst>
                                    <p:cond delay="0"/>
                                  </p:stCondLst>
                                  <p:iterate>
                                    <p:tmAbs val="0"/>
                                  </p:iterate>
                                  <p:childTnLst>
                                    <p:set>
                                      <p:cBhvr>
                                        <p:cTn id="15" fill="hold"/>
                                        <p:tgtEl>
                                          <p:spTgt spid="379"/>
                                        </p:tgtEl>
                                        <p:attrNameLst>
                                          <p:attrName>style.visibility</p:attrName>
                                        </p:attrNameLst>
                                      </p:cBhvr>
                                      <p:to>
                                        <p:strVal val="visible"/>
                                      </p:to>
                                    </p:set>
                                    <p:animEffect transition="in" filter="box(out)">
                                      <p:cBhvr>
                                        <p:cTn id="16" dur="1000"/>
                                        <p:tgtEl>
                                          <p:spTgt spid="379"/>
                                        </p:tgtEl>
                                      </p:cBhvr>
                                    </p:animEffect>
                                  </p:childTnLst>
                                </p:cTn>
                              </p:par>
                            </p:childTnLst>
                          </p:cTn>
                        </p:par>
                        <p:par>
                          <p:cTn id="17" fill="hold">
                            <p:stCondLst>
                              <p:cond delay="1000"/>
                            </p:stCondLst>
                            <p:childTnLst>
                              <p:par>
                                <p:cTn id="18" presetID="2" presetClass="entr" presetSubtype="1" fill="hold" grpId="4" nodeType="afterEffect">
                                  <p:stCondLst>
                                    <p:cond delay="0"/>
                                  </p:stCondLst>
                                  <p:iterate>
                                    <p:tmAbs val="0"/>
                                  </p:iterate>
                                  <p:childTnLst>
                                    <p:set>
                                      <p:cBhvr>
                                        <p:cTn id="19" fill="hold"/>
                                        <p:tgtEl>
                                          <p:spTgt spid="380"/>
                                        </p:tgtEl>
                                        <p:attrNameLst>
                                          <p:attrName>style.visibility</p:attrName>
                                        </p:attrNameLst>
                                      </p:cBhvr>
                                      <p:to>
                                        <p:strVal val="visible"/>
                                      </p:to>
                                    </p:set>
                                    <p:anim calcmode="lin" valueType="num">
                                      <p:cBhvr>
                                        <p:cTn id="20" dur="1000" fill="hold"/>
                                        <p:tgtEl>
                                          <p:spTgt spid="380"/>
                                        </p:tgtEl>
                                        <p:attrNameLst>
                                          <p:attrName>ppt_x</p:attrName>
                                        </p:attrNameLst>
                                      </p:cBhvr>
                                      <p:tavLst>
                                        <p:tav tm="0">
                                          <p:val>
                                            <p:strVal val="#ppt_x"/>
                                          </p:val>
                                        </p:tav>
                                        <p:tav tm="100000">
                                          <p:val>
                                            <p:strVal val="#ppt_x"/>
                                          </p:val>
                                        </p:tav>
                                      </p:tavLst>
                                    </p:anim>
                                    <p:anim calcmode="lin" valueType="num">
                                      <p:cBhvr>
                                        <p:cTn id="21" dur="1000" fill="hold"/>
                                        <p:tgtEl>
                                          <p:spTgt spid="3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1" animBg="1" advAuto="0"/>
      <p:bldP spid="376" grpId="2" animBg="1" advAuto="0"/>
      <p:bldP spid="379" grpId="3" animBg="1" advAuto="0"/>
      <p:bldP spid="380" grpId="4"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デメリット〉…"/>
          <p:cNvSpPr txBox="1"/>
          <p:nvPr/>
        </p:nvSpPr>
        <p:spPr>
          <a:xfrm>
            <a:off x="-18998" y="286028"/>
            <a:ext cx="13478674" cy="781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0700">
                <a:latin typeface="DIN Alternate Bold"/>
                <a:ea typeface="DIN Alternate Bold"/>
                <a:cs typeface="DIN Alternate Bold"/>
                <a:sym typeface="DIN Alternate Bold"/>
              </a:defRPr>
            </a:pPr>
            <a:r>
              <a:rPr dirty="0"/>
              <a:t>〈</a:t>
            </a:r>
            <a:r>
              <a:rPr dirty="0" err="1"/>
              <a:t>デメリット</a:t>
            </a:r>
            <a:r>
              <a:rPr dirty="0"/>
              <a:t>〉</a:t>
            </a:r>
          </a:p>
          <a:p>
            <a:pPr>
              <a:defRPr sz="10700">
                <a:latin typeface="DIN Alternate Bold"/>
                <a:ea typeface="DIN Alternate Bold"/>
                <a:cs typeface="DIN Alternate Bold"/>
                <a:sym typeface="DIN Alternate Bold"/>
              </a:defRPr>
            </a:pPr>
            <a:r>
              <a:rPr dirty="0"/>
              <a:t>・</a:t>
            </a:r>
            <a:r>
              <a:rPr dirty="0" err="1"/>
              <a:t>面積の確保</a:t>
            </a:r>
            <a:endParaRPr dirty="0"/>
          </a:p>
          <a:p>
            <a:pPr>
              <a:defRPr sz="10700">
                <a:latin typeface="DIN Alternate Bold"/>
                <a:ea typeface="DIN Alternate Bold"/>
                <a:cs typeface="DIN Alternate Bold"/>
                <a:sym typeface="DIN Alternate Bold"/>
              </a:defRPr>
            </a:pPr>
            <a:r>
              <a:rPr dirty="0"/>
              <a:t>・</a:t>
            </a:r>
            <a:r>
              <a:rPr dirty="0" err="1"/>
              <a:t>施設の管理</a:t>
            </a:r>
            <a:endParaRPr dirty="0"/>
          </a:p>
        </p:txBody>
      </p:sp>
      <p:pic>
        <p:nvPicPr>
          <p:cNvPr id="385" name="楕円 楕円" descr="楕円 楕円"/>
          <p:cNvPicPr>
            <a:picLocks/>
          </p:cNvPicPr>
          <p:nvPr/>
        </p:nvPicPr>
        <p:blipFill>
          <a:blip r:embed="rId3">
            <a:extLst/>
          </a:blip>
          <a:stretch>
            <a:fillRect/>
          </a:stretch>
        </p:blipFill>
        <p:spPr>
          <a:xfrm>
            <a:off x="1193914" y="2260188"/>
            <a:ext cx="11052850" cy="6092068"/>
          </a:xfrm>
          <a:prstGeom prst="rect">
            <a:avLst/>
          </a:prstGeom>
          <a:effectLst>
            <a:outerShdw blurRad="63500" dir="16200000" rotWithShape="0">
              <a:srgbClr val="000000">
                <a:alpha val="50000"/>
              </a:srgbClr>
            </a:outerShdw>
          </a:effectLst>
        </p:spPr>
      </p:pic>
      <p:sp>
        <p:nvSpPr>
          <p:cNvPr id="386" name="町民で協力！"/>
          <p:cNvSpPr txBox="1"/>
          <p:nvPr/>
        </p:nvSpPr>
        <p:spPr>
          <a:xfrm>
            <a:off x="2578207" y="3220246"/>
            <a:ext cx="8496301" cy="41719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125000"/>
              </a:lnSpc>
              <a:defRPr sz="11000">
                <a:latin typeface="DIN Alternate Bold"/>
                <a:ea typeface="DIN Alternate Bold"/>
                <a:cs typeface="DIN Alternate Bold"/>
                <a:sym typeface="DIN Alternate Bold"/>
              </a:defRPr>
            </a:lvl1pPr>
          </a:lstStyle>
          <a:p>
            <a:r>
              <a:rPr dirty="0" err="1"/>
              <a:t>町民で協力</a:t>
            </a:r>
            <a:r>
              <a:rPr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85"/>
                                        </p:tgtEl>
                                        <p:attrNameLst>
                                          <p:attrName>style.visibility</p:attrName>
                                        </p:attrNameLst>
                                      </p:cBhvr>
                                      <p:to>
                                        <p:strVal val="visible"/>
                                      </p:to>
                                    </p:set>
                                    <p:animEffect transition="in" filter="fade">
                                      <p:cBhvr>
                                        <p:cTn id="7" dur="1000"/>
                                        <p:tgtEl>
                                          <p:spTgt spid="385"/>
                                        </p:tgtEl>
                                      </p:cBhvr>
                                    </p:animEffect>
                                  </p:childTnLst>
                                </p:cTn>
                              </p:par>
                            </p:childTnLst>
                          </p:cTn>
                        </p:par>
                        <p:par>
                          <p:cTn id="8" fill="hold">
                            <p:stCondLst>
                              <p:cond delay="1000"/>
                            </p:stCondLst>
                            <p:childTnLst>
                              <p:par>
                                <p:cTn id="9" presetID="2" presetClass="entr" presetSubtype="8" fill="hold" grpId="2" nodeType="afterEffect">
                                  <p:stCondLst>
                                    <p:cond delay="0"/>
                                  </p:stCondLst>
                                  <p:iterate>
                                    <p:tmAbs val="0"/>
                                  </p:iterate>
                                  <p:childTnLst>
                                    <p:set>
                                      <p:cBhvr>
                                        <p:cTn id="10" fill="hold"/>
                                        <p:tgtEl>
                                          <p:spTgt spid="386"/>
                                        </p:tgtEl>
                                        <p:attrNameLst>
                                          <p:attrName>style.visibility</p:attrName>
                                        </p:attrNameLst>
                                      </p:cBhvr>
                                      <p:to>
                                        <p:strVal val="visible"/>
                                      </p:to>
                                    </p:set>
                                    <p:anim calcmode="lin" valueType="num">
                                      <p:cBhvr>
                                        <p:cTn id="11" dur="1000" fill="hold"/>
                                        <p:tgtEl>
                                          <p:spTgt spid="386"/>
                                        </p:tgtEl>
                                        <p:attrNameLst>
                                          <p:attrName>ppt_x</p:attrName>
                                        </p:attrNameLst>
                                      </p:cBhvr>
                                      <p:tavLst>
                                        <p:tav tm="0">
                                          <p:val>
                                            <p:strVal val="0-#ppt_w/2"/>
                                          </p:val>
                                        </p:tav>
                                        <p:tav tm="100000">
                                          <p:val>
                                            <p:strVal val="#ppt_x"/>
                                          </p:val>
                                        </p:tav>
                                      </p:tavLst>
                                    </p:anim>
                                    <p:anim calcmode="lin" valueType="num">
                                      <p:cBhvr>
                                        <p:cTn id="12" dur="1000" fill="hold"/>
                                        <p:tgtEl>
                                          <p:spTgt spid="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1" animBg="1" advAuto="0"/>
      <p:bldP spid="386"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事例"/>
          <p:cNvSpPr txBox="1"/>
          <p:nvPr/>
        </p:nvSpPr>
        <p:spPr>
          <a:xfrm>
            <a:off x="-473902" y="1007471"/>
            <a:ext cx="13952604" cy="708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75000"/>
              </a:lnSpc>
              <a:defRPr sz="10000">
                <a:latin typeface="DIN Alternate Bold"/>
                <a:ea typeface="DIN Alternate Bold"/>
                <a:cs typeface="DIN Alternate Bold"/>
                <a:sym typeface="DIN Alternate Bold"/>
              </a:defRPr>
            </a:pPr>
            <a:r>
              <a:t>事例</a:t>
            </a:r>
          </a:p>
          <a:p>
            <a:pPr>
              <a:defRPr sz="7500">
                <a:latin typeface="DIN Alternate Bold"/>
                <a:ea typeface="DIN Alternate Bold"/>
                <a:cs typeface="DIN Alternate Bold"/>
                <a:sym typeface="DIN Alternate Bold"/>
              </a:defRPr>
            </a:pPr>
            <a:endParaRPr/>
          </a:p>
          <a:p>
            <a:pPr>
              <a:defRPr sz="10000">
                <a:latin typeface="DIN Alternate Bold"/>
                <a:ea typeface="DIN Alternate Bold"/>
                <a:cs typeface="DIN Alternate Bold"/>
                <a:sym typeface="DIN Alternate Bold"/>
              </a:defRPr>
            </a:pPr>
            <a:endParaRPr/>
          </a:p>
          <a:p>
            <a:pPr>
              <a:defRPr sz="10000">
                <a:latin typeface="DIN Alternate Bold"/>
                <a:ea typeface="DIN Alternate Bold"/>
                <a:cs typeface="DIN Alternate Bold"/>
                <a:sym typeface="DIN Alternate Bold"/>
              </a:defRPr>
            </a:pPr>
            <a:r>
              <a:t>　　　</a:t>
            </a:r>
          </a:p>
          <a:p>
            <a:pPr>
              <a:defRPr sz="4500">
                <a:latin typeface="DIN Alternate Bold"/>
                <a:ea typeface="DIN Alternate Bold"/>
                <a:cs typeface="DIN Alternate Bold"/>
                <a:sym typeface="DIN Alternate Bold"/>
              </a:defRPr>
            </a:pPr>
            <a:endParaRPr/>
          </a:p>
        </p:txBody>
      </p:sp>
      <p:sp>
        <p:nvSpPr>
          <p:cNvPr id="391" name="「フォレスト…"/>
          <p:cNvSpPr txBox="1"/>
          <p:nvPr/>
        </p:nvSpPr>
        <p:spPr>
          <a:xfrm>
            <a:off x="227691" y="3144246"/>
            <a:ext cx="12803417" cy="2813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8500">
                <a:latin typeface="DIN Alternate Bold"/>
                <a:ea typeface="DIN Alternate Bold"/>
                <a:cs typeface="DIN Alternate Bold"/>
                <a:sym typeface="DIN Alternate Bold"/>
              </a:defRPr>
            </a:pPr>
            <a:r>
              <a:t>「フォレスト　　　　　　</a:t>
            </a:r>
          </a:p>
          <a:p>
            <a:pPr>
              <a:defRPr sz="8500">
                <a:latin typeface="DIN Alternate Bold"/>
                <a:ea typeface="DIN Alternate Bold"/>
                <a:cs typeface="DIN Alternate Bold"/>
                <a:sym typeface="DIN Alternate Bold"/>
              </a:defRPr>
            </a:pPr>
            <a:r>
              <a:t>アドベンチャー・美里」</a:t>
            </a:r>
          </a:p>
        </p:txBody>
      </p:sp>
      <p:sp>
        <p:nvSpPr>
          <p:cNvPr id="392" name="in熊本県美里町"/>
          <p:cNvSpPr txBox="1"/>
          <p:nvPr/>
        </p:nvSpPr>
        <p:spPr>
          <a:xfrm>
            <a:off x="2699277" y="6673505"/>
            <a:ext cx="7860246" cy="1422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9000">
                <a:latin typeface="DIN Alternate Bold"/>
                <a:ea typeface="DIN Alternate Bold"/>
                <a:cs typeface="DIN Alternate Bold"/>
                <a:sym typeface="DIN Alternate Bold"/>
              </a:defRPr>
            </a:lvl1pPr>
          </a:lstStyle>
          <a:p>
            <a:r>
              <a:t>in熊本県美里町</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IMG_0367.jpeg" descr="IMG_0367.jpeg"/>
          <p:cNvPicPr>
            <a:picLocks noGrp="1"/>
          </p:cNvPicPr>
          <p:nvPr>
            <p:ph type="pic" idx="21"/>
          </p:nvPr>
        </p:nvPicPr>
        <p:blipFill>
          <a:blip r:embed="rId3">
            <a:extLst/>
          </a:blip>
          <a:stretch>
            <a:fillRect/>
          </a:stretch>
        </p:blipFill>
        <p:spPr>
          <a:xfrm>
            <a:off x="8620250" y="1869876"/>
            <a:ext cx="4250532" cy="6013848"/>
          </a:xfrm>
          <a:prstGeom prst="rect">
            <a:avLst/>
          </a:prstGeom>
        </p:spPr>
      </p:pic>
      <p:sp>
        <p:nvSpPr>
          <p:cNvPr id="397" name="〈内容〉"/>
          <p:cNvSpPr txBox="1"/>
          <p:nvPr/>
        </p:nvSpPr>
        <p:spPr>
          <a:xfrm>
            <a:off x="1312904" y="1069035"/>
            <a:ext cx="5194301"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000">
                <a:latin typeface="DIN Alternate Bold"/>
                <a:ea typeface="DIN Alternate Bold"/>
                <a:cs typeface="DIN Alternate Bold"/>
                <a:sym typeface="DIN Alternate Bold"/>
              </a:defRPr>
            </a:lvl1pPr>
          </a:lstStyle>
          <a:p>
            <a:r>
              <a:t>〈内容〉</a:t>
            </a:r>
          </a:p>
        </p:txBody>
      </p:sp>
      <p:sp>
        <p:nvSpPr>
          <p:cNvPr id="398" name="・森や地形をそのまま使った、…"/>
          <p:cNvSpPr txBox="1"/>
          <p:nvPr/>
        </p:nvSpPr>
        <p:spPr>
          <a:xfrm>
            <a:off x="-325985" y="3217626"/>
            <a:ext cx="9333353" cy="433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5000">
                <a:latin typeface="DIN Alternate Bold"/>
                <a:ea typeface="DIN Alternate Bold"/>
                <a:cs typeface="DIN Alternate Bold"/>
                <a:sym typeface="DIN Alternate Bold"/>
              </a:defRPr>
            </a:pPr>
            <a:r>
              <a:t>・森や地形をそのまま使った、</a:t>
            </a:r>
          </a:p>
          <a:p>
            <a:pPr>
              <a:defRPr sz="5000">
                <a:latin typeface="DIN Alternate Bold"/>
                <a:ea typeface="DIN Alternate Bold"/>
                <a:cs typeface="DIN Alternate Bold"/>
                <a:sym typeface="DIN Alternate Bold"/>
              </a:defRPr>
            </a:pPr>
            <a:r>
              <a:t>本格アウトドアパーク。</a:t>
            </a:r>
          </a:p>
          <a:p>
            <a:pPr>
              <a:defRPr sz="5000">
                <a:latin typeface="DIN Alternate Bold"/>
                <a:ea typeface="DIN Alternate Bold"/>
                <a:cs typeface="DIN Alternate Bold"/>
                <a:sym typeface="DIN Alternate Bold"/>
              </a:defRPr>
            </a:pPr>
            <a:endParaRPr/>
          </a:p>
          <a:p>
            <a:pPr>
              <a:defRPr sz="5000">
                <a:latin typeface="DIN Alternate Bold"/>
                <a:ea typeface="DIN Alternate Bold"/>
                <a:cs typeface="DIN Alternate Bold"/>
                <a:sym typeface="DIN Alternate Bold"/>
              </a:defRPr>
            </a:pPr>
            <a:r>
              <a:t>・自分に合ったコースを選べ、</a:t>
            </a:r>
          </a:p>
          <a:p>
            <a:pPr>
              <a:defRPr sz="5000">
                <a:latin typeface="DIN Alternate Bold"/>
                <a:ea typeface="DIN Alternate Bold"/>
                <a:cs typeface="DIN Alternate Bold"/>
                <a:sym typeface="DIN Alternate Bold"/>
              </a:defRPr>
            </a:pPr>
            <a:r>
              <a:t>誰でも真剣に楽しめる。</a:t>
            </a:r>
          </a:p>
        </p:txBody>
      </p:sp>
      <p:sp>
        <p:nvSpPr>
          <p:cNvPr id="399" name="https://www.town.kumamoto-misato.lg.jp/q/aview/71/7575.html"/>
          <p:cNvSpPr txBox="1"/>
          <p:nvPr/>
        </p:nvSpPr>
        <p:spPr>
          <a:xfrm>
            <a:off x="8785856" y="7909299"/>
            <a:ext cx="3919319"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00">
                <a:latin typeface="DIN Alternate Bold"/>
                <a:ea typeface="DIN Alternate Bold"/>
                <a:cs typeface="DIN Alternate Bold"/>
                <a:sym typeface="DIN Alternate Bold"/>
              </a:defRPr>
            </a:lvl1pPr>
          </a:lstStyle>
          <a:p>
            <a:r>
              <a:t>https://www.town.kumamoto-misato.lg.jp/q/aview/71/7575.html</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そう思ったきっかけ"/>
          <p:cNvSpPr txBox="1">
            <a:spLocks noGrp="1"/>
          </p:cNvSpPr>
          <p:nvPr>
            <p:ph type="ctrTitle"/>
          </p:nvPr>
        </p:nvSpPr>
        <p:spPr>
          <a:xfrm>
            <a:off x="1270000" y="474215"/>
            <a:ext cx="10464800" cy="1306738"/>
          </a:xfrm>
          <a:prstGeom prst="rect">
            <a:avLst/>
          </a:prstGeom>
        </p:spPr>
        <p:txBody>
          <a:bodyPr>
            <a:normAutofit fontScale="90000"/>
          </a:bodyPr>
          <a:lstStyle>
            <a:lvl1pPr defTabSz="411479">
              <a:defRPr sz="9000">
                <a:latin typeface="DIN Alternate Bold"/>
                <a:ea typeface="DIN Alternate Bold"/>
                <a:cs typeface="DIN Alternate Bold"/>
                <a:sym typeface="DIN Alternate Bold"/>
              </a:defRPr>
            </a:lvl1pPr>
          </a:lstStyle>
          <a:p>
            <a:r>
              <a:t>そう思ったきっかけ</a:t>
            </a:r>
          </a:p>
        </p:txBody>
      </p:sp>
      <p:sp>
        <p:nvSpPr>
          <p:cNvPr id="132" name="・朝の連続テレビ小説（From NHK）に影響を受けた。…"/>
          <p:cNvSpPr txBox="1">
            <a:spLocks noGrp="1"/>
          </p:cNvSpPr>
          <p:nvPr>
            <p:ph type="subTitle" idx="1"/>
          </p:nvPr>
        </p:nvSpPr>
        <p:spPr>
          <a:xfrm>
            <a:off x="-78657" y="2461946"/>
            <a:ext cx="13270296" cy="7166508"/>
          </a:xfrm>
          <a:prstGeom prst="rect">
            <a:avLst/>
          </a:prstGeom>
        </p:spPr>
        <p:txBody>
          <a:bodyPr/>
          <a:lstStyle/>
          <a:p>
            <a:pPr defTabSz="182880">
              <a:defRPr sz="1440"/>
            </a:pPr>
            <a:endParaRPr dirty="0"/>
          </a:p>
          <a:p>
            <a:pPr defTabSz="182880">
              <a:defRPr sz="4000">
                <a:latin typeface="DIN Alternate Bold"/>
                <a:ea typeface="DIN Alternate Bold"/>
                <a:cs typeface="DIN Alternate Bold"/>
                <a:sym typeface="DIN Alternate Bold"/>
              </a:defRPr>
            </a:pPr>
            <a:r>
              <a:rPr dirty="0"/>
              <a:t>・</a:t>
            </a:r>
            <a:r>
              <a:rPr dirty="0" err="1"/>
              <a:t>朝の連続テレビ小説（From</a:t>
            </a:r>
            <a:r>
              <a:rPr dirty="0"/>
              <a:t> </a:t>
            </a:r>
            <a:r>
              <a:rPr dirty="0" err="1"/>
              <a:t>NHK）に影響を受けた</a:t>
            </a:r>
            <a:r>
              <a:rPr dirty="0"/>
              <a:t>。</a:t>
            </a:r>
          </a:p>
          <a:p>
            <a:pPr defTabSz="182880">
              <a:defRPr sz="4000">
                <a:latin typeface="DIN Alternate Bold"/>
                <a:ea typeface="DIN Alternate Bold"/>
                <a:cs typeface="DIN Alternate Bold"/>
                <a:sym typeface="DIN Alternate Bold"/>
              </a:defRPr>
            </a:pPr>
            <a:r>
              <a:rPr dirty="0"/>
              <a:t>⬇︎</a:t>
            </a:r>
          </a:p>
          <a:p>
            <a:pPr defTabSz="182880">
              <a:defRPr sz="4800">
                <a:latin typeface="DIN Alternate Bold"/>
                <a:ea typeface="DIN Alternate Bold"/>
                <a:cs typeface="DIN Alternate Bold"/>
                <a:sym typeface="DIN Alternate Bold"/>
              </a:defRPr>
            </a:pPr>
            <a:r>
              <a:rPr dirty="0" err="1"/>
              <a:t>五ヶ瀬でできそうな活動だ</a:t>
            </a:r>
            <a:r>
              <a:rPr dirty="0"/>
              <a:t>！</a:t>
            </a:r>
          </a:p>
          <a:p>
            <a:pPr defTabSz="182880">
              <a:defRPr sz="4000">
                <a:latin typeface="DIN Alternate Bold"/>
                <a:ea typeface="DIN Alternate Bold"/>
                <a:cs typeface="DIN Alternate Bold"/>
                <a:sym typeface="DIN Alternate Bold"/>
              </a:defRPr>
            </a:pPr>
            <a:endParaRPr dirty="0"/>
          </a:p>
          <a:p>
            <a:pPr defTabSz="182880">
              <a:defRPr sz="4000">
                <a:latin typeface="DIN Alternate Bold"/>
                <a:ea typeface="DIN Alternate Bold"/>
                <a:cs typeface="DIN Alternate Bold"/>
                <a:sym typeface="DIN Alternate Bold"/>
              </a:defRPr>
            </a:pPr>
            <a:r>
              <a:rPr dirty="0"/>
              <a:t>・第６次五ヶ瀬町総合計画より　　　　　　　　　</a:t>
            </a:r>
          </a:p>
          <a:p>
            <a:pPr defTabSz="182880">
              <a:defRPr sz="4000">
                <a:latin typeface="DIN Alternate Bold"/>
                <a:ea typeface="DIN Alternate Bold"/>
                <a:cs typeface="DIN Alternate Bold"/>
                <a:sym typeface="DIN Alternate Bold"/>
              </a:defRPr>
            </a:pPr>
            <a:r>
              <a:rPr dirty="0"/>
              <a:t>⬇︎</a:t>
            </a:r>
          </a:p>
          <a:p>
            <a:pPr defTabSz="182880">
              <a:defRPr sz="4000">
                <a:latin typeface="DIN Alternate Bold"/>
                <a:ea typeface="DIN Alternate Bold"/>
                <a:cs typeface="DIN Alternate Bold"/>
                <a:sym typeface="DIN Alternate Bold"/>
              </a:defRPr>
            </a:pPr>
            <a:r>
              <a:rPr sz="5400" dirty="0" err="1"/>
              <a:t>五ヶ瀬の自然＋町づくり＝の活性化</a:t>
            </a:r>
            <a:r>
              <a:rPr sz="5400" dirty="0"/>
              <a:t>！？　　　　　　</a:t>
            </a:r>
          </a:p>
          <a:p>
            <a:pPr defTabSz="182880">
              <a:defRPr sz="4000">
                <a:latin typeface="DIN Alternate Bold"/>
                <a:ea typeface="DIN Alternate Bold"/>
                <a:cs typeface="DIN Alternate Bold"/>
                <a:sym typeface="DIN Alternate Bold"/>
              </a:defRPr>
            </a:pPr>
            <a:endParaRPr dirty="0"/>
          </a:p>
        </p:txBody>
      </p:sp>
      <p:pic>
        <p:nvPicPr>
          <p:cNvPr id="133" name="線 線" descr="線 線"/>
          <p:cNvPicPr>
            <a:picLocks/>
          </p:cNvPicPr>
          <p:nvPr/>
        </p:nvPicPr>
        <p:blipFill>
          <a:blip r:embed="rId3">
            <a:extLst/>
          </a:blip>
          <a:stretch>
            <a:fillRect/>
          </a:stretch>
        </p:blipFill>
        <p:spPr>
          <a:xfrm>
            <a:off x="450574" y="7422576"/>
            <a:ext cx="12106223" cy="210676"/>
          </a:xfrm>
          <a:prstGeom prst="rect">
            <a:avLst/>
          </a:prstGeom>
        </p:spPr>
      </p:pic>
      <p:pic>
        <p:nvPicPr>
          <p:cNvPr id="135" name="線 線" descr="線 線"/>
          <p:cNvPicPr>
            <a:picLocks/>
          </p:cNvPicPr>
          <p:nvPr/>
        </p:nvPicPr>
        <p:blipFill>
          <a:blip r:embed="rId4">
            <a:extLst/>
          </a:blip>
          <a:stretch>
            <a:fillRect/>
          </a:stretch>
        </p:blipFill>
        <p:spPr>
          <a:xfrm>
            <a:off x="2302593" y="4743348"/>
            <a:ext cx="8211801" cy="190501"/>
          </a:xfrm>
          <a:prstGeom prst="rect">
            <a:avLst/>
          </a:prstGeom>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 name="IMG_0368.jpeg" descr="IMG_0368.jpeg"/>
          <p:cNvPicPr>
            <a:picLocks noGrp="1"/>
          </p:cNvPicPr>
          <p:nvPr>
            <p:ph type="pic" idx="21"/>
          </p:nvPr>
        </p:nvPicPr>
        <p:blipFill>
          <a:blip r:embed="rId3">
            <a:extLst/>
          </a:blip>
          <a:stretch>
            <a:fillRect/>
          </a:stretch>
        </p:blipFill>
        <p:spPr>
          <a:xfrm>
            <a:off x="9656972" y="285781"/>
            <a:ext cx="3263108" cy="4608116"/>
          </a:xfrm>
          <a:prstGeom prst="rect">
            <a:avLst/>
          </a:prstGeom>
        </p:spPr>
      </p:pic>
      <p:sp>
        <p:nvSpPr>
          <p:cNvPr id="404" name="GOKASE ver．…"/>
          <p:cNvSpPr txBox="1">
            <a:spLocks noGrp="1"/>
          </p:cNvSpPr>
          <p:nvPr>
            <p:ph type="body" sz="half" idx="1"/>
          </p:nvPr>
        </p:nvSpPr>
        <p:spPr>
          <a:xfrm>
            <a:off x="-754276" y="4058667"/>
            <a:ext cx="8264840" cy="5280113"/>
          </a:xfrm>
          <a:prstGeom prst="rect">
            <a:avLst/>
          </a:prstGeom>
        </p:spPr>
        <p:txBody>
          <a:bodyPr/>
          <a:lstStyle/>
          <a:p>
            <a:pPr>
              <a:defRPr sz="6000">
                <a:latin typeface="DIN Alternate Bold"/>
                <a:ea typeface="DIN Alternate Bold"/>
                <a:cs typeface="DIN Alternate Bold"/>
                <a:sym typeface="DIN Alternate Bold"/>
              </a:defRPr>
            </a:pPr>
            <a:r>
              <a:rPr dirty="0"/>
              <a:t>GOKASE </a:t>
            </a:r>
            <a:r>
              <a:rPr dirty="0" err="1"/>
              <a:t>ver</a:t>
            </a:r>
            <a:r>
              <a:rPr dirty="0"/>
              <a:t>．</a:t>
            </a:r>
          </a:p>
          <a:p>
            <a:pPr>
              <a:defRPr sz="6000">
                <a:latin typeface="DIN Alternate Bold"/>
                <a:ea typeface="DIN Alternate Bold"/>
                <a:cs typeface="DIN Alternate Bold"/>
                <a:sym typeface="DIN Alternate Bold"/>
              </a:defRPr>
            </a:pPr>
            <a:r>
              <a:rPr sz="5100" dirty="0" smtClean="0"/>
              <a:t>陸</a:t>
            </a:r>
            <a:r>
              <a:rPr lang="ja-JP" altLang="en-US" sz="5100" dirty="0" smtClean="0"/>
              <a:t>→</a:t>
            </a:r>
            <a:r>
              <a:rPr sz="5100" dirty="0" smtClean="0"/>
              <a:t> </a:t>
            </a:r>
            <a:r>
              <a:rPr sz="5100" dirty="0"/>
              <a:t>・</a:t>
            </a:r>
            <a:r>
              <a:rPr sz="5100" dirty="0" err="1"/>
              <a:t>ジップライン</a:t>
            </a:r>
            <a:endParaRPr sz="5100" dirty="0"/>
          </a:p>
          <a:p>
            <a:pPr>
              <a:defRPr sz="5100">
                <a:latin typeface="DIN Alternate Bold"/>
                <a:ea typeface="DIN Alternate Bold"/>
                <a:cs typeface="DIN Alternate Bold"/>
                <a:sym typeface="DIN Alternate Bold"/>
              </a:defRPr>
            </a:pPr>
            <a:r>
              <a:rPr dirty="0"/>
              <a:t>　　　・</a:t>
            </a:r>
            <a:r>
              <a:rPr dirty="0" err="1"/>
              <a:t>バンジージャンプ</a:t>
            </a:r>
            <a:endParaRPr dirty="0"/>
          </a:p>
          <a:p>
            <a:pPr>
              <a:defRPr sz="5100">
                <a:latin typeface="DIN Alternate Bold"/>
                <a:ea typeface="DIN Alternate Bold"/>
                <a:cs typeface="DIN Alternate Bold"/>
                <a:sym typeface="DIN Alternate Bold"/>
              </a:defRPr>
            </a:pPr>
            <a:r>
              <a:rPr dirty="0" smtClean="0"/>
              <a:t>川</a:t>
            </a:r>
            <a:r>
              <a:rPr lang="ja-JP" altLang="en-US" dirty="0" smtClean="0"/>
              <a:t>→</a:t>
            </a:r>
            <a:r>
              <a:rPr dirty="0" smtClean="0"/>
              <a:t>・</a:t>
            </a:r>
            <a:r>
              <a:rPr dirty="0" err="1"/>
              <a:t>キャニオニング</a:t>
            </a:r>
            <a:endParaRPr dirty="0"/>
          </a:p>
          <a:p>
            <a:pPr>
              <a:defRPr sz="5100">
                <a:latin typeface="DIN Alternate Bold"/>
                <a:ea typeface="DIN Alternate Bold"/>
                <a:cs typeface="DIN Alternate Bold"/>
                <a:sym typeface="DIN Alternate Bold"/>
              </a:defRPr>
            </a:pPr>
            <a:r>
              <a:rPr dirty="0"/>
              <a:t>　・</a:t>
            </a:r>
            <a:r>
              <a:rPr dirty="0" err="1"/>
              <a:t>リバーブギetc</a:t>
            </a:r>
            <a:endParaRPr dirty="0"/>
          </a:p>
        </p:txBody>
      </p:sp>
      <p:pic>
        <p:nvPicPr>
          <p:cNvPr id="405" name="吹き出し 吹き出し" descr="吹き出し 吹き出し"/>
          <p:cNvPicPr>
            <a:picLocks/>
          </p:cNvPicPr>
          <p:nvPr/>
        </p:nvPicPr>
        <p:blipFill>
          <a:blip r:embed="rId4">
            <a:extLst/>
          </a:blip>
          <a:stretch>
            <a:fillRect/>
          </a:stretch>
        </p:blipFill>
        <p:spPr>
          <a:xfrm>
            <a:off x="498451" y="204426"/>
            <a:ext cx="7505814" cy="3677445"/>
          </a:xfrm>
          <a:prstGeom prst="rect">
            <a:avLst/>
          </a:prstGeom>
          <a:effectLst>
            <a:outerShdw blurRad="63500" dir="16200000" rotWithShape="0">
              <a:srgbClr val="000000">
                <a:alpha val="50000"/>
              </a:srgbClr>
            </a:outerShdw>
          </a:effectLst>
        </p:spPr>
      </p:pic>
      <p:sp>
        <p:nvSpPr>
          <p:cNvPr id="406" name="日本一の…"/>
          <p:cNvSpPr txBox="1"/>
          <p:nvPr/>
        </p:nvSpPr>
        <p:spPr>
          <a:xfrm>
            <a:off x="742249" y="736344"/>
            <a:ext cx="5994401" cy="2213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pPr>
              <a:defRPr sz="6000">
                <a:latin typeface="DIN Alternate Bold"/>
                <a:ea typeface="DIN Alternate Bold"/>
                <a:cs typeface="DIN Alternate Bold"/>
                <a:sym typeface="DIN Alternate Bold"/>
              </a:defRPr>
            </a:pPr>
            <a:r>
              <a:t>日本一の</a:t>
            </a:r>
          </a:p>
          <a:p>
            <a:pPr>
              <a:defRPr sz="6000">
                <a:latin typeface="DIN Alternate Bold"/>
                <a:ea typeface="DIN Alternate Bold"/>
                <a:cs typeface="DIN Alternate Bold"/>
                <a:sym typeface="DIN Alternate Bold"/>
              </a:defRPr>
            </a:pPr>
            <a:r>
              <a:t>ジップライン</a:t>
            </a:r>
          </a:p>
        </p:txBody>
      </p:sp>
      <p:sp>
        <p:nvSpPr>
          <p:cNvPr id="407" name="https://www.town.kumamoto-misato.lg.jp/q/aview/71/7575.html"/>
          <p:cNvSpPr txBox="1"/>
          <p:nvPr/>
        </p:nvSpPr>
        <p:spPr>
          <a:xfrm>
            <a:off x="9095123" y="5060647"/>
            <a:ext cx="3919318"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000">
                <a:latin typeface="DIN Alternate Bold"/>
                <a:ea typeface="DIN Alternate Bold"/>
                <a:cs typeface="DIN Alternate Bold"/>
                <a:sym typeface="DIN Alternate Bold"/>
              </a:defRPr>
            </a:lvl1pPr>
          </a:lstStyle>
          <a:p>
            <a:r>
              <a:t>https://www.town.kumamoto-misato.lg.jp/q/aview/71/7575.html</a:t>
            </a:r>
          </a:p>
        </p:txBody>
      </p:sp>
      <p:sp>
        <p:nvSpPr>
          <p:cNvPr id="408" name="https://www.chunichi.co.jp/article/318306"/>
          <p:cNvSpPr txBox="1"/>
          <p:nvPr/>
        </p:nvSpPr>
        <p:spPr>
          <a:xfrm>
            <a:off x="10616055" y="9431201"/>
            <a:ext cx="2301082"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
                <a:latin typeface="DIN Alternate Bold"/>
                <a:ea typeface="DIN Alternate Bold"/>
                <a:cs typeface="DIN Alternate Bold"/>
                <a:sym typeface="DIN Alternate Bold"/>
              </a:defRPr>
            </a:lvl1pPr>
          </a:lstStyle>
          <a:p>
            <a:r>
              <a:t>https://www.chunichi.co.jp/article/318306</a:t>
            </a:r>
          </a:p>
        </p:txBody>
      </p:sp>
      <p:grpSp>
        <p:nvGrpSpPr>
          <p:cNvPr id="411" name="IMG_0373.jpeg"/>
          <p:cNvGrpSpPr/>
          <p:nvPr/>
        </p:nvGrpSpPr>
        <p:grpSpPr>
          <a:xfrm>
            <a:off x="7743310" y="5468697"/>
            <a:ext cx="5187554" cy="3913189"/>
            <a:chOff x="0" y="0"/>
            <a:chExt cx="5187553" cy="3913187"/>
          </a:xfrm>
        </p:grpSpPr>
        <p:pic>
          <p:nvPicPr>
            <p:cNvPr id="410" name="IMG_0373.jpeg" descr="IMG_0373.jpeg"/>
            <p:cNvPicPr>
              <a:picLocks noChangeAspect="1"/>
            </p:cNvPicPr>
            <p:nvPr/>
          </p:nvPicPr>
          <p:blipFill>
            <a:blip r:embed="rId5">
              <a:extLst/>
            </a:blip>
            <a:srcRect/>
            <a:stretch>
              <a:fillRect/>
            </a:stretch>
          </p:blipFill>
          <p:spPr>
            <a:xfrm>
              <a:off x="44450" y="44450"/>
              <a:ext cx="5098816" cy="3824112"/>
            </a:xfrm>
            <a:prstGeom prst="rect">
              <a:avLst/>
            </a:prstGeom>
            <a:ln>
              <a:noFill/>
            </a:ln>
            <a:effectLst/>
          </p:spPr>
        </p:pic>
        <p:pic>
          <p:nvPicPr>
            <p:cNvPr id="409" name="IMG_0373.jpeg" descr="IMG_0373.jpeg"/>
            <p:cNvPicPr>
              <a:picLocks/>
            </p:cNvPicPr>
            <p:nvPr/>
          </p:nvPicPr>
          <p:blipFill>
            <a:blip r:embed="rId6">
              <a:extLst/>
            </a:blip>
            <a:stretch>
              <a:fillRect/>
            </a:stretch>
          </p:blipFill>
          <p:spPr>
            <a:xfrm>
              <a:off x="0" y="0"/>
              <a:ext cx="5187554" cy="3913188"/>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404"/>
                                        </p:tgtEl>
                                        <p:attrNameLst>
                                          <p:attrName>style.visibility</p:attrName>
                                        </p:attrNameLst>
                                      </p:cBhvr>
                                      <p:to>
                                        <p:strVal val="visible"/>
                                      </p:to>
                                    </p:set>
                                    <p:anim calcmode="lin" valueType="num">
                                      <p:cBhvr>
                                        <p:cTn id="7" dur="1000" fill="hold"/>
                                        <p:tgtEl>
                                          <p:spTgt spid="404"/>
                                        </p:tgtEl>
                                        <p:attrNameLst>
                                          <p:attrName>ppt_x</p:attrName>
                                        </p:attrNameLst>
                                      </p:cBhvr>
                                      <p:tavLst>
                                        <p:tav tm="0">
                                          <p:val>
                                            <p:strVal val="#ppt_x"/>
                                          </p:val>
                                        </p:tav>
                                        <p:tav tm="100000">
                                          <p:val>
                                            <p:strVal val="#ppt_x"/>
                                          </p:val>
                                        </p:tav>
                                      </p:tavLst>
                                    </p:anim>
                                    <p:anim calcmode="lin" valueType="num">
                                      <p:cBhvr>
                                        <p:cTn id="8" dur="1000" fill="hold"/>
                                        <p:tgtEl>
                                          <p:spTgt spid="4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まとめ"/>
          <p:cNvSpPr txBox="1">
            <a:spLocks noGrp="1"/>
          </p:cNvSpPr>
          <p:nvPr>
            <p:ph type="title"/>
          </p:nvPr>
        </p:nvSpPr>
        <p:spPr>
          <a:prstGeom prst="rect">
            <a:avLst/>
          </a:prstGeom>
        </p:spPr>
        <p:txBody>
          <a:bodyPr/>
          <a:lstStyle>
            <a:lvl1pPr>
              <a:defRPr sz="10000">
                <a:latin typeface="DIN Alternate Bold"/>
                <a:ea typeface="DIN Alternate Bold"/>
                <a:cs typeface="DIN Alternate Bold"/>
                <a:sym typeface="DIN Alternate Bold"/>
              </a:defRPr>
            </a:lvl1pPr>
          </a:lstStyle>
          <a:p>
            <a:r>
              <a:t>まとめ</a:t>
            </a:r>
          </a:p>
        </p:txBody>
      </p:sp>
      <p:grpSp>
        <p:nvGrpSpPr>
          <p:cNvPr id="418" name="五ヶ瀬町民＆町外の方"/>
          <p:cNvGrpSpPr/>
          <p:nvPr/>
        </p:nvGrpSpPr>
        <p:grpSpPr>
          <a:xfrm>
            <a:off x="1314449" y="3223039"/>
            <a:ext cx="10375901" cy="1219201"/>
            <a:chOff x="0" y="0"/>
            <a:chExt cx="10375900" cy="1219200"/>
          </a:xfrm>
        </p:grpSpPr>
        <p:sp>
          <p:nvSpPr>
            <p:cNvPr id="417" name="五ヶ瀬町民＆町外の方"/>
            <p:cNvSpPr txBox="1"/>
            <p:nvPr/>
          </p:nvSpPr>
          <p:spPr>
            <a:xfrm>
              <a:off x="25400" y="25400"/>
              <a:ext cx="10325100" cy="1168400"/>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8000">
                  <a:effectLst>
                    <a:outerShdw blurRad="63500" dist="25400" dir="2700000" rotWithShape="0">
                      <a:srgbClr val="000000">
                        <a:alpha val="70000"/>
                      </a:srgbClr>
                    </a:outerShdw>
                  </a:effectLst>
                  <a:latin typeface="DIN Alternate Bold"/>
                  <a:ea typeface="DIN Alternate Bold"/>
                  <a:cs typeface="DIN Alternate Bold"/>
                  <a:sym typeface="DIN Alternate Bold"/>
                </a:defRPr>
              </a:lvl1pPr>
            </a:lstStyle>
            <a:p>
              <a:r>
                <a:t>五ヶ瀬町民＆町外の方</a:t>
              </a:r>
            </a:p>
          </p:txBody>
        </p:sp>
        <p:pic>
          <p:nvPicPr>
            <p:cNvPr id="416" name="五ヶ瀬町民＆町外の方 五ヶ瀬町民＆町外の方" descr="五ヶ瀬町民＆町外の方 五ヶ瀬町民＆町外の方"/>
            <p:cNvPicPr>
              <a:picLocks/>
            </p:cNvPicPr>
            <p:nvPr/>
          </p:nvPicPr>
          <p:blipFill>
            <a:blip r:embed="rId3">
              <a:extLst/>
            </a:blip>
            <a:stretch>
              <a:fillRect/>
            </a:stretch>
          </p:blipFill>
          <p:spPr>
            <a:xfrm>
              <a:off x="0" y="0"/>
              <a:ext cx="10375900" cy="1219200"/>
            </a:xfrm>
            <a:prstGeom prst="rect">
              <a:avLst/>
            </a:prstGeom>
            <a:effectLst/>
          </p:spPr>
        </p:pic>
      </p:grpSp>
      <p:sp>
        <p:nvSpPr>
          <p:cNvPr id="419" name="矢印"/>
          <p:cNvSpPr/>
          <p:nvPr/>
        </p:nvSpPr>
        <p:spPr>
          <a:xfrm rot="5400000">
            <a:off x="4731958" y="5036846"/>
            <a:ext cx="2793052" cy="1905001"/>
          </a:xfrm>
          <a:prstGeom prst="rightArrow">
            <a:avLst>
              <a:gd name="adj1" fmla="val 49175"/>
              <a:gd name="adj2" fmla="val 63387"/>
            </a:avLst>
          </a:prstGeom>
          <a:solidFill>
            <a:srgbClr val="FFFFFF"/>
          </a:solidFill>
          <a:ln w="12700">
            <a:miter lim="400000"/>
          </a:ln>
        </p:spPr>
        <p:txBody>
          <a:bodyPr lIns="50800" tIns="50800" rIns="50800" bIns="50800" anchor="ctr"/>
          <a:lstStyle/>
          <a:p>
            <a:pPr>
              <a:defRPr sz="3200">
                <a:effectLst>
                  <a:outerShdw blurRad="63500" dist="25400" dir="2700000" rotWithShape="0">
                    <a:srgbClr val="000000">
                      <a:alpha val="70000"/>
                    </a:srgbClr>
                  </a:outerShdw>
                </a:effectLst>
              </a:defRPr>
            </a:pPr>
            <a:endParaRPr/>
          </a:p>
        </p:txBody>
      </p:sp>
      <p:sp>
        <p:nvSpPr>
          <p:cNvPr id="420" name="五ヶ瀬の自然のPR"/>
          <p:cNvSpPr txBox="1"/>
          <p:nvPr/>
        </p:nvSpPr>
        <p:spPr>
          <a:xfrm>
            <a:off x="6562832" y="5143500"/>
            <a:ext cx="6364710" cy="99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latin typeface="DIN Alternate Bold"/>
                <a:ea typeface="DIN Alternate Bold"/>
                <a:cs typeface="DIN Alternate Bold"/>
                <a:sym typeface="DIN Alternate Bold"/>
              </a:defRPr>
            </a:lvl1pPr>
          </a:lstStyle>
          <a:p>
            <a:r>
              <a:t>五ヶ瀬の自然のPR</a:t>
            </a:r>
          </a:p>
        </p:txBody>
      </p:sp>
      <p:sp>
        <p:nvSpPr>
          <p:cNvPr id="421" name="五ヶ瀬の活性化！"/>
          <p:cNvSpPr txBox="1"/>
          <p:nvPr/>
        </p:nvSpPr>
        <p:spPr>
          <a:xfrm>
            <a:off x="1365249" y="7949324"/>
            <a:ext cx="10274301" cy="1371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a:latin typeface="DIN Alternate Bold"/>
                <a:ea typeface="DIN Alternate Bold"/>
                <a:cs typeface="DIN Alternate Bold"/>
                <a:sym typeface="DIN Alternate Bold"/>
              </a:defRPr>
            </a:lvl1pPr>
          </a:lstStyle>
          <a:p>
            <a:r>
              <a:t>五ヶ瀬の活性化！</a:t>
            </a:r>
          </a:p>
        </p:txBody>
      </p:sp>
      <p:sp>
        <p:nvSpPr>
          <p:cNvPr id="422" name="ウッドスタート"/>
          <p:cNvSpPr txBox="1"/>
          <p:nvPr/>
        </p:nvSpPr>
        <p:spPr>
          <a:xfrm>
            <a:off x="312384" y="5206999"/>
            <a:ext cx="5448301"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latin typeface="DIN Alternate Bold"/>
                <a:ea typeface="DIN Alternate Bold"/>
                <a:cs typeface="DIN Alternate Bold"/>
                <a:sym typeface="DIN Alternate Bold"/>
              </a:defRPr>
            </a:lvl1pPr>
          </a:lstStyle>
          <a:p>
            <a:r>
              <a:t>ウッドスタート</a:t>
            </a:r>
          </a:p>
        </p:txBody>
      </p:sp>
      <p:sp>
        <p:nvSpPr>
          <p:cNvPr id="423" name="＆"/>
          <p:cNvSpPr txBox="1"/>
          <p:nvPr/>
        </p:nvSpPr>
        <p:spPr>
          <a:xfrm>
            <a:off x="5690334" y="5206999"/>
            <a:ext cx="876301"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51504D"/>
                </a:solidFill>
                <a:latin typeface="DIN Alternate Bold"/>
                <a:ea typeface="DIN Alternate Bold"/>
                <a:cs typeface="DIN Alternate Bold"/>
                <a:sym typeface="DIN Alternate Bold"/>
              </a:defRPr>
            </a:lvl1pPr>
          </a:lstStyle>
          <a:p>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21"/>
                                        </p:tgtEl>
                                        <p:attrNameLst>
                                          <p:attrName>style.visibility</p:attrName>
                                        </p:attrNameLst>
                                      </p:cBhvr>
                                      <p:to>
                                        <p:strVal val="visible"/>
                                      </p:to>
                                    </p:set>
                                    <p:animEffect transition="in" filter="wipe(left)">
                                      <p:cBhvr>
                                        <p:cTn id="7" dur="20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ご静聴…"/>
          <p:cNvSpPr txBox="1">
            <a:spLocks noGrp="1"/>
          </p:cNvSpPr>
          <p:nvPr>
            <p:ph type="title"/>
          </p:nvPr>
        </p:nvSpPr>
        <p:spPr>
          <a:xfrm>
            <a:off x="-628792" y="977702"/>
            <a:ext cx="14262384" cy="7798196"/>
          </a:xfrm>
          <a:prstGeom prst="rect">
            <a:avLst/>
          </a:prstGeom>
        </p:spPr>
        <p:txBody>
          <a:bodyPr/>
          <a:lstStyle/>
          <a:p>
            <a:pPr>
              <a:defRPr sz="8100">
                <a:latin typeface="DIN Alternate Bold"/>
                <a:ea typeface="DIN Alternate Bold"/>
                <a:cs typeface="DIN Alternate Bold"/>
                <a:sym typeface="DIN Alternate Bold"/>
              </a:defRPr>
            </a:pPr>
            <a:r>
              <a:t>ご静聴</a:t>
            </a:r>
          </a:p>
          <a:p>
            <a:pPr>
              <a:defRPr sz="8100">
                <a:latin typeface="DIN Alternate Bold"/>
                <a:ea typeface="DIN Alternate Bold"/>
                <a:cs typeface="DIN Alternate Bold"/>
                <a:sym typeface="DIN Alternate Bold"/>
              </a:defRPr>
            </a:pPr>
            <a:r>
              <a:t>ありがとうございました！</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五ヶ瀬町の現状…"/>
          <p:cNvSpPr txBox="1">
            <a:spLocks noGrp="1"/>
          </p:cNvSpPr>
          <p:nvPr>
            <p:ph type="title"/>
          </p:nvPr>
        </p:nvSpPr>
        <p:spPr>
          <a:xfrm>
            <a:off x="245886" y="491682"/>
            <a:ext cx="12513028" cy="2540001"/>
          </a:xfrm>
          <a:prstGeom prst="rect">
            <a:avLst/>
          </a:prstGeom>
        </p:spPr>
        <p:txBody>
          <a:bodyPr/>
          <a:lstStyle/>
          <a:p>
            <a:pPr defTabSz="438911">
              <a:defRPr sz="9600">
                <a:latin typeface="DIN Alternate Bold"/>
                <a:ea typeface="DIN Alternate Bold"/>
                <a:cs typeface="DIN Alternate Bold"/>
                <a:sym typeface="DIN Alternate Bold"/>
              </a:defRPr>
            </a:pPr>
            <a:r>
              <a:t>五ヶ瀬町の現状</a:t>
            </a:r>
          </a:p>
          <a:p>
            <a:pPr defTabSz="438911">
              <a:defRPr sz="4800">
                <a:latin typeface="DIN Alternate Bold"/>
                <a:ea typeface="DIN Alternate Bold"/>
                <a:cs typeface="DIN Alternate Bold"/>
                <a:sym typeface="DIN Alternate Bold"/>
              </a:defRPr>
            </a:pPr>
            <a:r>
              <a:t>〜五ヶ瀬町と町民と自然の関係〜</a:t>
            </a:r>
          </a:p>
        </p:txBody>
      </p:sp>
      <p:graphicFrame>
        <p:nvGraphicFramePr>
          <p:cNvPr id="141" name="2D円グラフ"/>
          <p:cNvGraphicFramePr/>
          <p:nvPr>
            <p:extLst>
              <p:ext uri="{D42A27DB-BD31-4B8C-83A1-F6EECF244321}">
                <p14:modId xmlns:p14="http://schemas.microsoft.com/office/powerpoint/2010/main" val="2671344814"/>
              </p:ext>
            </p:extLst>
          </p:nvPr>
        </p:nvGraphicFramePr>
        <p:xfrm>
          <a:off x="5016266" y="794207"/>
          <a:ext cx="10338000" cy="10338001"/>
        </p:xfrm>
        <a:graphic>
          <a:graphicData uri="http://schemas.openxmlformats.org/drawingml/2006/chart">
            <c:chart xmlns:c="http://schemas.openxmlformats.org/drawingml/2006/chart" xmlns:r="http://schemas.openxmlformats.org/officeDocument/2006/relationships" r:id="rId3"/>
          </a:graphicData>
        </a:graphic>
      </p:graphicFrame>
      <p:sp>
        <p:nvSpPr>
          <p:cNvPr id="142" name="・愛着を感じている人  約60％…"/>
          <p:cNvSpPr txBox="1"/>
          <p:nvPr/>
        </p:nvSpPr>
        <p:spPr>
          <a:xfrm>
            <a:off x="-1604784" y="6648250"/>
            <a:ext cx="10464801" cy="2540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defRPr sz="3600">
                <a:latin typeface="DIN Alternate Bold"/>
                <a:ea typeface="DIN Alternate Bold"/>
                <a:cs typeface="DIN Alternate Bold"/>
                <a:sym typeface="DIN Alternate Bold"/>
              </a:defRPr>
            </a:pPr>
            <a:r>
              <a:rPr dirty="0"/>
              <a:t>・</a:t>
            </a:r>
            <a:r>
              <a:rPr dirty="0" err="1"/>
              <a:t>愛着を感じている人</a:t>
            </a:r>
            <a:r>
              <a:rPr dirty="0"/>
              <a:t>　　約60％</a:t>
            </a:r>
          </a:p>
          <a:p>
            <a:pPr>
              <a:defRPr sz="3600">
                <a:latin typeface="DIN Alternate Bold"/>
                <a:ea typeface="DIN Alternate Bold"/>
                <a:cs typeface="DIN Alternate Bold"/>
                <a:sym typeface="DIN Alternate Bold"/>
              </a:defRPr>
            </a:pPr>
            <a:r>
              <a:rPr dirty="0"/>
              <a:t>・</a:t>
            </a:r>
            <a:r>
              <a:rPr dirty="0" err="1"/>
              <a:t>愛着を感じていない人</a:t>
            </a:r>
            <a:r>
              <a:rPr dirty="0"/>
              <a:t>　約18％</a:t>
            </a:r>
          </a:p>
          <a:p>
            <a:pPr>
              <a:defRPr sz="3600">
                <a:latin typeface="DIN Alternate Bold"/>
                <a:ea typeface="DIN Alternate Bold"/>
                <a:cs typeface="DIN Alternate Bold"/>
                <a:sym typeface="DIN Alternate Bold"/>
              </a:defRPr>
            </a:pPr>
            <a:r>
              <a:rPr dirty="0" smtClean="0"/>
              <a:t>▶</a:t>
            </a:r>
            <a:r>
              <a:rPr dirty="0" err="1" smtClean="0"/>
              <a:t>全員に愛着を感じてほしい</a:t>
            </a:r>
            <a:r>
              <a:rPr dirty="0"/>
              <a:t>！</a:t>
            </a:r>
          </a:p>
        </p:txBody>
      </p:sp>
      <p:grpSp>
        <p:nvGrpSpPr>
          <p:cNvPr id="145" name="五ヶ瀬町と町民の関係"/>
          <p:cNvGrpSpPr/>
          <p:nvPr/>
        </p:nvGrpSpPr>
        <p:grpSpPr>
          <a:xfrm>
            <a:off x="574059" y="3080307"/>
            <a:ext cx="6107115" cy="781051"/>
            <a:chOff x="0" y="0"/>
            <a:chExt cx="6107113" cy="781050"/>
          </a:xfrm>
        </p:grpSpPr>
        <p:sp>
          <p:nvSpPr>
            <p:cNvPr id="144" name="五ヶ瀬町と町民の関係"/>
            <p:cNvSpPr txBox="1"/>
            <p:nvPr/>
          </p:nvSpPr>
          <p:spPr>
            <a:xfrm>
              <a:off x="25400" y="25400"/>
              <a:ext cx="6056314" cy="730250"/>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4500">
                  <a:latin typeface="DIN Alternate Bold"/>
                  <a:ea typeface="DIN Alternate Bold"/>
                  <a:cs typeface="DIN Alternate Bold"/>
                  <a:sym typeface="DIN Alternate Bold"/>
                </a:defRPr>
              </a:lvl1pPr>
            </a:lstStyle>
            <a:p>
              <a:r>
                <a:t>五ヶ瀬町と町民の関係</a:t>
              </a:r>
            </a:p>
          </p:txBody>
        </p:sp>
        <p:pic>
          <p:nvPicPr>
            <p:cNvPr id="143" name="五ヶ瀬町と町民の関係 五ヶ瀬町と町民の関係" descr="五ヶ瀬町と町民の関係 五ヶ瀬町と町民の関係"/>
            <p:cNvPicPr>
              <a:picLocks/>
            </p:cNvPicPr>
            <p:nvPr/>
          </p:nvPicPr>
          <p:blipFill>
            <a:blip r:embed="rId4">
              <a:extLst/>
            </a:blip>
            <a:stretch>
              <a:fillRect/>
            </a:stretch>
          </p:blipFill>
          <p:spPr>
            <a:xfrm>
              <a:off x="0" y="0"/>
              <a:ext cx="6107114" cy="781050"/>
            </a:xfrm>
            <a:prstGeom prst="rect">
              <a:avLst/>
            </a:prstGeom>
            <a:effectLst/>
          </p:spPr>
        </p:pic>
      </p:grpSp>
      <p:grpSp>
        <p:nvGrpSpPr>
          <p:cNvPr id="148" name="Q．五ヶ瀬町に愛着を感じているか。"/>
          <p:cNvGrpSpPr/>
          <p:nvPr/>
        </p:nvGrpSpPr>
        <p:grpSpPr>
          <a:xfrm>
            <a:off x="599459" y="4839698"/>
            <a:ext cx="4799456" cy="1562101"/>
            <a:chOff x="12107" y="-18051"/>
            <a:chExt cx="4799454" cy="1562100"/>
          </a:xfrm>
        </p:grpSpPr>
        <p:sp>
          <p:nvSpPr>
            <p:cNvPr id="147" name="Q．五ヶ瀬町に愛着を感じているか。"/>
            <p:cNvSpPr txBox="1"/>
            <p:nvPr/>
          </p:nvSpPr>
          <p:spPr>
            <a:xfrm>
              <a:off x="95250" y="95250"/>
              <a:ext cx="4608954" cy="1371600"/>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3200">
                  <a:effectLst>
                    <a:outerShdw blurRad="63500" dist="25400" dir="2700000" rotWithShape="0">
                      <a:srgbClr val="000000">
                        <a:alpha val="70000"/>
                      </a:srgbClr>
                    </a:outerShdw>
                  </a:effectLst>
                  <a:latin typeface="DIN Alternate Bold"/>
                  <a:ea typeface="DIN Alternate Bold"/>
                  <a:cs typeface="DIN Alternate Bold"/>
                  <a:sym typeface="DIN Alternate Bold"/>
                </a:defRPr>
              </a:lvl1pPr>
            </a:lstStyle>
            <a:p>
              <a:r>
                <a:t>Q．五ヶ瀬町に愛着を感じているか。</a:t>
              </a:r>
            </a:p>
          </p:txBody>
        </p:sp>
        <p:pic>
          <p:nvPicPr>
            <p:cNvPr id="146" name="Q．五ヶ瀬町に愛着を感じているか。 Q．五ヶ瀬町に愛着を感じているか。" descr="Q．五ヶ瀬町に愛着を感じているか。 Q．五ヶ瀬町に愛着を感じているか。"/>
            <p:cNvPicPr>
              <a:picLocks/>
            </p:cNvPicPr>
            <p:nvPr/>
          </p:nvPicPr>
          <p:blipFill>
            <a:blip r:embed="rId5">
              <a:extLst/>
            </a:blip>
            <a:stretch>
              <a:fillRect/>
            </a:stretch>
          </p:blipFill>
          <p:spPr>
            <a:xfrm>
              <a:off x="12107" y="-18051"/>
              <a:ext cx="4799454" cy="1562100"/>
            </a:xfrm>
            <a:prstGeom prst="rect">
              <a:avLst/>
            </a:prstGeom>
            <a:effectLst/>
          </p:spPr>
        </p:pic>
      </p:grpSp>
      <p:sp>
        <p:nvSpPr>
          <p:cNvPr id="149" name="☞"/>
          <p:cNvSpPr txBox="1"/>
          <p:nvPr/>
        </p:nvSpPr>
        <p:spPr>
          <a:xfrm>
            <a:off x="5323942" y="4791074"/>
            <a:ext cx="1701801" cy="1695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2500">
                <a:latin typeface="DIN Alternate Bold"/>
                <a:ea typeface="DIN Alternate Bold"/>
                <a:cs typeface="DIN Alternate Bold"/>
                <a:sym typeface="DIN Alternate Bold"/>
              </a:defRPr>
            </a:lvl1pPr>
          </a:lstStyle>
          <a:p>
            <a:r>
              <a:rPr dirty="0" smtClean="0"/>
              <a:t>☞</a:t>
            </a:r>
            <a:endParaRPr dirty="0"/>
          </a:p>
        </p:txBody>
      </p:sp>
      <p:sp>
        <p:nvSpPr>
          <p:cNvPr id="150" name="第6次 五ヶ瀬町総合計画案より"/>
          <p:cNvSpPr txBox="1"/>
          <p:nvPr/>
        </p:nvSpPr>
        <p:spPr>
          <a:xfrm>
            <a:off x="7353562" y="8832165"/>
            <a:ext cx="5663410"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
                <a:latin typeface="DIN Alternate Bold"/>
                <a:ea typeface="DIN Alternate Bold"/>
                <a:cs typeface="DIN Alternate Bold"/>
                <a:sym typeface="DIN Alternate Bold"/>
              </a:defRPr>
            </a:lvl1pPr>
          </a:lstStyle>
          <a:p>
            <a:r>
              <a:rPr sz="3200" dirty="0"/>
              <a:t>第6次　</a:t>
            </a:r>
            <a:r>
              <a:rPr sz="3200" dirty="0" err="1"/>
              <a:t>五ヶ瀬町総合計画案より</a:t>
            </a:r>
            <a:endParaRPr sz="3200" dirty="0"/>
          </a:p>
        </p:txBody>
      </p:sp>
      <p:pic>
        <p:nvPicPr>
          <p:cNvPr id="151" name="線 線" descr="線 線"/>
          <p:cNvPicPr>
            <a:picLocks/>
          </p:cNvPicPr>
          <p:nvPr/>
        </p:nvPicPr>
        <p:blipFill>
          <a:blip r:embed="rId6">
            <a:extLst/>
          </a:blip>
          <a:stretch>
            <a:fillRect/>
          </a:stretch>
        </p:blipFill>
        <p:spPr>
          <a:xfrm>
            <a:off x="204265" y="8717494"/>
            <a:ext cx="6644766" cy="190501"/>
          </a:xfrm>
          <a:prstGeom prst="rect">
            <a:avLst/>
          </a:prstGeom>
        </p:spPr>
      </p:pic>
      <p:pic>
        <p:nvPicPr>
          <p:cNvPr id="153" name="線 線" descr="線 線"/>
          <p:cNvPicPr>
            <a:picLocks/>
          </p:cNvPicPr>
          <p:nvPr/>
        </p:nvPicPr>
        <p:blipFill>
          <a:blip r:embed="rId7">
            <a:extLst/>
          </a:blip>
          <a:stretch>
            <a:fillRect/>
          </a:stretch>
        </p:blipFill>
        <p:spPr>
          <a:xfrm>
            <a:off x="5200242" y="7596536"/>
            <a:ext cx="1648789" cy="88901"/>
          </a:xfrm>
          <a:prstGeom prst="rect">
            <a:avLst/>
          </a:prstGeom>
        </p:spPr>
      </p:pic>
      <p:pic>
        <p:nvPicPr>
          <p:cNvPr id="155" name="線 線" descr="線 線"/>
          <p:cNvPicPr>
            <a:picLocks/>
          </p:cNvPicPr>
          <p:nvPr/>
        </p:nvPicPr>
        <p:blipFill>
          <a:blip r:embed="rId7">
            <a:extLst/>
          </a:blip>
          <a:stretch>
            <a:fillRect/>
          </a:stretch>
        </p:blipFill>
        <p:spPr>
          <a:xfrm>
            <a:off x="5200242" y="8157015"/>
            <a:ext cx="1648789" cy="88901"/>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五ヶ瀬町の現状…"/>
          <p:cNvSpPr txBox="1">
            <a:spLocks noGrp="1"/>
          </p:cNvSpPr>
          <p:nvPr>
            <p:ph type="title"/>
          </p:nvPr>
        </p:nvSpPr>
        <p:spPr>
          <a:xfrm>
            <a:off x="245886" y="491682"/>
            <a:ext cx="12513028" cy="2540001"/>
          </a:xfrm>
          <a:prstGeom prst="rect">
            <a:avLst/>
          </a:prstGeom>
        </p:spPr>
        <p:txBody>
          <a:bodyPr/>
          <a:lstStyle/>
          <a:p>
            <a:pPr defTabSz="438911">
              <a:defRPr sz="9600">
                <a:latin typeface="DIN Alternate Bold"/>
                <a:ea typeface="DIN Alternate Bold"/>
                <a:cs typeface="DIN Alternate Bold"/>
                <a:sym typeface="DIN Alternate Bold"/>
              </a:defRPr>
            </a:pPr>
            <a:r>
              <a:t>五ヶ瀬町の現状</a:t>
            </a:r>
          </a:p>
          <a:p>
            <a:pPr defTabSz="438911">
              <a:defRPr sz="4800">
                <a:latin typeface="DIN Alternate Bold"/>
                <a:ea typeface="DIN Alternate Bold"/>
                <a:cs typeface="DIN Alternate Bold"/>
                <a:sym typeface="DIN Alternate Bold"/>
              </a:defRPr>
            </a:pPr>
            <a:r>
              <a:t>〜五ヶ瀬町と町民と自然の関係〜</a:t>
            </a:r>
          </a:p>
        </p:txBody>
      </p:sp>
      <p:grpSp>
        <p:nvGrpSpPr>
          <p:cNvPr id="163" name="五ヶ瀬町と自然の関係"/>
          <p:cNvGrpSpPr/>
          <p:nvPr/>
        </p:nvGrpSpPr>
        <p:grpSpPr>
          <a:xfrm>
            <a:off x="628029" y="3079427"/>
            <a:ext cx="5930901" cy="781051"/>
            <a:chOff x="0" y="0"/>
            <a:chExt cx="5930900" cy="781050"/>
          </a:xfrm>
        </p:grpSpPr>
        <p:sp>
          <p:nvSpPr>
            <p:cNvPr id="162" name="五ヶ瀬町と自然の関係"/>
            <p:cNvSpPr txBox="1"/>
            <p:nvPr/>
          </p:nvSpPr>
          <p:spPr>
            <a:xfrm>
              <a:off x="25400" y="25400"/>
              <a:ext cx="5880100" cy="730250"/>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500">
                  <a:effectLst>
                    <a:outerShdw blurRad="63500" dist="25400" dir="2700000" rotWithShape="0">
                      <a:srgbClr val="000000">
                        <a:alpha val="70000"/>
                      </a:srgbClr>
                    </a:outerShdw>
                  </a:effectLst>
                  <a:latin typeface="DIN Alternate Bold"/>
                  <a:ea typeface="DIN Alternate Bold"/>
                  <a:cs typeface="DIN Alternate Bold"/>
                  <a:sym typeface="DIN Alternate Bold"/>
                </a:defRPr>
              </a:lvl1pPr>
            </a:lstStyle>
            <a:p>
              <a:r>
                <a:t>五ヶ瀬町と自然の関係</a:t>
              </a:r>
            </a:p>
          </p:txBody>
        </p:sp>
        <p:pic>
          <p:nvPicPr>
            <p:cNvPr id="161" name="五ヶ瀬町と自然の関係 五ヶ瀬町と自然の関係" descr="五ヶ瀬町と自然の関係 五ヶ瀬町と自然の関係"/>
            <p:cNvPicPr>
              <a:picLocks/>
            </p:cNvPicPr>
            <p:nvPr/>
          </p:nvPicPr>
          <p:blipFill>
            <a:blip r:embed="rId3">
              <a:extLst/>
            </a:blip>
            <a:stretch>
              <a:fillRect/>
            </a:stretch>
          </p:blipFill>
          <p:spPr>
            <a:xfrm>
              <a:off x="0" y="0"/>
              <a:ext cx="5930900" cy="781050"/>
            </a:xfrm>
            <a:prstGeom prst="rect">
              <a:avLst/>
            </a:prstGeom>
            <a:effectLst/>
          </p:spPr>
        </p:pic>
      </p:grpSp>
      <p:grpSp>
        <p:nvGrpSpPr>
          <p:cNvPr id="166" name="五ヶ瀬町の自然に関する施策について"/>
          <p:cNvGrpSpPr/>
          <p:nvPr/>
        </p:nvGrpSpPr>
        <p:grpSpPr>
          <a:xfrm>
            <a:off x="548842" y="4127500"/>
            <a:ext cx="5235822" cy="1498601"/>
            <a:chOff x="0" y="0"/>
            <a:chExt cx="5235820" cy="1498600"/>
          </a:xfrm>
        </p:grpSpPr>
        <p:sp>
          <p:nvSpPr>
            <p:cNvPr id="165" name="五ヶ瀬町の自然に関する施策について"/>
            <p:cNvSpPr txBox="1"/>
            <p:nvPr/>
          </p:nvSpPr>
          <p:spPr>
            <a:xfrm>
              <a:off x="95250" y="95250"/>
              <a:ext cx="5045321" cy="1308100"/>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3200">
                  <a:effectLst>
                    <a:outerShdw blurRad="63500" dist="25400" dir="2700000" rotWithShape="0">
                      <a:srgbClr val="000000">
                        <a:alpha val="70000"/>
                      </a:srgbClr>
                    </a:outerShdw>
                  </a:effectLst>
                  <a:latin typeface="DIN Alternate Bold"/>
                  <a:ea typeface="DIN Alternate Bold"/>
                  <a:cs typeface="DIN Alternate Bold"/>
                  <a:sym typeface="DIN Alternate Bold"/>
                </a:defRPr>
              </a:lvl1pPr>
            </a:lstStyle>
            <a:p>
              <a:r>
                <a:t>五ヶ瀬町の自然に関する施策について</a:t>
              </a:r>
            </a:p>
          </p:txBody>
        </p:sp>
        <p:pic>
          <p:nvPicPr>
            <p:cNvPr id="164" name="五ヶ瀬町の自然に関する施策について 五ヶ瀬町の自然に関する施策について" descr="五ヶ瀬町の自然に関する施策について 五ヶ瀬町の自然に関する施策について"/>
            <p:cNvPicPr>
              <a:picLocks/>
            </p:cNvPicPr>
            <p:nvPr/>
          </p:nvPicPr>
          <p:blipFill>
            <a:blip r:embed="rId4">
              <a:extLst/>
            </a:blip>
            <a:stretch>
              <a:fillRect/>
            </a:stretch>
          </p:blipFill>
          <p:spPr>
            <a:xfrm>
              <a:off x="0" y="0"/>
              <a:ext cx="5235821" cy="1498600"/>
            </a:xfrm>
            <a:prstGeom prst="rect">
              <a:avLst/>
            </a:prstGeom>
            <a:effectLst/>
          </p:spPr>
        </p:pic>
      </p:grpSp>
      <p:sp>
        <p:nvSpPr>
          <p:cNvPr id="167" name="・重要度＆満足度も高い。"/>
          <p:cNvSpPr txBox="1"/>
          <p:nvPr/>
        </p:nvSpPr>
        <p:spPr>
          <a:xfrm>
            <a:off x="5085855" y="4502595"/>
            <a:ext cx="7104611" cy="132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600">
                <a:latin typeface="DIN Alternate Bold"/>
                <a:ea typeface="DIN Alternate Bold"/>
                <a:cs typeface="DIN Alternate Bold"/>
                <a:sym typeface="DIN Alternate Bold"/>
              </a:defRPr>
            </a:lvl1pPr>
          </a:lstStyle>
          <a:p>
            <a:r>
              <a:t>・重要度＆満足度も高い。</a:t>
            </a:r>
          </a:p>
        </p:txBody>
      </p:sp>
      <p:grpSp>
        <p:nvGrpSpPr>
          <p:cNvPr id="170" name="五ヶ瀬町にある…"/>
          <p:cNvGrpSpPr/>
          <p:nvPr/>
        </p:nvGrpSpPr>
        <p:grpSpPr>
          <a:xfrm>
            <a:off x="548842" y="6126819"/>
            <a:ext cx="5235822" cy="1498601"/>
            <a:chOff x="0" y="0"/>
            <a:chExt cx="5235820" cy="1498600"/>
          </a:xfrm>
        </p:grpSpPr>
        <p:sp>
          <p:nvSpPr>
            <p:cNvPr id="169" name="五ヶ瀬町にある…"/>
            <p:cNvSpPr txBox="1"/>
            <p:nvPr/>
          </p:nvSpPr>
          <p:spPr>
            <a:xfrm>
              <a:off x="95250" y="95250"/>
              <a:ext cx="5045321" cy="1308100"/>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3200">
                  <a:latin typeface="DIN Alternate Bold"/>
                  <a:ea typeface="DIN Alternate Bold"/>
                  <a:cs typeface="DIN Alternate Bold"/>
                  <a:sym typeface="DIN Alternate Bold"/>
                </a:defRPr>
              </a:pPr>
              <a:r>
                <a:t>五ヶ瀬町にある</a:t>
              </a:r>
            </a:p>
            <a:p>
              <a:pPr>
                <a:defRPr sz="3200">
                  <a:latin typeface="DIN Alternate Bold"/>
                  <a:ea typeface="DIN Alternate Bold"/>
                  <a:cs typeface="DIN Alternate Bold"/>
                  <a:sym typeface="DIN Alternate Bold"/>
                </a:defRPr>
              </a:pPr>
              <a:r>
                <a:t>森林の面積</a:t>
              </a:r>
            </a:p>
          </p:txBody>
        </p:sp>
        <p:pic>
          <p:nvPicPr>
            <p:cNvPr id="168" name="五ヶ瀬町にある… 五ヶ瀬町にある森林の面積" descr="五ヶ瀬町にある… 五ヶ瀬町にある森林の面積"/>
            <p:cNvPicPr>
              <a:picLocks/>
            </p:cNvPicPr>
            <p:nvPr/>
          </p:nvPicPr>
          <p:blipFill>
            <a:blip r:embed="rId4">
              <a:extLst/>
            </a:blip>
            <a:stretch>
              <a:fillRect/>
            </a:stretch>
          </p:blipFill>
          <p:spPr>
            <a:xfrm>
              <a:off x="0" y="0"/>
              <a:ext cx="5235821" cy="1498600"/>
            </a:xfrm>
            <a:prstGeom prst="rect">
              <a:avLst/>
            </a:prstGeom>
            <a:effectLst/>
          </p:spPr>
        </p:pic>
      </p:grpSp>
      <p:sp>
        <p:nvSpPr>
          <p:cNvPr id="171" name="・五ヶ瀬町の総面積 17,173ha…"/>
          <p:cNvSpPr txBox="1"/>
          <p:nvPr/>
        </p:nvSpPr>
        <p:spPr>
          <a:xfrm>
            <a:off x="5956060" y="5980680"/>
            <a:ext cx="6325075" cy="35486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defTabSz="452627">
              <a:defRPr sz="3564">
                <a:latin typeface="DIN Alternate Bold"/>
                <a:ea typeface="DIN Alternate Bold"/>
                <a:cs typeface="DIN Alternate Bold"/>
                <a:sym typeface="DIN Alternate Bold"/>
              </a:defRPr>
            </a:pPr>
            <a:r>
              <a:rPr dirty="0"/>
              <a:t>・</a:t>
            </a:r>
            <a:r>
              <a:rPr dirty="0" err="1"/>
              <a:t>五ヶ瀬町の総面積</a:t>
            </a:r>
            <a:r>
              <a:rPr dirty="0"/>
              <a:t>　17,173ha</a:t>
            </a:r>
          </a:p>
          <a:p>
            <a:pPr defTabSz="452627">
              <a:defRPr sz="3564">
                <a:latin typeface="DIN Alternate Bold"/>
                <a:ea typeface="DIN Alternate Bold"/>
                <a:cs typeface="DIN Alternate Bold"/>
                <a:sym typeface="DIN Alternate Bold"/>
              </a:defRPr>
            </a:pPr>
            <a:r>
              <a:rPr dirty="0"/>
              <a:t>⬇︎</a:t>
            </a:r>
          </a:p>
          <a:p>
            <a:pPr defTabSz="452627">
              <a:defRPr sz="3564">
                <a:latin typeface="DIN Alternate Bold"/>
                <a:ea typeface="DIN Alternate Bold"/>
                <a:cs typeface="DIN Alternate Bold"/>
                <a:sym typeface="DIN Alternate Bold"/>
              </a:defRPr>
            </a:pPr>
            <a:r>
              <a:rPr dirty="0" err="1"/>
              <a:t>森林面積</a:t>
            </a:r>
            <a:r>
              <a:rPr dirty="0"/>
              <a:t>　15,128ha</a:t>
            </a:r>
          </a:p>
          <a:p>
            <a:pPr defTabSz="452627">
              <a:defRPr sz="3564">
                <a:latin typeface="DIN Alternate Bold"/>
                <a:ea typeface="DIN Alternate Bold"/>
                <a:cs typeface="DIN Alternate Bold"/>
                <a:sym typeface="DIN Alternate Bold"/>
              </a:defRPr>
            </a:pPr>
            <a:r>
              <a:rPr dirty="0"/>
              <a:t>▶︎総面積の88.1％！</a:t>
            </a:r>
          </a:p>
        </p:txBody>
      </p:sp>
      <p:pic>
        <p:nvPicPr>
          <p:cNvPr id="172" name="線 線" descr="線 線"/>
          <p:cNvPicPr>
            <a:picLocks/>
          </p:cNvPicPr>
          <p:nvPr/>
        </p:nvPicPr>
        <p:blipFill>
          <a:blip r:embed="rId5">
            <a:extLst/>
          </a:blip>
          <a:stretch>
            <a:fillRect/>
          </a:stretch>
        </p:blipFill>
        <p:spPr>
          <a:xfrm>
            <a:off x="6767246" y="8821973"/>
            <a:ext cx="4316818" cy="190501"/>
          </a:xfrm>
          <a:prstGeom prst="rect">
            <a:avLst/>
          </a:prstGeom>
        </p:spPr>
      </p:pic>
      <p:pic>
        <p:nvPicPr>
          <p:cNvPr id="174" name="線 線" descr="線 線"/>
          <p:cNvPicPr>
            <a:picLocks/>
          </p:cNvPicPr>
          <p:nvPr/>
        </p:nvPicPr>
        <p:blipFill>
          <a:blip r:embed="rId6">
            <a:extLst/>
          </a:blip>
          <a:stretch>
            <a:fillRect/>
          </a:stretch>
        </p:blipFill>
        <p:spPr>
          <a:xfrm>
            <a:off x="9105089" y="8268511"/>
            <a:ext cx="1954996" cy="98060"/>
          </a:xfrm>
          <a:prstGeom prst="rect">
            <a:avLst/>
          </a:prstGeom>
        </p:spPr>
      </p:pic>
      <p:sp>
        <p:nvSpPr>
          <p:cNvPr id="176" name="第6次 五ヶ瀬町総合計画案より"/>
          <p:cNvSpPr txBox="1"/>
          <p:nvPr/>
        </p:nvSpPr>
        <p:spPr>
          <a:xfrm>
            <a:off x="810906" y="5641509"/>
            <a:ext cx="4711695" cy="46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
                <a:latin typeface="DIN Alternate Bold"/>
                <a:ea typeface="DIN Alternate Bold"/>
                <a:cs typeface="DIN Alternate Bold"/>
                <a:sym typeface="DIN Alternate Bold"/>
              </a:defRPr>
            </a:lvl1pPr>
          </a:lstStyle>
          <a:p>
            <a:r>
              <a:t>第6次　五ヶ瀬町総合計画案より</a:t>
            </a:r>
          </a:p>
        </p:txBody>
      </p:sp>
      <p:sp>
        <p:nvSpPr>
          <p:cNvPr id="177" name="http://www.machimura.maff.go.jp/machi/contents/45/443/details.html"/>
          <p:cNvSpPr txBox="1"/>
          <p:nvPr/>
        </p:nvSpPr>
        <p:spPr>
          <a:xfrm>
            <a:off x="161587" y="7699726"/>
            <a:ext cx="6426530" cy="35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700">
                <a:latin typeface="DIN Alternate Bold"/>
                <a:ea typeface="DIN Alternate Bold"/>
                <a:cs typeface="DIN Alternate Bold"/>
                <a:sym typeface="DIN Alternate Bold"/>
              </a:defRPr>
            </a:lvl1pPr>
          </a:lstStyle>
          <a:p>
            <a:r>
              <a:t>http://www.machimura.maff.go.jp/machi/contents/45/443/details.html</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五ヶ瀬町の現状…"/>
          <p:cNvSpPr txBox="1">
            <a:spLocks noGrp="1"/>
          </p:cNvSpPr>
          <p:nvPr>
            <p:ph type="title"/>
          </p:nvPr>
        </p:nvSpPr>
        <p:spPr>
          <a:xfrm>
            <a:off x="245886" y="491682"/>
            <a:ext cx="12513028" cy="2540001"/>
          </a:xfrm>
          <a:prstGeom prst="rect">
            <a:avLst/>
          </a:prstGeom>
        </p:spPr>
        <p:txBody>
          <a:bodyPr/>
          <a:lstStyle/>
          <a:p>
            <a:pPr defTabSz="438911">
              <a:defRPr sz="9600">
                <a:latin typeface="DIN Alternate Bold"/>
                <a:ea typeface="DIN Alternate Bold"/>
                <a:cs typeface="DIN Alternate Bold"/>
                <a:sym typeface="DIN Alternate Bold"/>
              </a:defRPr>
            </a:pPr>
            <a:r>
              <a:t>五ヶ瀬町の現状</a:t>
            </a:r>
          </a:p>
          <a:p>
            <a:pPr defTabSz="438911">
              <a:defRPr sz="4800">
                <a:latin typeface="DIN Alternate Bold"/>
                <a:ea typeface="DIN Alternate Bold"/>
                <a:cs typeface="DIN Alternate Bold"/>
                <a:sym typeface="DIN Alternate Bold"/>
              </a:defRPr>
            </a:pPr>
            <a:r>
              <a:t>〜五ヶ瀬町と町民と自然の関係〜</a:t>
            </a:r>
          </a:p>
        </p:txBody>
      </p:sp>
      <p:sp>
        <p:nvSpPr>
          <p:cNvPr id="182" name="第6次 五ヶ瀬町総合計画案より"/>
          <p:cNvSpPr txBox="1"/>
          <p:nvPr/>
        </p:nvSpPr>
        <p:spPr>
          <a:xfrm>
            <a:off x="7811535" y="9087761"/>
            <a:ext cx="496770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500">
                <a:latin typeface="DIN Alternate Bold"/>
                <a:ea typeface="DIN Alternate Bold"/>
                <a:cs typeface="DIN Alternate Bold"/>
                <a:sym typeface="DIN Alternate Bold"/>
              </a:defRPr>
            </a:lvl1pPr>
          </a:lstStyle>
          <a:p>
            <a:r>
              <a:rPr sz="2800" dirty="0"/>
              <a:t>第6次　</a:t>
            </a:r>
            <a:r>
              <a:rPr sz="2800" dirty="0" err="1"/>
              <a:t>五ヶ瀬町総合計画案より</a:t>
            </a:r>
            <a:endParaRPr sz="2800" dirty="0"/>
          </a:p>
        </p:txBody>
      </p:sp>
      <p:grpSp>
        <p:nvGrpSpPr>
          <p:cNvPr id="185" name="町民と自然の関係"/>
          <p:cNvGrpSpPr/>
          <p:nvPr/>
        </p:nvGrpSpPr>
        <p:grpSpPr>
          <a:xfrm>
            <a:off x="527398" y="3032878"/>
            <a:ext cx="4787901" cy="781051"/>
            <a:chOff x="0" y="0"/>
            <a:chExt cx="4787900" cy="781050"/>
          </a:xfrm>
        </p:grpSpPr>
        <p:sp>
          <p:nvSpPr>
            <p:cNvPr id="184" name="町民と自然の関係"/>
            <p:cNvSpPr txBox="1"/>
            <p:nvPr/>
          </p:nvSpPr>
          <p:spPr>
            <a:xfrm>
              <a:off x="25400" y="25400"/>
              <a:ext cx="4737100" cy="730250"/>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4500">
                  <a:effectLst>
                    <a:outerShdw blurRad="63500" dist="25400" dir="2700000" rotWithShape="0">
                      <a:srgbClr val="000000">
                        <a:alpha val="70000"/>
                      </a:srgbClr>
                    </a:outerShdw>
                  </a:effectLst>
                  <a:latin typeface="DIN Alternate Bold"/>
                  <a:ea typeface="DIN Alternate Bold"/>
                  <a:cs typeface="DIN Alternate Bold"/>
                  <a:sym typeface="DIN Alternate Bold"/>
                </a:defRPr>
              </a:lvl1pPr>
            </a:lstStyle>
            <a:p>
              <a:r>
                <a:t>町民と自然の関係</a:t>
              </a:r>
            </a:p>
          </p:txBody>
        </p:sp>
        <p:pic>
          <p:nvPicPr>
            <p:cNvPr id="183" name="町民と自然の関係 町民と自然の関係" descr="町民と自然の関係 町民と自然の関係"/>
            <p:cNvPicPr>
              <a:picLocks/>
            </p:cNvPicPr>
            <p:nvPr/>
          </p:nvPicPr>
          <p:blipFill>
            <a:blip r:embed="rId3">
              <a:extLst/>
            </a:blip>
            <a:stretch>
              <a:fillRect/>
            </a:stretch>
          </p:blipFill>
          <p:spPr>
            <a:xfrm>
              <a:off x="0" y="0"/>
              <a:ext cx="4787900" cy="781050"/>
            </a:xfrm>
            <a:prstGeom prst="rect">
              <a:avLst/>
            </a:prstGeom>
            <a:effectLst/>
          </p:spPr>
        </p:pic>
      </p:grpSp>
      <p:graphicFrame>
        <p:nvGraphicFramePr>
          <p:cNvPr id="186" name="インタラクティブ横棒グラフ"/>
          <p:cNvGraphicFramePr/>
          <p:nvPr>
            <p:extLst>
              <p:ext uri="{D42A27DB-BD31-4B8C-83A1-F6EECF244321}">
                <p14:modId xmlns:p14="http://schemas.microsoft.com/office/powerpoint/2010/main" val="631761651"/>
              </p:ext>
            </p:extLst>
          </p:nvPr>
        </p:nvGraphicFramePr>
        <p:xfrm>
          <a:off x="468515" y="5463514"/>
          <a:ext cx="11937236" cy="4080881"/>
        </p:xfrm>
        <a:graphic>
          <a:graphicData uri="http://schemas.openxmlformats.org/drawingml/2006/chart">
            <c:chart xmlns:c="http://schemas.openxmlformats.org/drawingml/2006/chart" xmlns:r="http://schemas.openxmlformats.org/officeDocument/2006/relationships" r:id="rId4"/>
          </a:graphicData>
        </a:graphic>
      </p:graphicFrame>
      <p:grpSp>
        <p:nvGrpSpPr>
          <p:cNvPr id="189" name="生活をする上で重要だと思う…"/>
          <p:cNvGrpSpPr/>
          <p:nvPr/>
        </p:nvGrpSpPr>
        <p:grpSpPr>
          <a:xfrm>
            <a:off x="507106" y="4076699"/>
            <a:ext cx="6031978" cy="1600201"/>
            <a:chOff x="0" y="0"/>
            <a:chExt cx="6031977" cy="1600200"/>
          </a:xfrm>
        </p:grpSpPr>
        <p:sp>
          <p:nvSpPr>
            <p:cNvPr id="188" name="生活をする上で重要だと思う…"/>
            <p:cNvSpPr txBox="1"/>
            <p:nvPr/>
          </p:nvSpPr>
          <p:spPr>
            <a:xfrm>
              <a:off x="95250" y="95250"/>
              <a:ext cx="5841478" cy="1409700"/>
            </a:xfrm>
            <a:prstGeom prst="rect">
              <a:avLst/>
            </a:prstGeom>
            <a:no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3300">
                  <a:effectLst>
                    <a:outerShdw blurRad="63500" dist="25400" dir="2700000" rotWithShape="0">
                      <a:srgbClr val="000000">
                        <a:alpha val="70000"/>
                      </a:srgbClr>
                    </a:outerShdw>
                  </a:effectLst>
                  <a:latin typeface="DIN Alternate Bold"/>
                  <a:ea typeface="DIN Alternate Bold"/>
                  <a:cs typeface="DIN Alternate Bold"/>
                  <a:sym typeface="DIN Alternate Bold"/>
                </a:defRPr>
              </a:pPr>
              <a:r>
                <a:t>生活をする上で重要だと思う</a:t>
              </a:r>
            </a:p>
            <a:p>
              <a:pPr>
                <a:defRPr sz="3300">
                  <a:effectLst>
                    <a:outerShdw blurRad="63500" dist="25400" dir="2700000" rotWithShape="0">
                      <a:srgbClr val="000000">
                        <a:alpha val="70000"/>
                      </a:srgbClr>
                    </a:outerShdw>
                  </a:effectLst>
                  <a:latin typeface="DIN Alternate Bold"/>
                  <a:ea typeface="DIN Alternate Bold"/>
                  <a:cs typeface="DIN Alternate Bold"/>
                  <a:sym typeface="DIN Alternate Bold"/>
                </a:defRPr>
              </a:pPr>
              <a:r>
                <a:t>　活動・事業（トップ4）</a:t>
              </a:r>
            </a:p>
          </p:txBody>
        </p:sp>
        <p:pic>
          <p:nvPicPr>
            <p:cNvPr id="187" name="生活をする上で重要だと思う… 生活をする上で重要だと思う　活動・事業（トップ4）" descr="生活をする上で重要だと思う… 生活をする上で重要だと思う　活動・事業（トップ4）"/>
            <p:cNvPicPr>
              <a:picLocks/>
            </p:cNvPicPr>
            <p:nvPr/>
          </p:nvPicPr>
          <p:blipFill>
            <a:blip r:embed="rId5">
              <a:extLst/>
            </a:blip>
            <a:stretch>
              <a:fillRect/>
            </a:stretch>
          </p:blipFill>
          <p:spPr>
            <a:xfrm>
              <a:off x="0" y="0"/>
              <a:ext cx="6031978" cy="1600200"/>
            </a:xfrm>
            <a:prstGeom prst="rect">
              <a:avLst/>
            </a:prstGeom>
            <a:effectLst/>
          </p:spPr>
        </p:pic>
      </p:grpSp>
      <p:sp>
        <p:nvSpPr>
          <p:cNvPr id="190" name="・自然に関する項目 1位＆2位…"/>
          <p:cNvSpPr txBox="1"/>
          <p:nvPr/>
        </p:nvSpPr>
        <p:spPr>
          <a:xfrm>
            <a:off x="6515582" y="4286895"/>
            <a:ext cx="628609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400">
                <a:latin typeface="DIN Alternate Bold"/>
                <a:ea typeface="DIN Alternate Bold"/>
                <a:cs typeface="DIN Alternate Bold"/>
                <a:sym typeface="DIN Alternate Bold"/>
              </a:defRPr>
            </a:pPr>
            <a:r>
              <a:rPr dirty="0"/>
              <a:t>・</a:t>
            </a:r>
            <a:r>
              <a:rPr dirty="0" err="1"/>
              <a:t>自然に関する項目</a:t>
            </a:r>
            <a:r>
              <a:rPr dirty="0"/>
              <a:t>　1位＆2位</a:t>
            </a:r>
          </a:p>
          <a:p>
            <a:pPr>
              <a:defRPr sz="3600">
                <a:latin typeface="DIN Alternate Bold"/>
                <a:ea typeface="DIN Alternate Bold"/>
                <a:cs typeface="DIN Alternate Bold"/>
                <a:sym typeface="DIN Alternate Bold"/>
              </a:defRPr>
            </a:pPr>
            <a:r>
              <a:rPr lang="ja-JP" altLang="en-US" dirty="0">
                <a:latin typeface="Chalkduster"/>
              </a:rPr>
              <a:t>▶</a:t>
            </a:r>
            <a:r>
              <a:rPr dirty="0" err="1" smtClean="0"/>
              <a:t>これからの五ヶ瀬に必要</a:t>
            </a:r>
            <a:r>
              <a:rPr dirty="0"/>
              <a:t>！</a:t>
            </a:r>
          </a:p>
        </p:txBody>
      </p:sp>
      <p:pic>
        <p:nvPicPr>
          <p:cNvPr id="191" name="線 線" descr="線 線"/>
          <p:cNvPicPr>
            <a:picLocks/>
          </p:cNvPicPr>
          <p:nvPr/>
        </p:nvPicPr>
        <p:blipFill>
          <a:blip r:embed="rId6">
            <a:extLst/>
          </a:blip>
          <a:stretch>
            <a:fillRect/>
          </a:stretch>
        </p:blipFill>
        <p:spPr>
          <a:xfrm>
            <a:off x="6556385" y="5543550"/>
            <a:ext cx="6204487" cy="190500"/>
          </a:xfrm>
          <a:prstGeom prst="rect">
            <a:avLst/>
          </a:prstGeom>
        </p:spPr>
      </p:pic>
      <p:pic>
        <p:nvPicPr>
          <p:cNvPr id="193" name="線 線" descr="線 線"/>
          <p:cNvPicPr>
            <a:picLocks/>
          </p:cNvPicPr>
          <p:nvPr/>
        </p:nvPicPr>
        <p:blipFill>
          <a:blip r:embed="rId7">
            <a:extLst/>
          </a:blip>
          <a:stretch>
            <a:fillRect/>
          </a:stretch>
        </p:blipFill>
        <p:spPr>
          <a:xfrm>
            <a:off x="10757439" y="4847955"/>
            <a:ext cx="1772421" cy="88900"/>
          </a:xfrm>
          <a:prstGeom prst="rect">
            <a:avLst/>
          </a:prstGeom>
        </p:spPr>
      </p:pic>
      <p:pic>
        <p:nvPicPr>
          <p:cNvPr id="195" name="線 線" descr="線 線"/>
          <p:cNvPicPr>
            <a:picLocks/>
          </p:cNvPicPr>
          <p:nvPr/>
        </p:nvPicPr>
        <p:blipFill>
          <a:blip r:embed="rId8">
            <a:extLst/>
          </a:blip>
          <a:stretch>
            <a:fillRect/>
          </a:stretch>
        </p:blipFill>
        <p:spPr>
          <a:xfrm>
            <a:off x="400128" y="7425240"/>
            <a:ext cx="5136147" cy="115230"/>
          </a:xfrm>
          <a:prstGeom prst="rect">
            <a:avLst/>
          </a:prstGeom>
        </p:spPr>
      </p:pic>
      <p:pic>
        <p:nvPicPr>
          <p:cNvPr id="197" name="線 線" descr="線 線"/>
          <p:cNvPicPr>
            <a:picLocks/>
          </p:cNvPicPr>
          <p:nvPr/>
        </p:nvPicPr>
        <p:blipFill>
          <a:blip r:embed="rId8">
            <a:extLst/>
          </a:blip>
          <a:stretch>
            <a:fillRect/>
          </a:stretch>
        </p:blipFill>
        <p:spPr>
          <a:xfrm>
            <a:off x="400128" y="6497094"/>
            <a:ext cx="5136148" cy="86586"/>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私の描く五ヶ瀬町"/>
          <p:cNvSpPr txBox="1">
            <a:spLocks noGrp="1"/>
          </p:cNvSpPr>
          <p:nvPr>
            <p:ph type="title"/>
          </p:nvPr>
        </p:nvSpPr>
        <p:spPr>
          <a:prstGeom prst="rect">
            <a:avLst/>
          </a:prstGeom>
        </p:spPr>
        <p:txBody>
          <a:bodyPr/>
          <a:lstStyle>
            <a:lvl1pPr>
              <a:defRPr sz="10000">
                <a:latin typeface="DIN Alternate Bold"/>
                <a:ea typeface="DIN Alternate Bold"/>
                <a:cs typeface="DIN Alternate Bold"/>
                <a:sym typeface="DIN Alternate Bold"/>
              </a:defRPr>
            </a:lvl1pPr>
          </a:lstStyle>
          <a:p>
            <a:r>
              <a:t>私の描く五ヶ瀬町</a:t>
            </a:r>
          </a:p>
        </p:txBody>
      </p:sp>
      <p:sp>
        <p:nvSpPr>
          <p:cNvPr id="203" name="・町民が地元の良さを伝えられる町…"/>
          <p:cNvSpPr txBox="1"/>
          <p:nvPr/>
        </p:nvSpPr>
        <p:spPr>
          <a:xfrm>
            <a:off x="180977" y="2878876"/>
            <a:ext cx="12642846" cy="7566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defTabSz="365760">
              <a:defRPr sz="6160">
                <a:latin typeface="DIN Alternate Bold"/>
                <a:ea typeface="DIN Alternate Bold"/>
                <a:cs typeface="DIN Alternate Bold"/>
                <a:sym typeface="DIN Alternate Bold"/>
              </a:defRPr>
            </a:pPr>
            <a:r>
              <a:t>・町民が地元の良さを伝えられる町</a:t>
            </a:r>
          </a:p>
          <a:p>
            <a:pPr defTabSz="365760">
              <a:defRPr sz="6160">
                <a:latin typeface="DIN Alternate Bold"/>
                <a:ea typeface="DIN Alternate Bold"/>
                <a:cs typeface="DIN Alternate Bold"/>
                <a:sym typeface="DIN Alternate Bold"/>
              </a:defRPr>
            </a:pPr>
            <a:endParaRPr/>
          </a:p>
          <a:p>
            <a:pPr defTabSz="365760">
              <a:defRPr sz="6160">
                <a:latin typeface="DIN Alternate Bold"/>
                <a:ea typeface="DIN Alternate Bold"/>
                <a:cs typeface="DIN Alternate Bold"/>
                <a:sym typeface="DIN Alternate Bold"/>
              </a:defRPr>
            </a:pPr>
            <a:r>
              <a:t>・今ある五ヶ瀬の良さを生かして、</a:t>
            </a:r>
          </a:p>
          <a:p>
            <a:pPr defTabSz="365760">
              <a:defRPr sz="6160">
                <a:latin typeface="DIN Alternate Bold"/>
                <a:ea typeface="DIN Alternate Bold"/>
                <a:cs typeface="DIN Alternate Bold"/>
                <a:sym typeface="DIN Alternate Bold"/>
              </a:defRPr>
            </a:pPr>
            <a:r>
              <a:t>発展していける町</a:t>
            </a:r>
          </a:p>
          <a:p>
            <a:pPr defTabSz="365760">
              <a:defRPr sz="6160">
                <a:latin typeface="DIN Alternate Bold"/>
                <a:ea typeface="DIN Alternate Bold"/>
                <a:cs typeface="DIN Alternate Bold"/>
                <a:sym typeface="DIN Alternate Bold"/>
              </a:defRPr>
            </a:pPr>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提言1"/>
          <p:cNvSpPr txBox="1">
            <a:spLocks noGrp="1"/>
          </p:cNvSpPr>
          <p:nvPr>
            <p:ph type="title"/>
          </p:nvPr>
        </p:nvSpPr>
        <p:spPr>
          <a:xfrm>
            <a:off x="-2927424" y="405137"/>
            <a:ext cx="10464801" cy="2424608"/>
          </a:xfrm>
          <a:prstGeom prst="rect">
            <a:avLst/>
          </a:prstGeom>
        </p:spPr>
        <p:txBody>
          <a:bodyPr/>
          <a:lstStyle>
            <a:lvl1pPr>
              <a:defRPr sz="8000">
                <a:latin typeface="DIN Alternate Bold"/>
                <a:ea typeface="DIN Alternate Bold"/>
                <a:cs typeface="DIN Alternate Bold"/>
                <a:sym typeface="DIN Alternate Bold"/>
              </a:defRPr>
            </a:lvl1pPr>
          </a:lstStyle>
          <a:p>
            <a:r>
              <a:t>提言1</a:t>
            </a:r>
          </a:p>
        </p:txBody>
      </p:sp>
      <p:sp>
        <p:nvSpPr>
          <p:cNvPr id="208" name="町内で五ヶ瀬産の木材を使用した…"/>
          <p:cNvSpPr txBox="1"/>
          <p:nvPr/>
        </p:nvSpPr>
        <p:spPr>
          <a:xfrm>
            <a:off x="276860" y="687952"/>
            <a:ext cx="12801510" cy="5828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defRPr sz="6000">
                <a:latin typeface="DIN Alternate Bold"/>
                <a:ea typeface="DIN Alternate Bold"/>
                <a:cs typeface="DIN Alternate Bold"/>
                <a:sym typeface="DIN Alternate Bold"/>
              </a:defRPr>
            </a:pPr>
            <a:r>
              <a:rPr dirty="0" err="1"/>
              <a:t>町内で五ヶ瀬産の木材を使用した</a:t>
            </a:r>
            <a:endParaRPr dirty="0"/>
          </a:p>
          <a:p>
            <a:pPr>
              <a:defRPr sz="6000">
                <a:latin typeface="DIN Alternate Bold"/>
                <a:ea typeface="DIN Alternate Bold"/>
                <a:cs typeface="DIN Alternate Bold"/>
                <a:sym typeface="DIN Alternate Bold"/>
              </a:defRPr>
            </a:pPr>
            <a:r>
              <a:rPr dirty="0" err="1"/>
              <a:t>子ども向けの木育を行う</a:t>
            </a:r>
            <a:r>
              <a:rPr dirty="0"/>
              <a:t>。</a:t>
            </a:r>
          </a:p>
        </p:txBody>
      </p:sp>
      <p:sp>
        <p:nvSpPr>
          <p:cNvPr id="209" name="提言2"/>
          <p:cNvSpPr txBox="1"/>
          <p:nvPr/>
        </p:nvSpPr>
        <p:spPr>
          <a:xfrm>
            <a:off x="987996" y="4705210"/>
            <a:ext cx="2633961" cy="128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000">
                <a:latin typeface="DIN Alternate Bold"/>
                <a:ea typeface="DIN Alternate Bold"/>
                <a:cs typeface="DIN Alternate Bold"/>
                <a:sym typeface="DIN Alternate Bold"/>
              </a:defRPr>
            </a:lvl1pPr>
          </a:lstStyle>
          <a:p>
            <a:r>
              <a:t>提言2</a:t>
            </a:r>
          </a:p>
        </p:txBody>
      </p:sp>
      <p:sp>
        <p:nvSpPr>
          <p:cNvPr id="210" name="今ある五ヶ瀬の森林を利用し、…"/>
          <p:cNvSpPr txBox="1"/>
          <p:nvPr/>
        </p:nvSpPr>
        <p:spPr>
          <a:xfrm>
            <a:off x="1286464" y="5365610"/>
            <a:ext cx="10782301" cy="441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latin typeface="DIN Alternate Bold"/>
                <a:ea typeface="DIN Alternate Bold"/>
                <a:cs typeface="DIN Alternate Bold"/>
                <a:sym typeface="DIN Alternate Bold"/>
              </a:defRPr>
            </a:pPr>
            <a:r>
              <a:rPr dirty="0" err="1"/>
              <a:t>今ある五ヶ瀬の森林を利用し</a:t>
            </a:r>
            <a:r>
              <a:rPr dirty="0"/>
              <a:t>、</a:t>
            </a:r>
          </a:p>
          <a:p>
            <a:pPr>
              <a:defRPr sz="6000">
                <a:latin typeface="DIN Alternate Bold"/>
                <a:ea typeface="DIN Alternate Bold"/>
                <a:cs typeface="DIN Alternate Bold"/>
                <a:sym typeface="DIN Alternate Bold"/>
              </a:defRPr>
            </a:pPr>
            <a:r>
              <a:rPr dirty="0" err="1"/>
              <a:t>町一丸となって</a:t>
            </a:r>
            <a:endParaRPr dirty="0"/>
          </a:p>
          <a:p>
            <a:pPr>
              <a:defRPr sz="6000">
                <a:latin typeface="DIN Alternate Bold"/>
                <a:ea typeface="DIN Alternate Bold"/>
                <a:cs typeface="DIN Alternate Bold"/>
                <a:sym typeface="DIN Alternate Bold"/>
              </a:defRPr>
            </a:pPr>
            <a:r>
              <a:rPr dirty="0" err="1"/>
              <a:t>レジャー施設を作る</a:t>
            </a:r>
            <a:r>
              <a:rPr dirty="0"/>
              <a:t>。</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ウッド…"/>
          <p:cNvSpPr txBox="1">
            <a:spLocks noGrp="1"/>
          </p:cNvSpPr>
          <p:nvPr>
            <p:ph type="title"/>
          </p:nvPr>
        </p:nvSpPr>
        <p:spPr>
          <a:xfrm>
            <a:off x="-230110" y="-20870"/>
            <a:ext cx="13695807" cy="9377041"/>
          </a:xfrm>
          <a:prstGeom prst="rect">
            <a:avLst/>
          </a:prstGeom>
        </p:spPr>
        <p:txBody>
          <a:bodyPr/>
          <a:lstStyle/>
          <a:p>
            <a:pPr defTabSz="406908">
              <a:defRPr sz="26700">
                <a:latin typeface="DIN Alternate Bold"/>
                <a:ea typeface="DIN Alternate Bold"/>
                <a:cs typeface="DIN Alternate Bold"/>
                <a:sym typeface="DIN Alternate Bold"/>
              </a:defRPr>
            </a:pPr>
            <a:r>
              <a:t>ウッド</a:t>
            </a:r>
          </a:p>
          <a:p>
            <a:pPr defTabSz="406908">
              <a:defRPr sz="26700">
                <a:latin typeface="DIN Alternate Bold"/>
                <a:ea typeface="DIN Alternate Bold"/>
                <a:cs typeface="DIN Alternate Bold"/>
                <a:sym typeface="DIN Alternate Bold"/>
              </a:defRPr>
            </a:pPr>
            <a:r>
              <a:t>スタート</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14"/>
                                        </p:tgtEl>
                                        <p:attrNameLst>
                                          <p:attrName>style.visibility</p:attrName>
                                        </p:attrNameLst>
                                      </p:cBhvr>
                                      <p:to>
                                        <p:strVal val="visible"/>
                                      </p:to>
                                    </p:set>
                                    <p:animEffect transition="in" filter="wipe(left)">
                                      <p:cBhvr>
                                        <p:cTn id="7" dur="2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1"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71</TotalTime>
  <Words>483</Words>
  <Application>Microsoft Office PowerPoint</Application>
  <PresentationFormat>ユーザー設定</PresentationFormat>
  <Paragraphs>237</Paragraphs>
  <Slides>32</Slides>
  <Notes>32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32</vt:i4>
      </vt:variant>
    </vt:vector>
  </HeadingPairs>
  <TitlesOfParts>
    <vt:vector size="37" baseType="lpstr">
      <vt:lpstr>AR Pゴシック体S</vt:lpstr>
      <vt:lpstr>Chalkduster</vt:lpstr>
      <vt:lpstr>DIN Alternate Bold</vt:lpstr>
      <vt:lpstr>ヒラギノ角ゴ ProN W3</vt:lpstr>
      <vt:lpstr>Chalkboard</vt:lpstr>
      <vt:lpstr>I LOVE GOKASE !</vt:lpstr>
      <vt:lpstr>五ヶ瀬の自然を 町おこしに利用すれば、 町全体を活性化 できるだろう。</vt:lpstr>
      <vt:lpstr>そう思ったきっかけ</vt:lpstr>
      <vt:lpstr>五ヶ瀬町の現状 〜五ヶ瀬町と町民と自然の関係〜</vt:lpstr>
      <vt:lpstr>五ヶ瀬町の現状 〜五ヶ瀬町と町民と自然の関係〜</vt:lpstr>
      <vt:lpstr>五ヶ瀬町の現状 〜五ヶ瀬町と町民と自然の関係〜</vt:lpstr>
      <vt:lpstr>私の描く五ヶ瀬町</vt:lpstr>
      <vt:lpstr>提言1</vt:lpstr>
      <vt:lpstr>ウッド スタート</vt:lpstr>
      <vt:lpstr>ウッドスタートとは？</vt:lpstr>
      <vt:lpstr> すでに 行われていた！</vt:lpstr>
      <vt:lpstr>提言1</vt:lpstr>
      <vt:lpstr>目的</vt:lpstr>
      <vt:lpstr>〈内容〉</vt:lpstr>
      <vt:lpstr>保育施設の備品</vt:lpstr>
      <vt:lpstr>〈設置場所〉</vt:lpstr>
      <vt:lpstr>廃材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提言1</vt:lpstr>
      <vt:lpstr>目的</vt:lpstr>
      <vt:lpstr>〈内容〉</vt:lpstr>
      <vt:lpstr>レクレーションで使用</vt:lpstr>
      <vt:lpstr>PowerPoint プレゼンテーション</vt:lpstr>
      <vt:lpstr>PowerPoint プレゼンテーション</vt:lpstr>
      <vt:lpstr>PowerPoint プレゼンテーション</vt:lpstr>
      <vt:lpstr>PowerPoint プレゼンテーション</vt:lpstr>
      <vt:lpstr>まとめ</vt:lpstr>
      <vt:lpstr>ご静聴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LOVE GOKASE !</dc:title>
  <cp:lastModifiedBy>USER</cp:lastModifiedBy>
  <cp:revision>9</cp:revision>
  <dcterms:modified xsi:type="dcterms:W3CDTF">2022-12-13T04:49:04Z</dcterms:modified>
</cp:coreProperties>
</file>