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30"/>
  </p:notesMasterIdLst>
  <p:sldIdLst>
    <p:sldId id="256" r:id="rId2"/>
    <p:sldId id="257" r:id="rId3"/>
    <p:sldId id="258" r:id="rId4"/>
    <p:sldId id="259" r:id="rId5"/>
    <p:sldId id="260" r:id="rId6"/>
    <p:sldId id="265" r:id="rId7"/>
    <p:sldId id="266" r:id="rId8"/>
    <p:sldId id="267" r:id="rId9"/>
    <p:sldId id="268" r:id="rId10"/>
    <p:sldId id="269" r:id="rId11"/>
    <p:sldId id="270" r:id="rId12"/>
    <p:sldId id="271" r:id="rId13"/>
    <p:sldId id="272" r:id="rId14"/>
    <p:sldId id="276" r:id="rId15"/>
    <p:sldId id="277" r:id="rId16"/>
    <p:sldId id="278" r:id="rId17"/>
    <p:sldId id="282" r:id="rId18"/>
    <p:sldId id="273" r:id="rId19"/>
    <p:sldId id="263" r:id="rId20"/>
    <p:sldId id="288" r:id="rId21"/>
    <p:sldId id="274" r:id="rId22"/>
    <p:sldId id="275" r:id="rId23"/>
    <p:sldId id="261" r:id="rId24"/>
    <p:sldId id="285" r:id="rId25"/>
    <p:sldId id="287" r:id="rId26"/>
    <p:sldId id="283" r:id="rId27"/>
    <p:sldId id="284" r:id="rId28"/>
    <p:sldId id="289"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9" autoAdjust="0"/>
    <p:restoredTop sz="94724"/>
  </p:normalViewPr>
  <p:slideViewPr>
    <p:cSldViewPr snapToGrid="0">
      <p:cViewPr varScale="1">
        <p:scale>
          <a:sx n="83" d="100"/>
          <a:sy n="83" d="100"/>
        </p:scale>
        <p:origin x="96" y="510"/>
      </p:cViewPr>
      <p:guideLst/>
    </p:cSldViewPr>
  </p:slideViewPr>
  <p:notesTextViewPr>
    <p:cViewPr>
      <p:scale>
        <a:sx n="150" d="100"/>
        <a:sy n="15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pPr lvl="0">
              <a:defRPr lang="ja-JP" altLang="en-US"/>
            </a:pPr>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pPr lvl="0">
              <a:defRPr lang="ja-JP" altLang="en-US"/>
            </a:pPr>
            <a:fld id="{6878F6EC-6020-43B8-8B3A-BDC6477A4959}" type="datetime1">
              <a:rPr lang="ja-JP" altLang="en-US"/>
              <a:pPr lvl="0">
                <a:defRPr lang="ja-JP" altLang="en-US"/>
              </a:pPr>
              <a:t>2020/10/7</a:t>
            </a:fld>
            <a:endParaRPr lang="ja-JP" altLang="en-US"/>
          </a:p>
        </p:txBody>
      </p:sp>
      <p:sp>
        <p:nvSpPr>
          <p:cNvPr id="4" name="スライド イメージ プレースホルダー 3"/>
          <p:cNvSpPr>
            <a:spLocks noGrp="1" noRot="1" noChangeAspect="1" noTextEdi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pPr lvl="0">
              <a:defRPr lang="ja-JP" altLang="en-US"/>
            </a:pPr>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lang="ja-JP" altLang="en-US"/>
            </a:pPr>
            <a:r>
              <a:rPr lang="ja-JP" altLang="en-US"/>
              <a:t>マスター テキストの書式設定</a:t>
            </a:r>
          </a:p>
          <a:p>
            <a:pPr lvl="1">
              <a:defRPr lang="ja-JP" altLang="en-US"/>
            </a:pPr>
            <a:r>
              <a:rPr lang="ja-JP" altLang="en-US"/>
              <a:t>第 </a:t>
            </a:r>
            <a:r>
              <a:rPr lang="en-US" altLang="ja-JP"/>
              <a:t>2 </a:t>
            </a:r>
            <a:r>
              <a:rPr lang="ja-JP" altLang="en-US"/>
              <a:t>レベル</a:t>
            </a:r>
          </a:p>
          <a:p>
            <a:pPr lvl="2">
              <a:defRPr lang="ja-JP" altLang="en-US"/>
            </a:pPr>
            <a:r>
              <a:rPr lang="ja-JP" altLang="en-US"/>
              <a:t>第 </a:t>
            </a:r>
            <a:r>
              <a:rPr lang="en-US" altLang="ja-JP"/>
              <a:t>3 </a:t>
            </a:r>
            <a:r>
              <a:rPr lang="ja-JP" altLang="en-US"/>
              <a:t>レベル</a:t>
            </a:r>
          </a:p>
          <a:p>
            <a:pPr lvl="3">
              <a:defRPr lang="ja-JP" altLang="en-US"/>
            </a:pPr>
            <a:r>
              <a:rPr lang="ja-JP" altLang="en-US"/>
              <a:t>第 </a:t>
            </a:r>
            <a:r>
              <a:rPr lang="en-US" altLang="ja-JP"/>
              <a:t>4 </a:t>
            </a:r>
            <a:r>
              <a:rPr lang="ja-JP" altLang="en-US"/>
              <a:t>レベル</a:t>
            </a:r>
          </a:p>
          <a:p>
            <a:pPr lvl="4">
              <a:defRPr lang="ja-JP" altLang="en-US"/>
            </a:pPr>
            <a:r>
              <a:rPr lang="ja-JP" altLang="en-US"/>
              <a:t>第 </a:t>
            </a:r>
            <a:r>
              <a:rPr lang="en-US" altLang="ja-JP"/>
              <a:t>5 </a:t>
            </a:r>
            <a:r>
              <a:rPr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pPr lvl="0">
              <a:defRPr lang="ja-JP" altLang="en-US"/>
            </a:pPr>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pPr lvl="0">
              <a:defRPr lang="ja-JP" altLang="en-US"/>
            </a:pPr>
            <a:fld id="{DE10E228-A17A-45B1-B6F7-54FF8CE896B0}" type="slidenum">
              <a:rPr lang="ja-JP" altLang="en-US"/>
              <a:pPr lvl="0">
                <a:def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dirty="0"/>
              <a:t>僕が考えた提言は、タイニーハウスで移住者を増やそうで</a:t>
            </a:r>
            <a:r>
              <a:rPr lang="ja-JP" altLang="en-US" dirty="0" err="1"/>
              <a:t>す</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そこで</a:t>
            </a:r>
            <a:r>
              <a:rPr lang="en-US" altLang="ja-JP"/>
              <a:t>…</a:t>
            </a:r>
            <a:r>
              <a:rPr lang="ja-JP" altLang="en-US"/>
              <a:t>。五ヶ瀬町でもタイニーハウスデザインコンテストを行ったらいいと思います。</a:t>
            </a:r>
          </a:p>
          <a:p>
            <a:pPr lvl="0">
              <a:defRPr lang="ja-JP" altLang="en-US"/>
            </a:pPr>
            <a:r>
              <a:rPr lang="ja-JP" altLang="en-US"/>
              <a:t>そうすることで、デザインすることを好きな人がたくさん書いてくれて、その中からいい作品を選べば五ヶ瀬町でもオリジナルのタイニーハウスが作れると思います。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事例の２つ目は　　　　です。</a:t>
            </a:r>
          </a:p>
          <a:p>
            <a:pPr lvl="0">
              <a:defRPr lang="ja-JP" altLang="en-US"/>
            </a:pPr>
            <a:r>
              <a:rPr lang="ja-JP" altLang="en-US"/>
              <a:t>五ヶ瀬町も自然豊かで、観光する人も多いと思います。</a:t>
            </a:r>
          </a:p>
          <a:p>
            <a:pPr lvl="0">
              <a:defRPr lang="ja-JP" altLang="en-US"/>
            </a:pPr>
            <a:r>
              <a:rPr lang="ja-JP" altLang="en-US"/>
              <a:t>そういった人の宿泊場所としても、タイニーハウスを作ればいいと思います。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宿泊する場所でワイナリーなどの景色がきれいな場所に、タイニーハウスを作るといいと思います。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タイニーハウスを作るには材料が必要になってきます。そこで、五ヶ瀬町は森林がたくさんあります。</a:t>
            </a:r>
          </a:p>
          <a:p>
            <a:pPr lvl="0">
              <a:defRPr lang="ja-JP" altLang="en-US"/>
            </a:pPr>
            <a:r>
              <a:rPr lang="ja-JP" altLang="en-US"/>
              <a:t>高速道路を作るのでその時に伐採した森林を利用してタイニーハウスを作ればいいと思います。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そして、タイニーハウスを作る時の１軒当たりの木材量は</a:t>
            </a:r>
            <a:r>
              <a:rPr lang="en-US" altLang="ja-JP"/>
              <a:t>…</a:t>
            </a:r>
            <a:r>
              <a:rPr lang="ja-JP" altLang="en-US"/>
              <a:t>。</a:t>
            </a:r>
            <a:endParaRPr lang="en-US" altLang="ja-JP"/>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endParaRPr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endParaRPr lang="ja-JP" altLang="en-US"/>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dirty="0"/>
              <a:t>タイニーハウスの値段は約２００～１０００万円です。</a:t>
            </a:r>
          </a:p>
          <a:p>
            <a:pPr lvl="0">
              <a:defRPr lang="ja-JP" altLang="en-US"/>
            </a:pPr>
            <a:r>
              <a:rPr lang="ja-JP" altLang="en-US" dirty="0"/>
              <a:t>広さなどで値段は変わりますがおおよそ５００万円ほどで買うことができます</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dirty="0"/>
              <a:t>具体策２つ目は　　　です</a:t>
            </a:r>
            <a:r>
              <a:rPr lang="ja-JP" altLang="en-US" dirty="0" smtClean="0"/>
              <a:t>。</a:t>
            </a:r>
            <a:endParaRPr lang="ja-JP" altLang="en-US" dirty="0"/>
          </a:p>
          <a:p>
            <a:pPr lvl="0">
              <a:defRPr lang="ja-JP" altLang="en-US"/>
            </a:pPr>
            <a:endParaRPr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endParaRPr lang="ja-JP" altLang="en-US"/>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五ヶ瀬の今の現状を見てみると、人口が減少している、高齢者が多い、水がきれい。</a:t>
            </a:r>
          </a:p>
          <a:p>
            <a:pPr lvl="0">
              <a:defRPr lang="ja-JP" altLang="en-US"/>
            </a:pPr>
            <a:r>
              <a:rPr lang="ja-JP" altLang="en-US" sz="1200"/>
              <a:t>食べ物がおいしいといったようにいいところや悪いところがあります。</a:t>
            </a:r>
          </a:p>
          <a:p>
            <a:pPr lvl="0">
              <a:defRPr lang="ja-JP" altLang="en-US"/>
            </a:pPr>
            <a:r>
              <a:rPr lang="ja-JP" altLang="en-US" sz="1200"/>
              <a:t>だから、人口減少や高齢者が過ごしやすくなるために僕の提言を今から説明します。</a:t>
            </a:r>
          </a:p>
          <a:p>
            <a:pPr lvl="0">
              <a:defRPr lang="ja-JP" altLang="en-US"/>
            </a:pPr>
            <a:endParaRPr lang="en-US" altLang="ja-JP"/>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dirty="0" smtClean="0"/>
              <a:t>そこで</a:t>
            </a:r>
            <a:r>
              <a:rPr lang="en-US" altLang="ja-JP" dirty="0" smtClean="0"/>
              <a:t>SNS</a:t>
            </a:r>
            <a:r>
              <a:rPr lang="ja-JP" altLang="en-US" dirty="0" smtClean="0"/>
              <a:t>を利用すればいいと思います。</a:t>
            </a:r>
            <a:endParaRPr lang="en-US" altLang="ja-JP" dirty="0" smtClean="0"/>
          </a:p>
          <a:p>
            <a:pPr lvl="0">
              <a:defRPr lang="ja-JP" altLang="en-US"/>
            </a:pPr>
            <a:r>
              <a:rPr lang="en-US" altLang="ja-JP" dirty="0" smtClean="0"/>
              <a:t>SNS</a:t>
            </a:r>
            <a:r>
              <a:rPr lang="ja-JP" altLang="en-US" dirty="0" smtClean="0"/>
              <a:t>を利用している人は多いと思うのでこれをすることによって呼び込むことが</a:t>
            </a:r>
            <a:r>
              <a:rPr lang="ja-JP" altLang="en-US" dirty="0" err="1" smtClean="0"/>
              <a:t>で</a:t>
            </a:r>
            <a:r>
              <a:rPr lang="ja-JP" altLang="en-US" dirty="0" smtClean="0"/>
              <a:t>いると思います。</a:t>
            </a:r>
            <a:endParaRPr lang="ja-JP" altLang="en-US" dirty="0"/>
          </a:p>
          <a:p>
            <a:pPr lvl="0">
              <a:defRPr lang="ja-JP" altLang="en-US"/>
            </a:pPr>
            <a:endParaRPr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20</a:t>
            </a:fld>
            <a:endParaRPr lang="ja-JP" altLang="en-US"/>
          </a:p>
        </p:txBody>
      </p:sp>
    </p:spTree>
    <p:extLst>
      <p:ext uri="{BB962C8B-B14F-4D97-AF65-F5344CB8AC3E}">
        <p14:creationId xmlns:p14="http://schemas.microsoft.com/office/powerpoint/2010/main" val="2210176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五ヶ瀬町にチラシやポスターを置くことで五ヶ瀬町に来た人が興味を持つと思います。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チラシやポスターを置く場所。</a:t>
            </a:r>
          </a:p>
          <a:p>
            <a:pPr lvl="0">
              <a:defRPr lang="ja-JP" altLang="en-US"/>
            </a:pPr>
            <a:r>
              <a:rPr lang="ja-JP" altLang="en-US"/>
              <a:t>これらの場所には観光客が訪れることが多いと思うのでこの場所に置けばいいと思います。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タイニーハウスを作った後に予想される成果は移住者が増えることです。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endParaRPr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dirty="0" smtClean="0"/>
              <a:t>今後の課題は。</a:t>
            </a:r>
            <a:endParaRPr lang="en-US" altLang="ja-JP" dirty="0"/>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25</a:t>
            </a:fld>
            <a:endParaRPr lang="ja-JP" altLang="en-US"/>
          </a:p>
        </p:txBody>
      </p:sp>
    </p:spTree>
    <p:extLst>
      <p:ext uri="{BB962C8B-B14F-4D97-AF65-F5344CB8AC3E}">
        <p14:creationId xmlns:p14="http://schemas.microsoft.com/office/powerpoint/2010/main" val="1972545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dirty="0" smtClean="0"/>
              <a:t>最後、五ヶ瀬町にはたくさんの高齢者がいます。</a:t>
            </a:r>
            <a:endParaRPr lang="en-US" altLang="ja-JP" dirty="0" smtClean="0"/>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dirty="0"/>
              <a:t>タイニーハウスを作ることで</a:t>
            </a:r>
            <a:r>
              <a:rPr lang="en-US" altLang="ja-JP" dirty="0"/>
              <a:t>…</a:t>
            </a:r>
            <a:r>
              <a:rPr lang="ja-JP" altLang="en-US" dirty="0" err="1"/>
              <a:t>。</a:t>
            </a:r>
            <a:endParaRPr lang="ja-JP" altLang="en-US" dirty="0"/>
          </a:p>
          <a:p>
            <a:pPr lvl="0">
              <a:defRPr lang="ja-JP" altLang="en-US"/>
            </a:pPr>
            <a:r>
              <a:rPr lang="ja-JP" altLang="en-US" dirty="0"/>
              <a:t>タイニーハウスには移住者を増やす以外に高齢者も安全に暮らすことができます。</a:t>
            </a:r>
          </a:p>
          <a:p>
            <a:pPr lvl="0">
              <a:defRPr lang="ja-JP" altLang="en-US"/>
            </a:pPr>
            <a:r>
              <a:rPr lang="ja-JP" altLang="en-US" dirty="0"/>
              <a:t>タイニーハウスは普通の家よりも小さいので</a:t>
            </a:r>
            <a:r>
              <a:rPr lang="en-US" altLang="ja-JP" dirty="0"/>
              <a:t>…</a:t>
            </a:r>
            <a:r>
              <a:rPr lang="ja-JP" altLang="en-US" dirty="0" err="1"/>
              <a:t>。</a:t>
            </a:r>
            <a:endParaRPr lang="ja-JP" altLang="en-US" dirty="0"/>
          </a:p>
          <a:p>
            <a:pPr lvl="0">
              <a:defRPr lang="ja-JP" altLang="en-US"/>
            </a:pPr>
            <a:r>
              <a:rPr lang="ja-JP" altLang="en-US" dirty="0"/>
              <a:t>①掃除がしやすい</a:t>
            </a:r>
          </a:p>
          <a:p>
            <a:pPr lvl="0">
              <a:defRPr lang="ja-JP" altLang="en-US"/>
            </a:pPr>
            <a:r>
              <a:rPr lang="ja-JP" altLang="en-US" dirty="0"/>
              <a:t>②建築費用が安く済む</a:t>
            </a:r>
          </a:p>
          <a:p>
            <a:pPr lvl="0">
              <a:defRPr lang="ja-JP" altLang="en-US"/>
            </a:pPr>
            <a:r>
              <a:rPr lang="ja-JP" altLang="en-US" dirty="0"/>
              <a:t>③車いすなどの人が安心して住める</a:t>
            </a:r>
          </a:p>
          <a:p>
            <a:pPr lvl="0">
              <a:defRPr lang="ja-JP" altLang="en-US"/>
            </a:pPr>
            <a:r>
              <a:rPr lang="ja-JP" altLang="en-US" dirty="0"/>
              <a:t>など、高齢者にもいいと思います</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27</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仮説はタイニーハウスを作れば移住者が住んでくれるだろう。です！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提言でもあった、タイニーハウスとは、小さな家のことです。</a:t>
            </a:r>
          </a:p>
          <a:p>
            <a:pPr lvl="0">
              <a:defRPr lang="ja-JP" altLang="en-US"/>
            </a:pPr>
            <a:r>
              <a:rPr lang="ja-JP" altLang="en-US"/>
              <a:t>だいたい４畳から６畳ぐらいでとてもコンパクトな家です。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このようにさまざまなタイニーハウスがあります。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dirty="0" smtClean="0"/>
              <a:t>そこで移住者を増やすための具体例は２つあります。</a:t>
            </a:r>
            <a:endParaRPr lang="en-US" altLang="ja-JP" dirty="0" smtClean="0"/>
          </a:p>
          <a:p>
            <a:pPr lvl="0">
              <a:defRPr lang="ja-JP" altLang="en-US"/>
            </a:pPr>
            <a:r>
              <a:rPr lang="ja-JP" altLang="en-US" dirty="0" smtClean="0"/>
              <a:t>１つ目は</a:t>
            </a:r>
            <a:r>
              <a:rPr lang="en-US" altLang="ja-JP" dirty="0" smtClean="0"/>
              <a:t>…</a:t>
            </a:r>
            <a:r>
              <a:rPr lang="ja-JP" altLang="en-US" dirty="0" err="1" smtClean="0"/>
              <a:t>。</a:t>
            </a:r>
            <a:endParaRPr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そこで事例を見つけました。この写真は、山梨県小菅村というところです。</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小菅村とは、　　　　が森林。この村は五ヶ瀬町に似ているところがあるな～と思いました。</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lvl="0">
              <a:defRPr lang="ja-JP" altLang="en-US"/>
            </a:pPr>
            <a:r>
              <a:rPr lang="ja-JP" altLang="en-US"/>
              <a:t>そして小菅村が行ったことは、</a:t>
            </a:r>
          </a:p>
        </p:txBody>
      </p:sp>
      <p:sp>
        <p:nvSpPr>
          <p:cNvPr id="4" name="スライド番号プレースホルダー 3"/>
          <p:cNvSpPr>
            <a:spLocks noGrp="1"/>
          </p:cNvSpPr>
          <p:nvPr>
            <p:ph type="sldNum" sz="quarter" idx="10"/>
          </p:nvPr>
        </p:nvSpPr>
        <p:spPr/>
        <p:txBody>
          <a:bodyPr/>
          <a:lstStyle/>
          <a:p>
            <a:pPr lvl="0">
              <a:defRPr lang="ja-JP" altLang="en-US"/>
            </a:pPr>
            <a:fld id="{DE10E228-A17A-45B1-B6F7-54FF8CE896B0}" type="slidenum">
              <a:rPr lang="ja-JP" altLang="en-US"/>
              <a:pPr lvl="0">
                <a:defRPr lang="ja-JP" altLang="en-US"/>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80594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204264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013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2915898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212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414400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234216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392888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260459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29290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116038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393814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121798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139471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361037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0CFC3C-4292-4C78-9BBF-655EB8C1F1E9}"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A8BCD883-4795-40CE-BAD7-FAD171036971}" type="datetimeFigureOut">
              <a:rPr kumimoji="1" lang="ja-JP" altLang="en-US" smtClean="0"/>
              <a:t>2020/10/7</a:t>
            </a:fld>
            <a:endParaRPr kumimoji="1" lang="ja-JP" altLang="en-US"/>
          </a:p>
        </p:txBody>
      </p:sp>
    </p:spTree>
    <p:extLst>
      <p:ext uri="{BB962C8B-B14F-4D97-AF65-F5344CB8AC3E}">
        <p14:creationId xmlns:p14="http://schemas.microsoft.com/office/powerpoint/2010/main" val="23205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BCD883-4795-40CE-BAD7-FAD171036971}" type="datetimeFigureOut">
              <a:rPr kumimoji="1" lang="ja-JP" altLang="en-US" smtClean="0"/>
              <a:t>2020/10/7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80CFC3C-4292-4C78-9BBF-655EB8C1F1E9}" type="slidenum">
              <a:rPr kumimoji="1" lang="ja-JP" altLang="en-US" smtClean="0"/>
              <a:t>‹#›</a:t>
            </a:fld>
            <a:endParaRPr kumimoji="1" lang="ja-JP" altLang="en-US"/>
          </a:p>
        </p:txBody>
      </p:sp>
    </p:spTree>
    <p:extLst>
      <p:ext uri="{BB962C8B-B14F-4D97-AF65-F5344CB8AC3E}">
        <p14:creationId xmlns:p14="http://schemas.microsoft.com/office/powerpoint/2010/main" val="341223478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00555" y="4032738"/>
            <a:ext cx="11160369" cy="1569660"/>
          </a:xfrm>
          <a:prstGeom prst="rect">
            <a:avLst/>
          </a:prstGeom>
          <a:noFill/>
        </p:spPr>
        <p:txBody>
          <a:bodyPr wrap="square" rtlCol="0">
            <a:spAutoFit/>
          </a:bodyPr>
          <a:lstStyle/>
          <a:p>
            <a:r>
              <a:rPr kumimoji="1" lang="ja-JP" altLang="en-US" sz="9600" dirty="0" smtClean="0">
                <a:latin typeface="AR P丸ゴシック体E" panose="020F0900000000000000" pitchFamily="50" charset="-128"/>
                <a:ea typeface="AR P丸ゴシック体E" panose="020F0900000000000000" pitchFamily="50" charset="-128"/>
              </a:rPr>
              <a:t>甲斐遥大</a:t>
            </a:r>
            <a:endParaRPr kumimoji="1" lang="ja-JP" altLang="en-US" sz="9600" dirty="0">
              <a:latin typeface="AR P丸ゴシック体E" panose="020F0900000000000000" pitchFamily="50" charset="-128"/>
              <a:ea typeface="AR P丸ゴシック体E" panose="020F0900000000000000" pitchFamily="50" charset="-128"/>
            </a:endParaRPr>
          </a:p>
        </p:txBody>
      </p:sp>
      <p:sp>
        <p:nvSpPr>
          <p:cNvPr id="3" name="テキスト ボックス 2"/>
          <p:cNvSpPr txBox="1"/>
          <p:nvPr/>
        </p:nvSpPr>
        <p:spPr>
          <a:xfrm>
            <a:off x="1595316" y="1020884"/>
            <a:ext cx="9258300" cy="2308324"/>
          </a:xfrm>
          <a:prstGeom prst="rect">
            <a:avLst/>
          </a:prstGeom>
          <a:noFill/>
        </p:spPr>
        <p:txBody>
          <a:bodyPr wrap="square" rtlCol="0">
            <a:spAutoFit/>
          </a:bodyPr>
          <a:lstStyle/>
          <a:p>
            <a:r>
              <a:rPr lang="ja-JP" altLang="en-US" sz="7200" dirty="0" smtClean="0">
                <a:latin typeface="AR Brush5 Medium" panose="020B0803010101010101" pitchFamily="34" charset="0"/>
                <a:ea typeface="$ＪＳゴシック" panose="04030B090D0B02020403" pitchFamily="17" charset="-128"/>
              </a:rPr>
              <a:t>タイニー</a:t>
            </a:r>
            <a:r>
              <a:rPr lang="ja-JP" altLang="en-US" sz="7200" dirty="0">
                <a:latin typeface="AR Brush5 Medium" panose="020B0803010101010101" pitchFamily="34" charset="0"/>
                <a:ea typeface="$ＪＳゴシック" panose="04030B090D0B02020403" pitchFamily="17" charset="-128"/>
              </a:rPr>
              <a:t>ハウス</a:t>
            </a:r>
            <a:r>
              <a:rPr lang="ja-JP" altLang="en-US" sz="7200" dirty="0" smtClean="0">
                <a:latin typeface="AR Brush5 Medium" panose="020B0803010101010101" pitchFamily="34" charset="0"/>
                <a:ea typeface="$ＪＳゴシック" panose="04030B090D0B02020403" pitchFamily="17" charset="-128"/>
              </a:rPr>
              <a:t>で</a:t>
            </a:r>
            <a:endParaRPr lang="en-US" altLang="ja-JP" sz="7200" dirty="0" smtClean="0">
              <a:latin typeface="AR Brush5 Medium" panose="020B0803010101010101" pitchFamily="34" charset="0"/>
              <a:ea typeface="$ＪＳゴシック" panose="04030B090D0B02020403" pitchFamily="17" charset="-128"/>
            </a:endParaRPr>
          </a:p>
          <a:p>
            <a:r>
              <a:rPr lang="ja-JP" altLang="en-US" sz="7200" dirty="0" smtClean="0">
                <a:latin typeface="AR Brush5 Medium" panose="020B0803010101010101" pitchFamily="34" charset="0"/>
                <a:ea typeface="$ＪＳゴシック" panose="04030B090D0B02020403" pitchFamily="17" charset="-128"/>
              </a:rPr>
              <a:t>移住者を増やそう！</a:t>
            </a:r>
            <a:endParaRPr kumimoji="1" lang="ja-JP" altLang="en-US" sz="7200" dirty="0">
              <a:latin typeface="AR Brush5 Medium" panose="020B0803010101010101" pitchFamily="34" charset="0"/>
              <a:ea typeface="$ＪＳゴシック" panose="04030B090D0B02020403" pitchFamily="17" charset="-128"/>
            </a:endParaRPr>
          </a:p>
        </p:txBody>
      </p:sp>
    </p:spTree>
    <p:extLst>
      <p:ext uri="{BB962C8B-B14F-4D97-AF65-F5344CB8AC3E}">
        <p14:creationId xmlns:p14="http://schemas.microsoft.com/office/powerpoint/2010/main" val="3901464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63548" y="2461998"/>
            <a:ext cx="8170985" cy="2308324"/>
          </a:xfrm>
          <a:prstGeom prst="rect">
            <a:avLst/>
          </a:prstGeom>
          <a:noFill/>
        </p:spPr>
        <p:txBody>
          <a:bodyPr wrap="square" rtlCol="0">
            <a:spAutoFit/>
          </a:bodyPr>
          <a:lstStyle/>
          <a:p>
            <a:r>
              <a:rPr kumimoji="1" lang="ja-JP" altLang="en-US" sz="4800" dirty="0" smtClean="0">
                <a:solidFill>
                  <a:srgbClr val="0070C0"/>
                </a:solidFill>
              </a:rPr>
              <a:t>五ヶ瀬町でもタイニーハウスデザインコンテストを行ったらいいのではないか！？</a:t>
            </a:r>
            <a:endParaRPr kumimoji="1" lang="ja-JP" altLang="en-US" sz="4800" dirty="0">
              <a:solidFill>
                <a:srgbClr val="0070C0"/>
              </a:solidFill>
            </a:endParaRPr>
          </a:p>
        </p:txBody>
      </p:sp>
    </p:spTree>
    <p:extLst>
      <p:ext uri="{BB962C8B-B14F-4D97-AF65-F5344CB8AC3E}">
        <p14:creationId xmlns:p14="http://schemas.microsoft.com/office/powerpoint/2010/main" val="3541361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461846" y="2518670"/>
            <a:ext cx="5744308" cy="3860929"/>
          </a:xfrm>
          <a:prstGeom prst="rect">
            <a:avLst/>
          </a:prstGeom>
        </p:spPr>
      </p:pic>
      <p:sp>
        <p:nvSpPr>
          <p:cNvPr id="4" name="テキスト ボックス 3"/>
          <p:cNvSpPr txBox="1"/>
          <p:nvPr/>
        </p:nvSpPr>
        <p:spPr>
          <a:xfrm>
            <a:off x="1025769" y="949010"/>
            <a:ext cx="8393724" cy="1569660"/>
          </a:xfrm>
          <a:prstGeom prst="rect">
            <a:avLst/>
          </a:prstGeom>
          <a:noFill/>
        </p:spPr>
        <p:txBody>
          <a:bodyPr wrap="square" rtlCol="0">
            <a:spAutoFit/>
          </a:bodyPr>
          <a:lstStyle/>
          <a:p>
            <a:r>
              <a:rPr lang="ja-JP" altLang="en-US" sz="4800" dirty="0" smtClean="0"/>
              <a:t>「小菅の湯」を</a:t>
            </a:r>
            <a:r>
              <a:rPr lang="ja-JP" altLang="en-US" sz="4800" dirty="0"/>
              <a:t>作ってキャンパーやバイカーを</a:t>
            </a:r>
            <a:r>
              <a:rPr lang="ja-JP" altLang="en-US" sz="4800" dirty="0" smtClean="0"/>
              <a:t>呼び寄せた</a:t>
            </a:r>
            <a:endParaRPr lang="ja-JP" altLang="en-US" sz="4800" dirty="0"/>
          </a:p>
        </p:txBody>
      </p:sp>
      <p:sp>
        <p:nvSpPr>
          <p:cNvPr id="11" name="テキスト ボックス 10"/>
          <p:cNvSpPr txBox="1"/>
          <p:nvPr/>
        </p:nvSpPr>
        <p:spPr>
          <a:xfrm>
            <a:off x="93785" y="293077"/>
            <a:ext cx="1863969" cy="769441"/>
          </a:xfrm>
          <a:prstGeom prst="rect">
            <a:avLst/>
          </a:prstGeom>
          <a:noFill/>
        </p:spPr>
        <p:txBody>
          <a:bodyPr wrap="square" rtlCol="0">
            <a:spAutoFit/>
          </a:bodyPr>
          <a:lstStyle/>
          <a:p>
            <a:r>
              <a:rPr kumimoji="1" lang="ja-JP" altLang="en-US" sz="4400" dirty="0" smtClean="0"/>
              <a:t>事例②</a:t>
            </a:r>
            <a:endParaRPr kumimoji="1" lang="ja-JP" altLang="en-US" sz="4400" dirty="0"/>
          </a:p>
        </p:txBody>
      </p:sp>
    </p:spTree>
    <p:extLst>
      <p:ext uri="{BB962C8B-B14F-4D97-AF65-F5344CB8AC3E}">
        <p14:creationId xmlns:p14="http://schemas.microsoft.com/office/powerpoint/2010/main" val="3941275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41500" y="1371600"/>
            <a:ext cx="9410700" cy="1446550"/>
          </a:xfrm>
          <a:prstGeom prst="rect">
            <a:avLst/>
          </a:prstGeom>
          <a:noFill/>
        </p:spPr>
        <p:txBody>
          <a:bodyPr wrap="square" rtlCol="0">
            <a:spAutoFit/>
          </a:bodyPr>
          <a:lstStyle/>
          <a:p>
            <a:r>
              <a:rPr lang="ja-JP" altLang="en-US" sz="4400" dirty="0" smtClean="0"/>
              <a:t>タイニー</a:t>
            </a:r>
            <a:r>
              <a:rPr lang="ja-JP" altLang="en-US" sz="4400" dirty="0"/>
              <a:t>ハウス</a:t>
            </a:r>
            <a:r>
              <a:rPr lang="ja-JP" altLang="en-US" sz="4400" dirty="0" smtClean="0"/>
              <a:t>を景色のいいところに作って宿泊として使ってもらう</a:t>
            </a:r>
            <a:endParaRPr lang="en-US" altLang="ja-JP" sz="4400" dirty="0" smtClean="0"/>
          </a:p>
        </p:txBody>
      </p:sp>
      <p:sp>
        <p:nvSpPr>
          <p:cNvPr id="3" name="テキスト ボックス 2"/>
          <p:cNvSpPr txBox="1"/>
          <p:nvPr/>
        </p:nvSpPr>
        <p:spPr>
          <a:xfrm>
            <a:off x="2819400" y="4953000"/>
            <a:ext cx="8432800" cy="769441"/>
          </a:xfrm>
          <a:prstGeom prst="rect">
            <a:avLst/>
          </a:prstGeom>
          <a:noFill/>
        </p:spPr>
        <p:txBody>
          <a:bodyPr wrap="square" rtlCol="0">
            <a:spAutoFit/>
          </a:bodyPr>
          <a:lstStyle/>
          <a:p>
            <a:r>
              <a:rPr kumimoji="1" lang="ja-JP" altLang="en-US" sz="4400" dirty="0" smtClean="0"/>
              <a:t>例　　</a:t>
            </a:r>
            <a:r>
              <a:rPr kumimoji="1" lang="ja-JP" altLang="en-US" sz="4400" dirty="0" smtClean="0">
                <a:solidFill>
                  <a:srgbClr val="0070C0"/>
                </a:solidFill>
              </a:rPr>
              <a:t>ワイナリー</a:t>
            </a:r>
            <a:r>
              <a:rPr kumimoji="1" lang="ja-JP" altLang="en-US" sz="4400" dirty="0" smtClean="0"/>
              <a:t>など</a:t>
            </a:r>
            <a:endParaRPr kumimoji="1" lang="ja-JP" altLang="en-US" sz="4400" dirty="0"/>
          </a:p>
        </p:txBody>
      </p:sp>
    </p:spTree>
    <p:extLst>
      <p:ext uri="{BB962C8B-B14F-4D97-AF65-F5344CB8AC3E}">
        <p14:creationId xmlns:p14="http://schemas.microsoft.com/office/powerpoint/2010/main" val="4026044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3718" y="571963"/>
            <a:ext cx="10443885" cy="707886"/>
          </a:xfrm>
          <a:prstGeom prst="rect">
            <a:avLst/>
          </a:prstGeom>
        </p:spPr>
        <p:txBody>
          <a:bodyPr wrap="none">
            <a:spAutoFit/>
          </a:bodyPr>
          <a:lstStyle/>
          <a:p>
            <a:r>
              <a:rPr lang="ja-JP" altLang="en-US" sz="4000" dirty="0"/>
              <a:t>タイニーハウスは地元の森林を使って作る！</a:t>
            </a:r>
          </a:p>
        </p:txBody>
      </p:sp>
      <p:sp>
        <p:nvSpPr>
          <p:cNvPr id="5" name="テキスト ボックス 4"/>
          <p:cNvSpPr txBox="1"/>
          <p:nvPr/>
        </p:nvSpPr>
        <p:spPr>
          <a:xfrm>
            <a:off x="150471" y="4280896"/>
            <a:ext cx="10405639" cy="707886"/>
          </a:xfrm>
          <a:prstGeom prst="rect">
            <a:avLst/>
          </a:prstGeom>
          <a:noFill/>
        </p:spPr>
        <p:txBody>
          <a:bodyPr wrap="square" rtlCol="0">
            <a:spAutoFit/>
          </a:bodyPr>
          <a:lstStyle/>
          <a:p>
            <a:r>
              <a:rPr kumimoji="1" lang="ja-JP" altLang="en-US" sz="4000" dirty="0" smtClean="0"/>
              <a:t>五ヶ瀬町に高速道路を作る時にでた木を使</a:t>
            </a:r>
            <a:r>
              <a:rPr lang="ja-JP" altLang="en-US" sz="4000" dirty="0" smtClean="0"/>
              <a:t>う</a:t>
            </a:r>
            <a:endParaRPr kumimoji="1" lang="ja-JP" altLang="en-US" sz="4000" dirty="0"/>
          </a:p>
        </p:txBody>
      </p:sp>
      <p:sp>
        <p:nvSpPr>
          <p:cNvPr id="6" name="下矢印 5"/>
          <p:cNvSpPr/>
          <p:nvPr/>
        </p:nvSpPr>
        <p:spPr>
          <a:xfrm>
            <a:off x="4074288" y="2061893"/>
            <a:ext cx="1461372" cy="1406769"/>
          </a:xfrm>
          <a:prstGeom prst="downArrow">
            <a:avLst>
              <a:gd name="adj1" fmla="val 35794"/>
              <a:gd name="adj2" fmla="val 40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6322150" y="2298011"/>
            <a:ext cx="5603631" cy="707886"/>
          </a:xfrm>
          <a:prstGeom prst="rect">
            <a:avLst/>
          </a:prstGeom>
          <a:noFill/>
        </p:spPr>
        <p:txBody>
          <a:bodyPr wrap="square" rtlCol="0">
            <a:spAutoFit/>
          </a:bodyPr>
          <a:lstStyle/>
          <a:p>
            <a:r>
              <a:rPr kumimoji="1" lang="ja-JP" altLang="en-US" sz="4000" dirty="0" smtClean="0"/>
              <a:t>そこで・・・</a:t>
            </a:r>
            <a:endParaRPr kumimoji="1" lang="ja-JP" altLang="en-US" sz="4000" dirty="0"/>
          </a:p>
        </p:txBody>
      </p:sp>
    </p:spTree>
    <p:extLst>
      <p:ext uri="{BB962C8B-B14F-4D97-AF65-F5344CB8AC3E}">
        <p14:creationId xmlns:p14="http://schemas.microsoft.com/office/powerpoint/2010/main" val="242906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87415" y="761999"/>
            <a:ext cx="7725507" cy="1569660"/>
          </a:xfrm>
          <a:prstGeom prst="rect">
            <a:avLst/>
          </a:prstGeom>
          <a:noFill/>
        </p:spPr>
        <p:txBody>
          <a:bodyPr wrap="square" rtlCol="0">
            <a:spAutoFit/>
          </a:bodyPr>
          <a:lstStyle/>
          <a:p>
            <a:r>
              <a:rPr kumimoji="1" lang="ja-JP" altLang="en-US" sz="4800" dirty="0" smtClean="0"/>
              <a:t>タイニーハウス１軒あたりの木材使用量</a:t>
            </a:r>
            <a:endParaRPr kumimoji="1" lang="ja-JP" altLang="en-US" sz="4800" dirty="0"/>
          </a:p>
        </p:txBody>
      </p:sp>
      <p:sp>
        <p:nvSpPr>
          <p:cNvPr id="3" name="テキスト ボックス 2"/>
          <p:cNvSpPr txBox="1"/>
          <p:nvPr/>
        </p:nvSpPr>
        <p:spPr>
          <a:xfrm>
            <a:off x="3868615" y="2791434"/>
            <a:ext cx="9179170" cy="830997"/>
          </a:xfrm>
          <a:prstGeom prst="rect">
            <a:avLst/>
          </a:prstGeom>
          <a:noFill/>
        </p:spPr>
        <p:txBody>
          <a:bodyPr wrap="square" rtlCol="0">
            <a:spAutoFit/>
          </a:bodyPr>
          <a:lstStyle/>
          <a:p>
            <a:r>
              <a:rPr lang="ja-JP" altLang="en-US" sz="4800" dirty="0" smtClean="0"/>
              <a:t>全国平均</a:t>
            </a:r>
            <a:endParaRPr kumimoji="1" lang="ja-JP" altLang="en-US" sz="4800" dirty="0"/>
          </a:p>
        </p:txBody>
      </p:sp>
      <p:sp>
        <p:nvSpPr>
          <p:cNvPr id="4" name="テキスト ボックス 3"/>
          <p:cNvSpPr txBox="1"/>
          <p:nvPr/>
        </p:nvSpPr>
        <p:spPr>
          <a:xfrm>
            <a:off x="1207474" y="4970584"/>
            <a:ext cx="9366741" cy="1015663"/>
          </a:xfrm>
          <a:prstGeom prst="rect">
            <a:avLst/>
          </a:prstGeom>
          <a:noFill/>
        </p:spPr>
        <p:txBody>
          <a:bodyPr wrap="square" rtlCol="0">
            <a:spAutoFit/>
          </a:bodyPr>
          <a:lstStyle/>
          <a:p>
            <a:r>
              <a:rPr kumimoji="1" lang="ja-JP" altLang="en-US" sz="6000" dirty="0" smtClean="0">
                <a:solidFill>
                  <a:srgbClr val="FF0000"/>
                </a:solidFill>
                <a:latin typeface="AR P教科書体M" panose="03000600000000000000" pitchFamily="66" charset="-128"/>
                <a:ea typeface="AR P教科書体M" panose="03000600000000000000" pitchFamily="66" charset="-128"/>
              </a:rPr>
              <a:t>３０坪</a:t>
            </a:r>
            <a:r>
              <a:rPr kumimoji="1" lang="ja-JP" altLang="en-US" sz="4800" dirty="0" smtClean="0"/>
              <a:t>あたり</a:t>
            </a:r>
            <a:r>
              <a:rPr kumimoji="1" lang="ja-JP" altLang="en-US" sz="6000" dirty="0" smtClean="0">
                <a:solidFill>
                  <a:srgbClr val="FF0000"/>
                </a:solidFill>
                <a:latin typeface="AR P教科書体M" panose="03000600000000000000" pitchFamily="66" charset="-128"/>
                <a:ea typeface="AR P教科書体M" panose="03000600000000000000" pitchFamily="66" charset="-128"/>
              </a:rPr>
              <a:t>１９㎡</a:t>
            </a:r>
            <a:r>
              <a:rPr kumimoji="1" lang="ja-JP" altLang="en-US" sz="4800" dirty="0" smtClean="0"/>
              <a:t>の木材が必要</a:t>
            </a:r>
            <a:endParaRPr kumimoji="1" lang="ja-JP" altLang="en-US" sz="4800" dirty="0"/>
          </a:p>
        </p:txBody>
      </p:sp>
      <p:sp>
        <p:nvSpPr>
          <p:cNvPr id="8" name="下矢印 7"/>
          <p:cNvSpPr/>
          <p:nvPr/>
        </p:nvSpPr>
        <p:spPr>
          <a:xfrm>
            <a:off x="4560277" y="3868615"/>
            <a:ext cx="1559169" cy="855785"/>
          </a:xfrm>
          <a:prstGeom prst="downArrow">
            <a:avLst>
              <a:gd name="adj1" fmla="val 366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7343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00400" y="621323"/>
            <a:ext cx="5791200" cy="769441"/>
          </a:xfrm>
          <a:prstGeom prst="rect">
            <a:avLst/>
          </a:prstGeom>
          <a:noFill/>
        </p:spPr>
        <p:txBody>
          <a:bodyPr wrap="square" rtlCol="0">
            <a:spAutoFit/>
          </a:bodyPr>
          <a:lstStyle/>
          <a:p>
            <a:r>
              <a:rPr kumimoji="1" lang="ja-JP" altLang="en-US" sz="4400" dirty="0" smtClean="0"/>
              <a:t>タイニーハウス</a:t>
            </a:r>
            <a:endParaRPr kumimoji="1" lang="ja-JP" altLang="en-US" sz="4400" dirty="0"/>
          </a:p>
        </p:txBody>
      </p:sp>
      <p:sp>
        <p:nvSpPr>
          <p:cNvPr id="3" name="正方形/長方形 2"/>
          <p:cNvSpPr/>
          <p:nvPr/>
        </p:nvSpPr>
        <p:spPr>
          <a:xfrm>
            <a:off x="1559928" y="1989965"/>
            <a:ext cx="8615703" cy="1661993"/>
          </a:xfrm>
          <a:prstGeom prst="rect">
            <a:avLst/>
          </a:prstGeom>
        </p:spPr>
        <p:txBody>
          <a:bodyPr wrap="square">
            <a:spAutoFit/>
          </a:bodyPr>
          <a:lstStyle/>
          <a:p>
            <a:r>
              <a:rPr lang="ja-JP" altLang="en-US" sz="4800" dirty="0">
                <a:solidFill>
                  <a:srgbClr val="FF0000"/>
                </a:solidFill>
                <a:latin typeface="AR P教科書体M" panose="03000600000000000000" pitchFamily="66" charset="-128"/>
                <a:ea typeface="AR P教科書体M" panose="03000600000000000000" pitchFamily="66" charset="-128"/>
              </a:rPr>
              <a:t>４坪</a:t>
            </a:r>
            <a:r>
              <a:rPr lang="ja-JP" altLang="en-US" sz="4800" dirty="0"/>
              <a:t>ほどしかないので</a:t>
            </a:r>
            <a:r>
              <a:rPr lang="ja-JP" altLang="en-US" sz="5400" dirty="0">
                <a:solidFill>
                  <a:srgbClr val="FF0000"/>
                </a:solidFill>
                <a:latin typeface="AR P教科書体M" panose="03000600000000000000" pitchFamily="66" charset="-128"/>
                <a:ea typeface="AR P教科書体M" panose="03000600000000000000" pitchFamily="66" charset="-128"/>
              </a:rPr>
              <a:t>⒉７㎡</a:t>
            </a:r>
            <a:r>
              <a:rPr lang="ja-JP" altLang="en-US" sz="4800" dirty="0"/>
              <a:t>の木材が必要</a:t>
            </a:r>
          </a:p>
        </p:txBody>
      </p:sp>
      <p:sp>
        <p:nvSpPr>
          <p:cNvPr id="7" name="テキスト ボックス 6"/>
          <p:cNvSpPr txBox="1"/>
          <p:nvPr/>
        </p:nvSpPr>
        <p:spPr>
          <a:xfrm>
            <a:off x="867508" y="4482579"/>
            <a:ext cx="9483969" cy="830997"/>
          </a:xfrm>
          <a:prstGeom prst="rect">
            <a:avLst/>
          </a:prstGeom>
          <a:noFill/>
        </p:spPr>
        <p:txBody>
          <a:bodyPr wrap="square" rtlCol="0">
            <a:spAutoFit/>
          </a:bodyPr>
          <a:lstStyle/>
          <a:p>
            <a:r>
              <a:rPr lang="ja-JP" altLang="en-US" sz="4000" dirty="0" smtClean="0"/>
              <a:t>約</a:t>
            </a:r>
            <a:r>
              <a:rPr lang="ja-JP" altLang="en-US" sz="4800" dirty="0" smtClean="0">
                <a:solidFill>
                  <a:srgbClr val="FF0000"/>
                </a:solidFill>
                <a:latin typeface="AR P教科書体M" panose="03000600000000000000" pitchFamily="66" charset="-128"/>
                <a:ea typeface="AR P教科書体M" panose="03000600000000000000" pitchFamily="66" charset="-128"/>
              </a:rPr>
              <a:t>１０本</a:t>
            </a:r>
            <a:r>
              <a:rPr lang="ja-JP" altLang="en-US" sz="4000" dirty="0" smtClean="0"/>
              <a:t>ほどでタイニーハウスが作れる</a:t>
            </a:r>
            <a:endParaRPr kumimoji="1" lang="ja-JP" altLang="en-US" sz="4000" dirty="0"/>
          </a:p>
        </p:txBody>
      </p:sp>
    </p:spTree>
    <p:extLst>
      <p:ext uri="{BB962C8B-B14F-4D97-AF65-F5344CB8AC3E}">
        <p14:creationId xmlns:p14="http://schemas.microsoft.com/office/powerpoint/2010/main" val="1122803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49125" y="2125069"/>
            <a:ext cx="8546567" cy="2782598"/>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219200" y="2515861"/>
            <a:ext cx="8276492" cy="2123658"/>
          </a:xfrm>
          <a:prstGeom prst="rect">
            <a:avLst/>
          </a:prstGeom>
          <a:noFill/>
        </p:spPr>
        <p:txBody>
          <a:bodyPr wrap="square" rtlCol="0">
            <a:spAutoFit/>
          </a:bodyPr>
          <a:lstStyle/>
          <a:p>
            <a:r>
              <a:rPr kumimoji="1" lang="ja-JP" altLang="en-US" sz="4400" dirty="0" smtClean="0"/>
              <a:t>高速道路を作るときに出る木の量はたくさんあるのでタイニーハウスが何軒も作れる！！</a:t>
            </a:r>
            <a:endParaRPr kumimoji="1" lang="ja-JP" altLang="en-US" sz="4400" dirty="0"/>
          </a:p>
        </p:txBody>
      </p:sp>
    </p:spTree>
    <p:extLst>
      <p:ext uri="{BB962C8B-B14F-4D97-AF65-F5344CB8AC3E}">
        <p14:creationId xmlns:p14="http://schemas.microsoft.com/office/powerpoint/2010/main" val="1958379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96726" y="1481559"/>
            <a:ext cx="8026400" cy="830997"/>
          </a:xfrm>
          <a:prstGeom prst="rect">
            <a:avLst/>
          </a:prstGeom>
          <a:noFill/>
        </p:spPr>
        <p:txBody>
          <a:bodyPr wrap="square" rtlCol="0">
            <a:spAutoFit/>
          </a:bodyPr>
          <a:lstStyle/>
          <a:p>
            <a:r>
              <a:rPr kumimoji="1" lang="ja-JP" altLang="en-US" sz="4800" dirty="0" smtClean="0"/>
              <a:t>タイニーハウスの値段</a:t>
            </a:r>
            <a:endParaRPr kumimoji="1" lang="ja-JP" altLang="en-US" sz="4800" dirty="0"/>
          </a:p>
        </p:txBody>
      </p:sp>
      <p:sp>
        <p:nvSpPr>
          <p:cNvPr id="4" name="テキスト ボックス 3"/>
          <p:cNvSpPr txBox="1"/>
          <p:nvPr/>
        </p:nvSpPr>
        <p:spPr>
          <a:xfrm>
            <a:off x="1404327" y="3355731"/>
            <a:ext cx="10096012" cy="1200329"/>
          </a:xfrm>
          <a:prstGeom prst="rect">
            <a:avLst/>
          </a:prstGeom>
          <a:noFill/>
        </p:spPr>
        <p:txBody>
          <a:bodyPr wrap="square" rtlCol="0">
            <a:spAutoFit/>
          </a:bodyPr>
          <a:lstStyle/>
          <a:p>
            <a:r>
              <a:rPr lang="ja-JP" altLang="en-US" sz="6600" dirty="0" smtClean="0"/>
              <a:t>約</a:t>
            </a:r>
            <a:r>
              <a:rPr lang="ja-JP" altLang="en-US" sz="7200" dirty="0" smtClean="0">
                <a:solidFill>
                  <a:srgbClr val="FF0000"/>
                </a:solidFill>
                <a:latin typeface="AR P教科書体M" panose="03000600000000000000" pitchFamily="66" charset="-128"/>
                <a:ea typeface="AR P教科書体M" panose="03000600000000000000" pitchFamily="66" charset="-128"/>
              </a:rPr>
              <a:t>２００～１０００</a:t>
            </a:r>
            <a:r>
              <a:rPr lang="ja-JP" altLang="en-US" sz="6600" dirty="0" smtClean="0"/>
              <a:t>万円以内</a:t>
            </a:r>
            <a:endParaRPr kumimoji="1" lang="ja-JP" altLang="en-US" sz="6600" dirty="0"/>
          </a:p>
        </p:txBody>
      </p:sp>
    </p:spTree>
    <p:extLst>
      <p:ext uri="{BB962C8B-B14F-4D97-AF65-F5344CB8AC3E}">
        <p14:creationId xmlns:p14="http://schemas.microsoft.com/office/powerpoint/2010/main" val="544189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6218" y="2344425"/>
            <a:ext cx="11245361" cy="1938992"/>
          </a:xfrm>
          <a:prstGeom prst="rect">
            <a:avLst/>
          </a:prstGeom>
          <a:noFill/>
        </p:spPr>
        <p:txBody>
          <a:bodyPr wrap="square" rtlCol="0">
            <a:spAutoFit/>
          </a:bodyPr>
          <a:lstStyle/>
          <a:p>
            <a:pPr algn="ctr"/>
            <a:r>
              <a:rPr kumimoji="1" lang="ja-JP" altLang="en-US" sz="6000" dirty="0" smtClean="0"/>
              <a:t>具体策②</a:t>
            </a:r>
            <a:endParaRPr kumimoji="1" lang="en-US" altLang="ja-JP" sz="6000" dirty="0" smtClean="0"/>
          </a:p>
          <a:p>
            <a:pPr algn="ctr"/>
            <a:r>
              <a:rPr kumimoji="1" lang="ja-JP" altLang="en-US" sz="6000" dirty="0" smtClean="0"/>
              <a:t>＜移住者への宣伝＞</a:t>
            </a:r>
            <a:endParaRPr kumimoji="1" lang="ja-JP" altLang="en-US" sz="6000" dirty="0"/>
          </a:p>
        </p:txBody>
      </p:sp>
    </p:spTree>
    <p:extLst>
      <p:ext uri="{BB962C8B-B14F-4D97-AF65-F5344CB8AC3E}">
        <p14:creationId xmlns:p14="http://schemas.microsoft.com/office/powerpoint/2010/main" val="228851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9631" y="530459"/>
            <a:ext cx="6107723" cy="830997"/>
          </a:xfrm>
          <a:prstGeom prst="rect">
            <a:avLst/>
          </a:prstGeom>
          <a:noFill/>
        </p:spPr>
        <p:txBody>
          <a:bodyPr wrap="square" rtlCol="0">
            <a:spAutoFit/>
          </a:bodyPr>
          <a:lstStyle/>
          <a:p>
            <a:r>
              <a:rPr kumimoji="1" lang="ja-JP" altLang="en-US" sz="4800" dirty="0" smtClean="0"/>
              <a:t>これまでの移住者数</a:t>
            </a:r>
            <a:endParaRPr kumimoji="1" lang="ja-JP" altLang="en-US" sz="4800" dirty="0"/>
          </a:p>
        </p:txBody>
      </p:sp>
      <p:sp>
        <p:nvSpPr>
          <p:cNvPr id="8" name="角丸四角形 7"/>
          <p:cNvSpPr/>
          <p:nvPr/>
        </p:nvSpPr>
        <p:spPr>
          <a:xfrm>
            <a:off x="3141784" y="2079456"/>
            <a:ext cx="4677508" cy="9794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lang="ja-JP" altLang="en-US" sz="5400">
                <a:solidFill>
                  <a:prstClr val="black"/>
                </a:solidFill>
              </a:rPr>
              <a:t>Ｈ２８　３人</a:t>
            </a:r>
            <a:endParaRPr lang="en-US" altLang="ja-JP" sz="5400" dirty="0">
              <a:solidFill>
                <a:prstClr val="black"/>
              </a:solidFill>
            </a:endParaRPr>
          </a:p>
        </p:txBody>
      </p:sp>
      <p:sp>
        <p:nvSpPr>
          <p:cNvPr id="9" name="角丸四角形 8"/>
          <p:cNvSpPr/>
          <p:nvPr/>
        </p:nvSpPr>
        <p:spPr>
          <a:xfrm>
            <a:off x="3141784" y="3421399"/>
            <a:ext cx="4677508"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lang="ja-JP" altLang="en-US" sz="5400">
                <a:solidFill>
                  <a:prstClr val="black"/>
                </a:solidFill>
              </a:rPr>
              <a:t>Ｈ３０　３人</a:t>
            </a:r>
            <a:endParaRPr lang="en-US" altLang="ja-JP" sz="5400" dirty="0">
              <a:solidFill>
                <a:prstClr val="black"/>
              </a:solidFill>
            </a:endParaRPr>
          </a:p>
        </p:txBody>
      </p:sp>
      <p:sp>
        <p:nvSpPr>
          <p:cNvPr id="10" name="角丸四角形 9"/>
          <p:cNvSpPr/>
          <p:nvPr/>
        </p:nvSpPr>
        <p:spPr>
          <a:xfrm>
            <a:off x="3141784" y="4756407"/>
            <a:ext cx="4677508" cy="9378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lang="ja-JP" altLang="en-US" sz="5400" dirty="0">
                <a:solidFill>
                  <a:prstClr val="black"/>
                </a:solidFill>
              </a:rPr>
              <a:t>Ｈ３１　６人</a:t>
            </a:r>
          </a:p>
        </p:txBody>
      </p:sp>
      <p:sp>
        <p:nvSpPr>
          <p:cNvPr id="11" name="上リボン 10"/>
          <p:cNvSpPr/>
          <p:nvPr/>
        </p:nvSpPr>
        <p:spPr>
          <a:xfrm>
            <a:off x="1111493" y="2963219"/>
            <a:ext cx="9284677" cy="2389123"/>
          </a:xfrm>
          <a:prstGeom prst="ribbon2">
            <a:avLst>
              <a:gd name="adj1" fmla="val 16667"/>
              <a:gd name="adj2" fmla="val 75000"/>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lvl="0"/>
            <a:r>
              <a:rPr lang="ja-JP" altLang="en-US" sz="6000" dirty="0" smtClean="0">
                <a:solidFill>
                  <a:srgbClr val="FF0000"/>
                </a:solidFill>
              </a:rPr>
              <a:t>　</a:t>
            </a:r>
            <a:r>
              <a:rPr lang="ja-JP" altLang="en-US" sz="11500" dirty="0" smtClean="0">
                <a:solidFill>
                  <a:srgbClr val="FF0000"/>
                </a:solidFill>
              </a:rPr>
              <a:t>計１２人</a:t>
            </a:r>
            <a:endParaRPr lang="ja-JP" altLang="en-US" sz="11500" dirty="0">
              <a:solidFill>
                <a:srgbClr val="FF0000"/>
              </a:solidFill>
            </a:endParaRPr>
          </a:p>
        </p:txBody>
      </p:sp>
    </p:spTree>
    <p:extLst>
      <p:ext uri="{BB962C8B-B14F-4D97-AF65-F5344CB8AC3E}">
        <p14:creationId xmlns:p14="http://schemas.microsoft.com/office/powerpoint/2010/main" val="23950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96238" y="780561"/>
            <a:ext cx="6134101" cy="1107996"/>
          </a:xfrm>
          <a:prstGeom prst="rect">
            <a:avLst/>
          </a:prstGeom>
          <a:noFill/>
        </p:spPr>
        <p:txBody>
          <a:bodyPr wrap="square" rtlCol="0">
            <a:spAutoFit/>
          </a:bodyPr>
          <a:lstStyle/>
          <a:p>
            <a:r>
              <a:rPr lang="ja-JP" altLang="en-US" sz="6600" dirty="0" smtClean="0"/>
              <a:t>★</a:t>
            </a:r>
            <a:r>
              <a:rPr lang="ja-JP" altLang="en-US" sz="6600" dirty="0" smtClean="0">
                <a:solidFill>
                  <a:srgbClr val="FF0000"/>
                </a:solidFill>
                <a:latin typeface="AR P教科書体M" panose="03000600000000000000" pitchFamily="66" charset="-128"/>
                <a:ea typeface="AR P教科書体M" panose="03000600000000000000" pitchFamily="66" charset="-128"/>
              </a:rPr>
              <a:t>現状</a:t>
            </a:r>
            <a:endParaRPr kumimoji="1" lang="ja-JP" altLang="en-US" sz="6600" dirty="0">
              <a:solidFill>
                <a:srgbClr val="FF0000"/>
              </a:solidFill>
              <a:latin typeface="AR P教科書体M" panose="03000600000000000000" pitchFamily="66" charset="-128"/>
              <a:ea typeface="AR P教科書体M" panose="03000600000000000000" pitchFamily="66" charset="-128"/>
            </a:endParaRPr>
          </a:p>
        </p:txBody>
      </p:sp>
      <p:sp>
        <p:nvSpPr>
          <p:cNvPr id="6" name="テキスト ボックス 5"/>
          <p:cNvSpPr txBox="1"/>
          <p:nvPr/>
        </p:nvSpPr>
        <p:spPr>
          <a:xfrm>
            <a:off x="1943100" y="2022396"/>
            <a:ext cx="9474200" cy="3785652"/>
          </a:xfrm>
          <a:prstGeom prst="rect">
            <a:avLst/>
          </a:prstGeom>
          <a:noFill/>
        </p:spPr>
        <p:txBody>
          <a:bodyPr wrap="square" rtlCol="0">
            <a:spAutoFit/>
          </a:bodyPr>
          <a:lstStyle/>
          <a:p>
            <a:r>
              <a:rPr kumimoji="1" lang="ja-JP" altLang="en-US" sz="6000" dirty="0" smtClean="0"/>
              <a:t>・人口が減少している。</a:t>
            </a:r>
            <a:endParaRPr kumimoji="1" lang="en-US" altLang="ja-JP" sz="6000" dirty="0" smtClean="0"/>
          </a:p>
          <a:p>
            <a:r>
              <a:rPr lang="ja-JP" altLang="en-US" sz="6000" dirty="0" smtClean="0"/>
              <a:t>・高齢者が多い。</a:t>
            </a:r>
            <a:endParaRPr lang="en-US" altLang="ja-JP" sz="6000" dirty="0" smtClean="0"/>
          </a:p>
          <a:p>
            <a:r>
              <a:rPr lang="ja-JP" altLang="en-US" sz="6000" dirty="0" smtClean="0"/>
              <a:t>・水がきれい。</a:t>
            </a:r>
            <a:endParaRPr lang="en-US" altLang="ja-JP" sz="6000" dirty="0" smtClean="0"/>
          </a:p>
          <a:p>
            <a:r>
              <a:rPr kumimoji="1" lang="ja-JP" altLang="en-US" sz="6000" dirty="0" smtClean="0"/>
              <a:t>・食べ物がおいしい。</a:t>
            </a:r>
            <a:endParaRPr kumimoji="1" lang="ja-JP" altLang="en-US" sz="6000" dirty="0"/>
          </a:p>
        </p:txBody>
      </p:sp>
    </p:spTree>
    <p:extLst>
      <p:ext uri="{BB962C8B-B14F-4D97-AF65-F5344CB8AC3E}">
        <p14:creationId xmlns:p14="http://schemas.microsoft.com/office/powerpoint/2010/main" val="1911842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8208" y="1901136"/>
            <a:ext cx="9842500" cy="923330"/>
          </a:xfrm>
          <a:prstGeom prst="rect">
            <a:avLst/>
          </a:prstGeom>
          <a:noFill/>
        </p:spPr>
        <p:txBody>
          <a:bodyPr wrap="square" rtlCol="0">
            <a:spAutoFit/>
          </a:bodyPr>
          <a:lstStyle/>
          <a:p>
            <a:r>
              <a:rPr lang="ja-JP" altLang="en-US" sz="5400" dirty="0" smtClean="0"/>
              <a:t>・ＳＮＳを利用して呼び込む</a:t>
            </a:r>
            <a:endParaRPr lang="en-US" altLang="ja-JP" sz="5400" dirty="0" smtClean="0"/>
          </a:p>
        </p:txBody>
      </p:sp>
      <p:pic>
        <p:nvPicPr>
          <p:cNvPr id="4" name="図 3"/>
          <p:cNvPicPr>
            <a:picLocks noChangeAspect="1"/>
          </p:cNvPicPr>
          <p:nvPr/>
        </p:nvPicPr>
        <p:blipFill>
          <a:blip r:embed="rId3"/>
          <a:stretch>
            <a:fillRect/>
          </a:stretch>
        </p:blipFill>
        <p:spPr>
          <a:xfrm>
            <a:off x="7199327" y="4178880"/>
            <a:ext cx="1272074" cy="1172459"/>
          </a:xfrm>
          <a:prstGeom prst="rect">
            <a:avLst/>
          </a:prstGeom>
        </p:spPr>
      </p:pic>
      <p:pic>
        <p:nvPicPr>
          <p:cNvPr id="5" name="図 4"/>
          <p:cNvPicPr>
            <a:picLocks noChangeAspect="1"/>
          </p:cNvPicPr>
          <p:nvPr/>
        </p:nvPicPr>
        <p:blipFill>
          <a:blip r:embed="rId4"/>
          <a:stretch>
            <a:fillRect/>
          </a:stretch>
        </p:blipFill>
        <p:spPr>
          <a:xfrm>
            <a:off x="5377962" y="4178880"/>
            <a:ext cx="1240585" cy="1195197"/>
          </a:xfrm>
          <a:prstGeom prst="rect">
            <a:avLst/>
          </a:prstGeom>
        </p:spPr>
      </p:pic>
      <p:pic>
        <p:nvPicPr>
          <p:cNvPr id="24" name="図 23"/>
          <p:cNvPicPr>
            <a:picLocks noChangeAspect="1"/>
          </p:cNvPicPr>
          <p:nvPr/>
        </p:nvPicPr>
        <p:blipFill>
          <a:blip r:embed="rId5"/>
          <a:stretch>
            <a:fillRect/>
          </a:stretch>
        </p:blipFill>
        <p:spPr>
          <a:xfrm>
            <a:off x="3423975" y="4301574"/>
            <a:ext cx="1109065" cy="1072503"/>
          </a:xfrm>
          <a:prstGeom prst="rect">
            <a:avLst/>
          </a:prstGeom>
        </p:spPr>
      </p:pic>
    </p:spTree>
    <p:extLst>
      <p:ext uri="{BB962C8B-B14F-4D97-AF65-F5344CB8AC3E}">
        <p14:creationId xmlns:p14="http://schemas.microsoft.com/office/powerpoint/2010/main" val="2631819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27183" y="808892"/>
            <a:ext cx="9952893" cy="1569660"/>
          </a:xfrm>
          <a:prstGeom prst="rect">
            <a:avLst/>
          </a:prstGeom>
          <a:noFill/>
        </p:spPr>
        <p:txBody>
          <a:bodyPr wrap="square" rtlCol="0">
            <a:spAutoFit/>
          </a:bodyPr>
          <a:lstStyle/>
          <a:p>
            <a:r>
              <a:rPr lang="ja-JP" altLang="en-US" sz="4800" dirty="0" smtClean="0"/>
              <a:t>・いろんな場所にチラシを置く</a:t>
            </a:r>
            <a:endParaRPr lang="en-US" altLang="ja-JP" sz="4800" dirty="0" smtClean="0"/>
          </a:p>
          <a:p>
            <a:r>
              <a:rPr kumimoji="1" lang="ja-JP" altLang="en-US" sz="4800" dirty="0" smtClean="0"/>
              <a:t>・ポスターを貼る</a:t>
            </a:r>
            <a:endParaRPr kumimoji="1" lang="ja-JP" altLang="en-US" sz="4800" dirty="0"/>
          </a:p>
        </p:txBody>
      </p:sp>
      <p:pic>
        <p:nvPicPr>
          <p:cNvPr id="3" name="図 2"/>
          <p:cNvPicPr>
            <a:picLocks noChangeAspect="1"/>
          </p:cNvPicPr>
          <p:nvPr/>
        </p:nvPicPr>
        <p:blipFill>
          <a:blip r:embed="rId3"/>
          <a:stretch>
            <a:fillRect/>
          </a:stretch>
        </p:blipFill>
        <p:spPr>
          <a:xfrm>
            <a:off x="5603630" y="2702355"/>
            <a:ext cx="2899629" cy="3649667"/>
          </a:xfrm>
          <a:prstGeom prst="rect">
            <a:avLst/>
          </a:prstGeom>
        </p:spPr>
      </p:pic>
      <p:pic>
        <p:nvPicPr>
          <p:cNvPr id="4" name="図 3"/>
          <p:cNvPicPr>
            <a:picLocks noChangeAspect="1"/>
          </p:cNvPicPr>
          <p:nvPr/>
        </p:nvPicPr>
        <p:blipFill>
          <a:blip r:embed="rId4"/>
          <a:stretch>
            <a:fillRect/>
          </a:stretch>
        </p:blipFill>
        <p:spPr>
          <a:xfrm>
            <a:off x="1441938" y="2704494"/>
            <a:ext cx="2796686" cy="3647529"/>
          </a:xfrm>
          <a:prstGeom prst="rect">
            <a:avLst/>
          </a:prstGeom>
        </p:spPr>
      </p:pic>
      <p:sp>
        <p:nvSpPr>
          <p:cNvPr id="5" name="テキスト ボックス 4"/>
          <p:cNvSpPr txBox="1"/>
          <p:nvPr/>
        </p:nvSpPr>
        <p:spPr>
          <a:xfrm>
            <a:off x="10421815" y="6352023"/>
            <a:ext cx="1336431" cy="338554"/>
          </a:xfrm>
          <a:prstGeom prst="rect">
            <a:avLst/>
          </a:prstGeom>
          <a:noFill/>
        </p:spPr>
        <p:txBody>
          <a:bodyPr wrap="square" rtlCol="0">
            <a:spAutoFit/>
          </a:bodyPr>
          <a:lstStyle/>
          <a:p>
            <a:r>
              <a:rPr kumimoji="1" lang="en-US" altLang="ja-JP" sz="1600" dirty="0" smtClean="0"/>
              <a:t>Google</a:t>
            </a:r>
            <a:r>
              <a:rPr kumimoji="1" lang="ja-JP" altLang="en-US" sz="1600" dirty="0" smtClean="0"/>
              <a:t>より</a:t>
            </a:r>
            <a:endParaRPr kumimoji="1" lang="ja-JP" altLang="en-US" sz="1600" dirty="0"/>
          </a:p>
        </p:txBody>
      </p:sp>
    </p:spTree>
    <p:extLst>
      <p:ext uri="{BB962C8B-B14F-4D97-AF65-F5344CB8AC3E}">
        <p14:creationId xmlns:p14="http://schemas.microsoft.com/office/powerpoint/2010/main" val="21688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0708" y="1168024"/>
            <a:ext cx="6353908" cy="769441"/>
          </a:xfrm>
          <a:prstGeom prst="rect">
            <a:avLst/>
          </a:prstGeom>
          <a:noFill/>
        </p:spPr>
        <p:txBody>
          <a:bodyPr wrap="square" rtlCol="0">
            <a:spAutoFit/>
          </a:bodyPr>
          <a:lstStyle/>
          <a:p>
            <a:r>
              <a:rPr kumimoji="1" lang="ja-JP" altLang="en-US" sz="4400" dirty="0" smtClean="0"/>
              <a:t>どこに置くか</a:t>
            </a:r>
            <a:r>
              <a:rPr kumimoji="1" lang="en-US" altLang="ja-JP" sz="4400" dirty="0" smtClean="0"/>
              <a:t>…</a:t>
            </a:r>
            <a:endParaRPr kumimoji="1" lang="ja-JP" altLang="en-US" sz="4400" dirty="0"/>
          </a:p>
        </p:txBody>
      </p:sp>
      <p:sp>
        <p:nvSpPr>
          <p:cNvPr id="4" name="下矢印 3"/>
          <p:cNvSpPr/>
          <p:nvPr/>
        </p:nvSpPr>
        <p:spPr>
          <a:xfrm>
            <a:off x="5076092" y="2551348"/>
            <a:ext cx="820615" cy="1090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113692" y="4255477"/>
            <a:ext cx="9566031" cy="1446550"/>
          </a:xfrm>
          <a:prstGeom prst="rect">
            <a:avLst/>
          </a:prstGeom>
          <a:noFill/>
        </p:spPr>
        <p:txBody>
          <a:bodyPr wrap="square" rtlCol="0">
            <a:spAutoFit/>
          </a:bodyPr>
          <a:lstStyle/>
          <a:p>
            <a:r>
              <a:rPr kumimoji="1" lang="en-US" altLang="ja-JP" sz="4400" dirty="0" smtClean="0"/>
              <a:t>A</a:t>
            </a:r>
            <a:r>
              <a:rPr lang="ja-JP" altLang="en-US" sz="4400" dirty="0" smtClean="0"/>
              <a:t>コープ、ワイナリー、</a:t>
            </a:r>
            <a:r>
              <a:rPr lang="en-US" altLang="ja-JP" sz="4400" dirty="0" smtClean="0"/>
              <a:t>Y</a:t>
            </a:r>
            <a:r>
              <a:rPr lang="ja-JP" altLang="en-US" sz="4400" dirty="0" smtClean="0"/>
              <a:t>ショップ</a:t>
            </a:r>
            <a:endParaRPr lang="en-US" altLang="ja-JP" sz="4400" dirty="0" smtClean="0"/>
          </a:p>
          <a:p>
            <a:r>
              <a:rPr kumimoji="1" lang="ja-JP" altLang="en-US" sz="4400" dirty="0" smtClean="0"/>
              <a:t>木地屋、役場、特産センター</a:t>
            </a:r>
            <a:endParaRPr kumimoji="1" lang="en-US" altLang="ja-JP" sz="4400" dirty="0" smtClean="0"/>
          </a:p>
        </p:txBody>
      </p:sp>
    </p:spTree>
    <p:extLst>
      <p:ext uri="{BB962C8B-B14F-4D97-AF65-F5344CB8AC3E}">
        <p14:creationId xmlns:p14="http://schemas.microsoft.com/office/powerpoint/2010/main" val="2703872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flipH="1">
            <a:off x="2324100" y="1270000"/>
            <a:ext cx="7632700" cy="1107996"/>
          </a:xfrm>
          <a:prstGeom prst="rect">
            <a:avLst/>
          </a:prstGeom>
          <a:noFill/>
        </p:spPr>
        <p:txBody>
          <a:bodyPr wrap="square" rtlCol="0">
            <a:spAutoFit/>
          </a:bodyPr>
          <a:lstStyle/>
          <a:p>
            <a:r>
              <a:rPr kumimoji="1" lang="ja-JP" altLang="en-US" sz="6600" dirty="0" smtClean="0"/>
              <a:t>★</a:t>
            </a:r>
            <a:r>
              <a:rPr kumimoji="1" lang="ja-JP" altLang="en-US" sz="6600" dirty="0" smtClean="0">
                <a:solidFill>
                  <a:srgbClr val="FF0000"/>
                </a:solidFill>
                <a:latin typeface="AR P教科書体M" panose="03000600000000000000" pitchFamily="66" charset="-128"/>
                <a:ea typeface="AR P教科書体M" panose="03000600000000000000" pitchFamily="66" charset="-128"/>
              </a:rPr>
              <a:t>予想される成果</a:t>
            </a:r>
            <a:endParaRPr kumimoji="1" lang="ja-JP" altLang="en-US" sz="6600" dirty="0">
              <a:solidFill>
                <a:srgbClr val="FF0000"/>
              </a:solidFill>
              <a:latin typeface="AR P教科書体M" panose="03000600000000000000" pitchFamily="66" charset="-128"/>
              <a:ea typeface="AR P教科書体M" panose="03000600000000000000" pitchFamily="66" charset="-128"/>
            </a:endParaRPr>
          </a:p>
        </p:txBody>
      </p:sp>
      <p:sp>
        <p:nvSpPr>
          <p:cNvPr id="3" name="正方形/長方形 2"/>
          <p:cNvSpPr/>
          <p:nvPr/>
        </p:nvSpPr>
        <p:spPr>
          <a:xfrm>
            <a:off x="2127250" y="3672226"/>
            <a:ext cx="8026399" cy="1107996"/>
          </a:xfrm>
          <a:prstGeom prst="rect">
            <a:avLst/>
          </a:prstGeom>
        </p:spPr>
        <p:txBody>
          <a:bodyPr wrap="square">
            <a:spAutoFit/>
          </a:bodyPr>
          <a:lstStyle/>
          <a:p>
            <a:r>
              <a:rPr lang="ja-JP" altLang="en-US" sz="6600" dirty="0" smtClean="0"/>
              <a:t>移住者が増える！！</a:t>
            </a:r>
            <a:endParaRPr lang="ja-JP" altLang="en-US" sz="6600" dirty="0"/>
          </a:p>
        </p:txBody>
      </p:sp>
    </p:spTree>
    <p:extLst>
      <p:ext uri="{BB962C8B-B14F-4D97-AF65-F5344CB8AC3E}">
        <p14:creationId xmlns:p14="http://schemas.microsoft.com/office/powerpoint/2010/main" val="329064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40467" y="696928"/>
            <a:ext cx="2901462" cy="1107996"/>
          </a:xfrm>
          <a:prstGeom prst="rect">
            <a:avLst/>
          </a:prstGeom>
          <a:noFill/>
        </p:spPr>
        <p:txBody>
          <a:bodyPr wrap="square" rtlCol="0">
            <a:spAutoFit/>
          </a:bodyPr>
          <a:lstStyle/>
          <a:p>
            <a:r>
              <a:rPr kumimoji="1" lang="ja-JP" altLang="en-US" sz="6600" dirty="0" smtClean="0">
                <a:solidFill>
                  <a:srgbClr val="FF0000"/>
                </a:solidFill>
                <a:latin typeface="AR P浪漫明朝体U" panose="02020A00000000000000" pitchFamily="18" charset="-128"/>
                <a:ea typeface="AR P浪漫明朝体U" panose="02020A00000000000000" pitchFamily="18" charset="-128"/>
              </a:rPr>
              <a:t>まとめ</a:t>
            </a:r>
            <a:endParaRPr kumimoji="1" lang="ja-JP" altLang="en-US" sz="6600" dirty="0">
              <a:solidFill>
                <a:srgbClr val="FF0000"/>
              </a:solidFill>
              <a:latin typeface="AR P浪漫明朝体U" panose="02020A00000000000000" pitchFamily="18" charset="-128"/>
              <a:ea typeface="AR P浪漫明朝体U" panose="02020A00000000000000" pitchFamily="18" charset="-128"/>
            </a:endParaRPr>
          </a:p>
        </p:txBody>
      </p:sp>
      <p:sp>
        <p:nvSpPr>
          <p:cNvPr id="3" name="テキスト ボックス 2"/>
          <p:cNvSpPr txBox="1"/>
          <p:nvPr/>
        </p:nvSpPr>
        <p:spPr>
          <a:xfrm>
            <a:off x="1512274" y="2591817"/>
            <a:ext cx="8557848" cy="2585323"/>
          </a:xfrm>
          <a:prstGeom prst="rect">
            <a:avLst/>
          </a:prstGeom>
          <a:noFill/>
        </p:spPr>
        <p:txBody>
          <a:bodyPr wrap="square" rtlCol="0">
            <a:spAutoFit/>
          </a:bodyPr>
          <a:lstStyle/>
          <a:p>
            <a:r>
              <a:rPr kumimoji="1" lang="ja-JP" altLang="en-US" sz="5400" dirty="0" smtClean="0"/>
              <a:t>タイニーハウスを作れば移住者が増え、五ヶ瀬町</a:t>
            </a:r>
            <a:r>
              <a:rPr lang="ja-JP" altLang="en-US" sz="5400" dirty="0" smtClean="0"/>
              <a:t>の高齢者も快適に過ごせる！！</a:t>
            </a:r>
            <a:endParaRPr kumimoji="1" lang="ja-JP" altLang="en-US" sz="5400" dirty="0"/>
          </a:p>
        </p:txBody>
      </p:sp>
    </p:spTree>
    <p:extLst>
      <p:ext uri="{BB962C8B-B14F-4D97-AF65-F5344CB8AC3E}">
        <p14:creationId xmlns:p14="http://schemas.microsoft.com/office/powerpoint/2010/main" val="3819398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50527" y="1146373"/>
            <a:ext cx="6400800" cy="1200329"/>
          </a:xfrm>
          <a:prstGeom prst="rect">
            <a:avLst/>
          </a:prstGeom>
          <a:noFill/>
        </p:spPr>
        <p:txBody>
          <a:bodyPr wrap="square" rtlCol="0">
            <a:spAutoFit/>
          </a:bodyPr>
          <a:lstStyle/>
          <a:p>
            <a:r>
              <a:rPr kumimoji="1" lang="ja-JP" altLang="en-US" sz="7200" dirty="0" smtClean="0"/>
              <a:t>★</a:t>
            </a:r>
            <a:r>
              <a:rPr kumimoji="1" lang="ja-JP" altLang="en-US" sz="7200" dirty="0" smtClean="0">
                <a:solidFill>
                  <a:srgbClr val="FF0000"/>
                </a:solidFill>
                <a:latin typeface="AR P教科書体M" panose="03000600000000000000" pitchFamily="66" charset="-128"/>
                <a:ea typeface="AR P教科書体M" panose="03000600000000000000" pitchFamily="66" charset="-128"/>
              </a:rPr>
              <a:t>今後の課題</a:t>
            </a:r>
            <a:endParaRPr kumimoji="1" lang="ja-JP" altLang="en-US" sz="7200" dirty="0">
              <a:solidFill>
                <a:srgbClr val="FF0000"/>
              </a:solidFill>
              <a:latin typeface="AR P教科書体M" panose="03000600000000000000" pitchFamily="66" charset="-128"/>
              <a:ea typeface="AR P教科書体M" panose="03000600000000000000" pitchFamily="66" charset="-128"/>
            </a:endParaRPr>
          </a:p>
        </p:txBody>
      </p:sp>
      <p:sp>
        <p:nvSpPr>
          <p:cNvPr id="3" name="テキスト ボックス 2"/>
          <p:cNvSpPr txBox="1"/>
          <p:nvPr/>
        </p:nvSpPr>
        <p:spPr>
          <a:xfrm>
            <a:off x="6045200" y="3049032"/>
            <a:ext cx="9232900" cy="3200400"/>
          </a:xfrm>
          <a:prstGeom prst="rect">
            <a:avLst/>
          </a:prstGeom>
          <a:noFill/>
        </p:spPr>
        <p:txBody>
          <a:bodyPr wrap="square" rtlCol="0">
            <a:spAutoFit/>
          </a:bodyPr>
          <a:lstStyle/>
          <a:p>
            <a:endParaRPr kumimoji="1" lang="ja-JP" altLang="en-US"/>
          </a:p>
        </p:txBody>
      </p:sp>
      <p:sp>
        <p:nvSpPr>
          <p:cNvPr id="4" name="テキスト ボックス 3"/>
          <p:cNvSpPr txBox="1"/>
          <p:nvPr/>
        </p:nvSpPr>
        <p:spPr>
          <a:xfrm>
            <a:off x="130907" y="2907322"/>
            <a:ext cx="11828585" cy="3046988"/>
          </a:xfrm>
          <a:prstGeom prst="rect">
            <a:avLst/>
          </a:prstGeom>
          <a:noFill/>
        </p:spPr>
        <p:txBody>
          <a:bodyPr wrap="square" rtlCol="0">
            <a:spAutoFit/>
          </a:bodyPr>
          <a:lstStyle/>
          <a:p>
            <a:r>
              <a:rPr kumimoji="1" lang="ja-JP" altLang="en-US" sz="4800" dirty="0" smtClean="0"/>
              <a:t>・タイニーハウスで生活していけるの</a:t>
            </a:r>
            <a:r>
              <a:rPr kumimoji="1" lang="ja-JP" altLang="en-US" sz="4800" dirty="0" smtClean="0"/>
              <a:t>か</a:t>
            </a:r>
            <a:endParaRPr lang="en-US" altLang="ja-JP" sz="4800" dirty="0"/>
          </a:p>
          <a:p>
            <a:r>
              <a:rPr lang="ja-JP" altLang="en-US" sz="4800" dirty="0" smtClean="0"/>
              <a:t>・タイニーハウスを建てれる土地があるか</a:t>
            </a:r>
            <a:endParaRPr lang="en-US" altLang="ja-JP" sz="4800" dirty="0" smtClean="0"/>
          </a:p>
          <a:p>
            <a:r>
              <a:rPr lang="ja-JP" altLang="en-US" sz="4800" dirty="0" smtClean="0"/>
              <a:t>・五ヶ瀬町がタイニーハウスを造るためのお金をどれくらい出せるか</a:t>
            </a:r>
            <a:endParaRPr lang="en-US" altLang="ja-JP" sz="4800" dirty="0" smtClean="0"/>
          </a:p>
        </p:txBody>
      </p:sp>
    </p:spTree>
    <p:extLst>
      <p:ext uri="{BB962C8B-B14F-4D97-AF65-F5344CB8AC3E}">
        <p14:creationId xmlns:p14="http://schemas.microsoft.com/office/powerpoint/2010/main" val="3009012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54907" y="1015032"/>
            <a:ext cx="6985000" cy="2654300"/>
          </a:xfrm>
          <a:prstGeom prst="rect">
            <a:avLst/>
          </a:prstGeom>
          <a:noFill/>
        </p:spPr>
        <p:txBody>
          <a:bodyPr wrap="square" rtlCol="0">
            <a:spAutoFit/>
          </a:bodyPr>
          <a:lstStyle/>
          <a:p>
            <a:endParaRPr kumimoji="1" lang="ja-JP" altLang="en-US" dirty="0"/>
          </a:p>
        </p:txBody>
      </p:sp>
      <p:sp>
        <p:nvSpPr>
          <p:cNvPr id="5" name="テキスト ボックス 4"/>
          <p:cNvSpPr txBox="1"/>
          <p:nvPr/>
        </p:nvSpPr>
        <p:spPr>
          <a:xfrm>
            <a:off x="322701" y="341302"/>
            <a:ext cx="3889130" cy="830997"/>
          </a:xfrm>
          <a:prstGeom prst="rect">
            <a:avLst/>
          </a:prstGeom>
          <a:noFill/>
        </p:spPr>
        <p:txBody>
          <a:bodyPr wrap="square" rtlCol="0">
            <a:spAutoFit/>
          </a:bodyPr>
          <a:lstStyle/>
          <a:p>
            <a:r>
              <a:rPr kumimoji="1" lang="ja-JP" altLang="en-US" sz="4800" dirty="0" smtClean="0"/>
              <a:t>五ヶ瀬の人口</a:t>
            </a:r>
            <a:endParaRPr lang="en-US" altLang="ja-JP" sz="4800" dirty="0" smtClean="0"/>
          </a:p>
        </p:txBody>
      </p:sp>
      <p:sp>
        <p:nvSpPr>
          <p:cNvPr id="3" name="テキスト ボックス 2"/>
          <p:cNvSpPr txBox="1"/>
          <p:nvPr/>
        </p:nvSpPr>
        <p:spPr>
          <a:xfrm>
            <a:off x="2074987" y="3207918"/>
            <a:ext cx="512298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600" dirty="0" smtClean="0"/>
              <a:t>７５歳以上</a:t>
            </a:r>
            <a:r>
              <a:rPr kumimoji="1" lang="en-US" altLang="ja-JP" sz="3600" dirty="0" smtClean="0"/>
              <a:t>(</a:t>
            </a:r>
            <a:r>
              <a:rPr kumimoji="1" lang="ja-JP" altLang="en-US" sz="3600" dirty="0" smtClean="0"/>
              <a:t>後期高齢化</a:t>
            </a:r>
            <a:r>
              <a:rPr kumimoji="1" lang="en-US" altLang="ja-JP" sz="3600" dirty="0" smtClean="0"/>
              <a:t>)</a:t>
            </a:r>
            <a:r>
              <a:rPr lang="ja-JP" altLang="en-US" sz="3600" dirty="0"/>
              <a:t>　</a:t>
            </a:r>
            <a:endParaRPr kumimoji="1" lang="ja-JP" altLang="en-US" sz="3600" dirty="0">
              <a:solidFill>
                <a:srgbClr val="FF0000"/>
              </a:solidFill>
            </a:endParaRPr>
          </a:p>
        </p:txBody>
      </p:sp>
      <p:sp>
        <p:nvSpPr>
          <p:cNvPr id="7" name="角丸四角形 6"/>
          <p:cNvSpPr/>
          <p:nvPr/>
        </p:nvSpPr>
        <p:spPr>
          <a:xfrm>
            <a:off x="2267266" y="1698648"/>
            <a:ext cx="4454769" cy="6207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dirty="0">
                <a:solidFill>
                  <a:prstClr val="black"/>
                </a:solidFill>
              </a:rPr>
              <a:t>６５歳以上</a:t>
            </a:r>
            <a:r>
              <a:rPr lang="en-US" altLang="ja-JP" sz="3600" dirty="0">
                <a:solidFill>
                  <a:prstClr val="black"/>
                </a:solidFill>
              </a:rPr>
              <a:t>(</a:t>
            </a:r>
            <a:r>
              <a:rPr lang="ja-JP" altLang="en-US" sz="3600" dirty="0">
                <a:solidFill>
                  <a:prstClr val="black"/>
                </a:solidFill>
              </a:rPr>
              <a:t>高齢化</a:t>
            </a:r>
            <a:r>
              <a:rPr lang="en-US" altLang="ja-JP" sz="3600" dirty="0">
                <a:solidFill>
                  <a:prstClr val="black"/>
                </a:solidFill>
              </a:rPr>
              <a:t>)</a:t>
            </a:r>
            <a:endParaRPr kumimoji="1" lang="ja-JP" altLang="en-US" dirty="0"/>
          </a:p>
        </p:txBody>
      </p:sp>
      <p:sp>
        <p:nvSpPr>
          <p:cNvPr id="8" name="星 8 7"/>
          <p:cNvSpPr/>
          <p:nvPr/>
        </p:nvSpPr>
        <p:spPr>
          <a:xfrm rot="1352719">
            <a:off x="5086494" y="1398647"/>
            <a:ext cx="4495800" cy="914400"/>
          </a:xfrm>
          <a:prstGeom prst="star8">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ja-JP" altLang="en-US" sz="3600" dirty="0" smtClean="0">
                <a:solidFill>
                  <a:srgbClr val="FF0000"/>
                </a:solidFill>
              </a:rPr>
              <a:t>　４０％</a:t>
            </a:r>
            <a:r>
              <a:rPr lang="ja-JP" altLang="en-US" sz="3600" dirty="0">
                <a:solidFill>
                  <a:srgbClr val="FF0000"/>
                </a:solidFill>
              </a:rPr>
              <a:t>以上</a:t>
            </a:r>
            <a:endParaRPr lang="en-US" altLang="ja-JP" sz="3600" dirty="0">
              <a:solidFill>
                <a:srgbClr val="FF0000"/>
              </a:solidFill>
            </a:endParaRPr>
          </a:p>
        </p:txBody>
      </p:sp>
      <p:sp>
        <p:nvSpPr>
          <p:cNvPr id="9" name="星 7 8"/>
          <p:cNvSpPr/>
          <p:nvPr/>
        </p:nvSpPr>
        <p:spPr>
          <a:xfrm rot="1296914">
            <a:off x="5343758" y="2935481"/>
            <a:ext cx="5286621" cy="1033200"/>
          </a:xfrm>
          <a:prstGeom prst="star7">
            <a:avLst>
              <a:gd name="adj" fmla="val 29209"/>
              <a:gd name="hf" fmla="val 102572"/>
              <a:gd name="vf" fmla="val 105210"/>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ja-JP" altLang="en-US" sz="3600" dirty="0">
                <a:solidFill>
                  <a:srgbClr val="FF0000"/>
                </a:solidFill>
              </a:rPr>
              <a:t>２３．４％</a:t>
            </a:r>
          </a:p>
        </p:txBody>
      </p:sp>
      <p:pic>
        <p:nvPicPr>
          <p:cNvPr id="11" name="図 10"/>
          <p:cNvPicPr>
            <a:picLocks noChangeAspect="1"/>
          </p:cNvPicPr>
          <p:nvPr/>
        </p:nvPicPr>
        <p:blipFill>
          <a:blip r:embed="rId3"/>
          <a:stretch>
            <a:fillRect/>
          </a:stretch>
        </p:blipFill>
        <p:spPr>
          <a:xfrm>
            <a:off x="3844187" y="5345240"/>
            <a:ext cx="3600952" cy="932769"/>
          </a:xfrm>
          <a:prstGeom prst="rect">
            <a:avLst/>
          </a:prstGeom>
        </p:spPr>
      </p:pic>
      <p:sp>
        <p:nvSpPr>
          <p:cNvPr id="12" name="正方形/長方形 11"/>
          <p:cNvSpPr/>
          <p:nvPr/>
        </p:nvSpPr>
        <p:spPr>
          <a:xfrm>
            <a:off x="3938954" y="5457681"/>
            <a:ext cx="3259017" cy="707886"/>
          </a:xfrm>
          <a:prstGeom prst="rect">
            <a:avLst/>
          </a:prstGeom>
        </p:spPr>
        <p:txBody>
          <a:bodyPr wrap="square">
            <a:spAutoFit/>
          </a:bodyPr>
          <a:lstStyle/>
          <a:p>
            <a:r>
              <a:rPr lang="ja-JP" altLang="en-US" sz="4000" dirty="0">
                <a:solidFill>
                  <a:prstClr val="black"/>
                </a:solidFill>
              </a:rPr>
              <a:t>３６８３人中</a:t>
            </a:r>
            <a:endParaRPr lang="ja-JP" altLang="en-US" dirty="0"/>
          </a:p>
        </p:txBody>
      </p:sp>
      <p:sp>
        <p:nvSpPr>
          <p:cNvPr id="13" name="星 32 12"/>
          <p:cNvSpPr/>
          <p:nvPr/>
        </p:nvSpPr>
        <p:spPr>
          <a:xfrm>
            <a:off x="1654907" y="4499134"/>
            <a:ext cx="8475784" cy="1103959"/>
          </a:xfrm>
          <a:prstGeom prst="star32">
            <a:avLst>
              <a:gd name="adj" fmla="val 43483"/>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ja-JP" altLang="en-US" sz="4400" dirty="0">
                <a:solidFill>
                  <a:srgbClr val="FF0000"/>
                </a:solidFill>
              </a:rPr>
              <a:t>２３３５人が高齢者</a:t>
            </a:r>
          </a:p>
        </p:txBody>
      </p:sp>
    </p:spTree>
    <p:extLst>
      <p:ext uri="{BB962C8B-B14F-4D97-AF65-F5344CB8AC3E}">
        <p14:creationId xmlns:p14="http://schemas.microsoft.com/office/powerpoint/2010/main" val="12354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55783" y="1019908"/>
            <a:ext cx="8159263" cy="1015663"/>
          </a:xfrm>
          <a:prstGeom prst="rect">
            <a:avLst/>
          </a:prstGeom>
          <a:noFill/>
        </p:spPr>
        <p:txBody>
          <a:bodyPr wrap="square" rtlCol="0">
            <a:spAutoFit/>
          </a:bodyPr>
          <a:lstStyle/>
          <a:p>
            <a:r>
              <a:rPr kumimoji="1" lang="ja-JP" altLang="en-US" sz="6000" dirty="0" smtClean="0">
                <a:solidFill>
                  <a:srgbClr val="FF0000"/>
                </a:solidFill>
                <a:latin typeface="AR P教科書体M" panose="03000600000000000000" pitchFamily="66" charset="-128"/>
                <a:ea typeface="AR P教科書体M" panose="03000600000000000000" pitchFamily="66" charset="-128"/>
              </a:rPr>
              <a:t>タイニーハウスを作るこ</a:t>
            </a:r>
            <a:r>
              <a:rPr lang="ja-JP" altLang="en-US" sz="6000" dirty="0" smtClean="0">
                <a:solidFill>
                  <a:srgbClr val="FF0000"/>
                </a:solidFill>
                <a:latin typeface="AR P教科書体M" panose="03000600000000000000" pitchFamily="66" charset="-128"/>
                <a:ea typeface="AR P教科書体M" panose="03000600000000000000" pitchFamily="66" charset="-128"/>
              </a:rPr>
              <a:t>と</a:t>
            </a:r>
            <a:r>
              <a:rPr lang="en-US" altLang="ja-JP" sz="6000" dirty="0">
                <a:solidFill>
                  <a:srgbClr val="FF0000"/>
                </a:solidFill>
                <a:latin typeface="AR P教科書体M" panose="03000600000000000000" pitchFamily="66" charset="-128"/>
                <a:ea typeface="AR P教科書体M" panose="03000600000000000000" pitchFamily="66" charset="-128"/>
              </a:rPr>
              <a:t>…</a:t>
            </a:r>
            <a:endParaRPr kumimoji="1" lang="ja-JP" altLang="en-US" sz="6000" dirty="0">
              <a:solidFill>
                <a:srgbClr val="FF0000"/>
              </a:solidFill>
              <a:latin typeface="AR P教科書体M" panose="03000600000000000000" pitchFamily="66" charset="-128"/>
              <a:ea typeface="AR P教科書体M" panose="03000600000000000000" pitchFamily="66" charset="-128"/>
            </a:endParaRPr>
          </a:p>
        </p:txBody>
      </p:sp>
      <p:sp>
        <p:nvSpPr>
          <p:cNvPr id="3" name="テキスト ボックス 2"/>
          <p:cNvSpPr txBox="1"/>
          <p:nvPr/>
        </p:nvSpPr>
        <p:spPr>
          <a:xfrm>
            <a:off x="175844" y="3282458"/>
            <a:ext cx="10621109" cy="1569660"/>
          </a:xfrm>
          <a:prstGeom prst="rect">
            <a:avLst/>
          </a:prstGeom>
          <a:noFill/>
        </p:spPr>
        <p:txBody>
          <a:bodyPr wrap="square" rtlCol="0">
            <a:spAutoFit/>
          </a:bodyPr>
          <a:lstStyle/>
          <a:p>
            <a:r>
              <a:rPr kumimoji="1" lang="ja-JP" altLang="en-US" sz="4800" dirty="0" smtClean="0"/>
              <a:t>・高齢者が住みやすい</a:t>
            </a:r>
            <a:endParaRPr kumimoji="1" lang="en-US" altLang="ja-JP" sz="4800" dirty="0" smtClean="0"/>
          </a:p>
          <a:p>
            <a:r>
              <a:rPr lang="ja-JP" altLang="en-US" sz="4800" dirty="0" smtClean="0"/>
              <a:t>・掃除などが簡単で高齢者にも優しい</a:t>
            </a:r>
            <a:endParaRPr kumimoji="1" lang="ja-JP" altLang="en-US" sz="4800" dirty="0"/>
          </a:p>
        </p:txBody>
      </p:sp>
    </p:spTree>
    <p:extLst>
      <p:ext uri="{BB962C8B-B14F-4D97-AF65-F5344CB8AC3E}">
        <p14:creationId xmlns:p14="http://schemas.microsoft.com/office/powerpoint/2010/main" val="2121497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9367" y="2870521"/>
            <a:ext cx="12192000" cy="1015663"/>
          </a:xfrm>
          <a:prstGeom prst="rect">
            <a:avLst/>
          </a:prstGeom>
          <a:noFill/>
        </p:spPr>
        <p:txBody>
          <a:bodyPr wrap="square" rtlCol="0">
            <a:spAutoFit/>
          </a:bodyPr>
          <a:lstStyle/>
          <a:p>
            <a:r>
              <a:rPr kumimoji="1" lang="ja-JP" altLang="en-US" sz="6000" dirty="0" smtClean="0">
                <a:solidFill>
                  <a:srgbClr val="92D050"/>
                </a:solidFill>
              </a:rPr>
              <a:t>ご清聴ありがとうございました！</a:t>
            </a:r>
            <a:endParaRPr kumimoji="1" lang="ja-JP" altLang="en-US" sz="6000" dirty="0">
              <a:solidFill>
                <a:srgbClr val="92D050"/>
              </a:solidFill>
            </a:endParaRPr>
          </a:p>
        </p:txBody>
      </p:sp>
    </p:spTree>
    <p:extLst>
      <p:ext uri="{BB962C8B-B14F-4D97-AF65-F5344CB8AC3E}">
        <p14:creationId xmlns:p14="http://schemas.microsoft.com/office/powerpoint/2010/main" val="162815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2">
                                            <p:txEl>
                                              <p:pRg st="0" end="0"/>
                                            </p:txEl>
                                          </p:spTgt>
                                        </p:tgtEl>
                                        <p:attrNameLst>
                                          <p:attrName>ppt_w</p:attrName>
                                        </p:attrNameLst>
                                      </p:cBhvr>
                                    </p:anim>
                                    <p:anim by="(#ppt_w*0.50)" calcmode="lin" valueType="num">
                                      <p:cBhvr>
                                        <p:cTn id="8" dur="250" decel="50000" autoRev="1" fill="hold">
                                          <p:stCondLst>
                                            <p:cond delay="0"/>
                                          </p:stCondLst>
                                        </p:cTn>
                                        <p:tgtEl>
                                          <p:spTgt spid="2">
                                            <p:txEl>
                                              <p:pRg st="0" end="0"/>
                                            </p:txEl>
                                          </p:spTgt>
                                        </p:tgtEl>
                                        <p:attrNameLst>
                                          <p:attrName>ppt_x</p:attrName>
                                        </p:attrNameLst>
                                      </p:cBhvr>
                                    </p:anim>
                                    <p:anim from="(-#ppt_h/2)" to="(#ppt_y)" calcmode="lin" valueType="num">
                                      <p:cBhvr>
                                        <p:cTn id="9" dur="500" fill="hold">
                                          <p:stCondLst>
                                            <p:cond delay="0"/>
                                          </p:stCondLst>
                                        </p:cTn>
                                        <p:tgtEl>
                                          <p:spTgt spid="2">
                                            <p:txEl>
                                              <p:pRg st="0" end="0"/>
                                            </p:txEl>
                                          </p:spTgt>
                                        </p:tgtEl>
                                        <p:attrNameLst>
                                          <p:attrName>ppt_y</p:attrName>
                                        </p:attrNameLst>
                                      </p:cBhvr>
                                    </p:anim>
                                    <p:animRot by="21600000">
                                      <p:cBhvr>
                                        <p:cTn id="10" dur="5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5484" y="1479372"/>
            <a:ext cx="3217008" cy="1200329"/>
          </a:xfrm>
          <a:prstGeom prst="rect">
            <a:avLst/>
          </a:prstGeom>
          <a:noFill/>
        </p:spPr>
        <p:txBody>
          <a:bodyPr wrap="square" rtlCol="0">
            <a:spAutoFit/>
          </a:bodyPr>
          <a:lstStyle/>
          <a:p>
            <a:r>
              <a:rPr kumimoji="1" lang="ja-JP" altLang="en-US" sz="7200" dirty="0" smtClean="0"/>
              <a:t>★</a:t>
            </a:r>
            <a:r>
              <a:rPr kumimoji="1" lang="ja-JP" altLang="en-US" sz="7200" dirty="0" smtClean="0">
                <a:solidFill>
                  <a:srgbClr val="FF0000"/>
                </a:solidFill>
                <a:latin typeface="AR P教科書体M" panose="03000600000000000000" pitchFamily="66" charset="-128"/>
                <a:ea typeface="AR P教科書体M" panose="03000600000000000000" pitchFamily="66" charset="-128"/>
              </a:rPr>
              <a:t>仮説</a:t>
            </a:r>
            <a:endParaRPr kumimoji="1" lang="ja-JP" altLang="en-US" sz="7200" dirty="0">
              <a:solidFill>
                <a:srgbClr val="FF0000"/>
              </a:solidFill>
              <a:latin typeface="AR P教科書体M" panose="03000600000000000000" pitchFamily="66" charset="-128"/>
              <a:ea typeface="AR P教科書体M" panose="03000600000000000000" pitchFamily="66" charset="-128"/>
            </a:endParaRPr>
          </a:p>
        </p:txBody>
      </p:sp>
      <p:sp>
        <p:nvSpPr>
          <p:cNvPr id="2" name="テキスト ボックス 1"/>
          <p:cNvSpPr txBox="1"/>
          <p:nvPr/>
        </p:nvSpPr>
        <p:spPr>
          <a:xfrm>
            <a:off x="827453" y="3160346"/>
            <a:ext cx="10312400" cy="1938992"/>
          </a:xfrm>
          <a:prstGeom prst="rect">
            <a:avLst/>
          </a:prstGeom>
          <a:noFill/>
        </p:spPr>
        <p:txBody>
          <a:bodyPr wrap="square" rtlCol="0">
            <a:spAutoFit/>
          </a:bodyPr>
          <a:lstStyle/>
          <a:p>
            <a:r>
              <a:rPr kumimoji="1" lang="ja-JP" altLang="en-US" sz="6000" b="1" u="sng" dirty="0" smtClean="0"/>
              <a:t>タイニーハウス</a:t>
            </a:r>
            <a:r>
              <a:rPr kumimoji="1" lang="ja-JP" altLang="en-US" sz="6000" dirty="0" smtClean="0"/>
              <a:t>を作れば</a:t>
            </a:r>
            <a:endParaRPr kumimoji="1" lang="en-US" altLang="ja-JP" sz="6000" dirty="0" smtClean="0"/>
          </a:p>
          <a:p>
            <a:r>
              <a:rPr lang="ja-JP" altLang="en-US" sz="6000" dirty="0" smtClean="0"/>
              <a:t>移住者が住んでくれるだろう。</a:t>
            </a:r>
            <a:endParaRPr kumimoji="1" lang="ja-JP" altLang="en-US" sz="6000" dirty="0"/>
          </a:p>
        </p:txBody>
      </p:sp>
    </p:spTree>
    <p:extLst>
      <p:ext uri="{BB962C8B-B14F-4D97-AF65-F5344CB8AC3E}">
        <p14:creationId xmlns:p14="http://schemas.microsoft.com/office/powerpoint/2010/main" val="56876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8200" y="444500"/>
            <a:ext cx="9588500" cy="923330"/>
          </a:xfrm>
          <a:prstGeom prst="rect">
            <a:avLst/>
          </a:prstGeom>
          <a:noFill/>
        </p:spPr>
        <p:txBody>
          <a:bodyPr wrap="square" rtlCol="0">
            <a:spAutoFit/>
          </a:bodyPr>
          <a:lstStyle/>
          <a:p>
            <a:r>
              <a:rPr kumimoji="1" lang="ja-JP" altLang="en-US" sz="5400" dirty="0" smtClean="0"/>
              <a:t>タイニーハウスとは？</a:t>
            </a:r>
            <a:endParaRPr kumimoji="1" lang="ja-JP" altLang="en-US" sz="5400" dirty="0"/>
          </a:p>
        </p:txBody>
      </p:sp>
      <p:sp>
        <p:nvSpPr>
          <p:cNvPr id="4" name="テキスト ボックス 3"/>
          <p:cNvSpPr txBox="1"/>
          <p:nvPr/>
        </p:nvSpPr>
        <p:spPr>
          <a:xfrm>
            <a:off x="692150" y="2765669"/>
            <a:ext cx="4940300" cy="1754326"/>
          </a:xfrm>
          <a:prstGeom prst="rect">
            <a:avLst/>
          </a:prstGeom>
          <a:noFill/>
        </p:spPr>
        <p:txBody>
          <a:bodyPr wrap="square" rtlCol="0">
            <a:spAutoFit/>
          </a:bodyPr>
          <a:lstStyle/>
          <a:p>
            <a:r>
              <a:rPr lang="en-US" altLang="ja-JP" sz="5400" dirty="0" smtClean="0"/>
              <a:t>Tiny</a:t>
            </a:r>
            <a:r>
              <a:rPr lang="ja-JP" altLang="en-US" sz="5400" dirty="0" smtClean="0"/>
              <a:t>→小さな</a:t>
            </a:r>
            <a:endParaRPr lang="en-US" altLang="ja-JP" sz="5400" dirty="0" smtClean="0"/>
          </a:p>
          <a:p>
            <a:r>
              <a:rPr kumimoji="1" lang="en-US" altLang="ja-JP" sz="5400" dirty="0" smtClean="0"/>
              <a:t>House</a:t>
            </a:r>
            <a:r>
              <a:rPr kumimoji="1" lang="ja-JP" altLang="en-US" sz="5400" dirty="0" smtClean="0"/>
              <a:t>→家</a:t>
            </a:r>
            <a:endParaRPr kumimoji="1" lang="ja-JP" altLang="en-US" sz="5400" dirty="0"/>
          </a:p>
        </p:txBody>
      </p:sp>
      <p:pic>
        <p:nvPicPr>
          <p:cNvPr id="6" name="図 5"/>
          <p:cNvPicPr>
            <a:picLocks noChangeAspect="1"/>
          </p:cNvPicPr>
          <p:nvPr/>
        </p:nvPicPr>
        <p:blipFill>
          <a:blip r:embed="rId3"/>
          <a:stretch>
            <a:fillRect/>
          </a:stretch>
        </p:blipFill>
        <p:spPr>
          <a:xfrm>
            <a:off x="6181897" y="2120420"/>
            <a:ext cx="5084505" cy="3987130"/>
          </a:xfrm>
          <a:prstGeom prst="rect">
            <a:avLst/>
          </a:prstGeom>
        </p:spPr>
      </p:pic>
    </p:spTree>
    <p:extLst>
      <p:ext uri="{BB962C8B-B14F-4D97-AF65-F5344CB8AC3E}">
        <p14:creationId xmlns:p14="http://schemas.microsoft.com/office/powerpoint/2010/main" val="4080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435">
                                          <p:stCondLst>
                                            <p:cond delay="0"/>
                                          </p:stCondLst>
                                        </p:cTn>
                                        <p:tgtEl>
                                          <p:spTgt spid="6"/>
                                        </p:tgtEl>
                                      </p:cBhvr>
                                    </p:animEffect>
                                    <p:anim calcmode="lin" valueType="num">
                                      <p:cBhvr>
                                        <p:cTn id="8"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13" dur="20">
                                          <p:stCondLst>
                                            <p:cond delay="487"/>
                                          </p:stCondLst>
                                        </p:cTn>
                                        <p:tgtEl>
                                          <p:spTgt spid="6"/>
                                        </p:tgtEl>
                                      </p:cBhvr>
                                      <p:to x="100000" y="60000"/>
                                    </p:animScale>
                                    <p:animScale>
                                      <p:cBhvr>
                                        <p:cTn id="14" dur="124" decel="50000">
                                          <p:stCondLst>
                                            <p:cond delay="507"/>
                                          </p:stCondLst>
                                        </p:cTn>
                                        <p:tgtEl>
                                          <p:spTgt spid="6"/>
                                        </p:tgtEl>
                                      </p:cBhvr>
                                      <p:to x="100000" y="100000"/>
                                    </p:animScale>
                                    <p:animScale>
                                      <p:cBhvr>
                                        <p:cTn id="15" dur="20">
                                          <p:stCondLst>
                                            <p:cond delay="984"/>
                                          </p:stCondLst>
                                        </p:cTn>
                                        <p:tgtEl>
                                          <p:spTgt spid="6"/>
                                        </p:tgtEl>
                                      </p:cBhvr>
                                      <p:to x="100000" y="80000"/>
                                    </p:animScale>
                                    <p:animScale>
                                      <p:cBhvr>
                                        <p:cTn id="16" dur="124" decel="50000">
                                          <p:stCondLst>
                                            <p:cond delay="1004"/>
                                          </p:stCondLst>
                                        </p:cTn>
                                        <p:tgtEl>
                                          <p:spTgt spid="6"/>
                                        </p:tgtEl>
                                      </p:cBhvr>
                                      <p:to x="100000" y="100000"/>
                                    </p:animScale>
                                    <p:animScale>
                                      <p:cBhvr>
                                        <p:cTn id="17" dur="20">
                                          <p:stCondLst>
                                            <p:cond delay="1231"/>
                                          </p:stCondLst>
                                        </p:cTn>
                                        <p:tgtEl>
                                          <p:spTgt spid="6"/>
                                        </p:tgtEl>
                                      </p:cBhvr>
                                      <p:to x="100000" y="90000"/>
                                    </p:animScale>
                                    <p:animScale>
                                      <p:cBhvr>
                                        <p:cTn id="18" dur="124" decel="50000">
                                          <p:stCondLst>
                                            <p:cond delay="1251"/>
                                          </p:stCondLst>
                                        </p:cTn>
                                        <p:tgtEl>
                                          <p:spTgt spid="6"/>
                                        </p:tgtEl>
                                      </p:cBhvr>
                                      <p:to x="100000" y="100000"/>
                                    </p:animScale>
                                    <p:animScale>
                                      <p:cBhvr>
                                        <p:cTn id="19" dur="20">
                                          <p:stCondLst>
                                            <p:cond delay="1356"/>
                                          </p:stCondLst>
                                        </p:cTn>
                                        <p:tgtEl>
                                          <p:spTgt spid="6"/>
                                        </p:tgtEl>
                                      </p:cBhvr>
                                      <p:to x="100000" y="95000"/>
                                    </p:animScale>
                                    <p:animScale>
                                      <p:cBhvr>
                                        <p:cTn id="20" dur="124" decel="50000">
                                          <p:stCondLst>
                                            <p:cond delay="137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473739" y="3336569"/>
            <a:ext cx="4930272" cy="3358669"/>
          </a:xfrm>
          <a:prstGeom prst="rect">
            <a:avLst/>
          </a:prstGeom>
        </p:spPr>
      </p:pic>
      <p:pic>
        <p:nvPicPr>
          <p:cNvPr id="7" name="図 6"/>
          <p:cNvPicPr>
            <a:picLocks noChangeAspect="1"/>
          </p:cNvPicPr>
          <p:nvPr/>
        </p:nvPicPr>
        <p:blipFill>
          <a:blip r:embed="rId4"/>
          <a:stretch>
            <a:fillRect/>
          </a:stretch>
        </p:blipFill>
        <p:spPr>
          <a:xfrm>
            <a:off x="1056472" y="3336569"/>
            <a:ext cx="4822414" cy="3358669"/>
          </a:xfrm>
          <a:prstGeom prst="rect">
            <a:avLst/>
          </a:prstGeom>
        </p:spPr>
      </p:pic>
      <p:pic>
        <p:nvPicPr>
          <p:cNvPr id="3" name="図 2"/>
          <p:cNvPicPr>
            <a:picLocks noChangeAspect="1"/>
          </p:cNvPicPr>
          <p:nvPr/>
        </p:nvPicPr>
        <p:blipFill>
          <a:blip r:embed="rId5"/>
          <a:stretch>
            <a:fillRect/>
          </a:stretch>
        </p:blipFill>
        <p:spPr>
          <a:xfrm>
            <a:off x="762476" y="74121"/>
            <a:ext cx="4627319" cy="3180663"/>
          </a:xfrm>
          <a:prstGeom prst="rect">
            <a:avLst/>
          </a:prstGeom>
        </p:spPr>
      </p:pic>
      <p:pic>
        <p:nvPicPr>
          <p:cNvPr id="9" name="図 8"/>
          <p:cNvPicPr>
            <a:picLocks noChangeAspect="1"/>
          </p:cNvPicPr>
          <p:nvPr/>
        </p:nvPicPr>
        <p:blipFill>
          <a:blip r:embed="rId6"/>
          <a:stretch>
            <a:fillRect/>
          </a:stretch>
        </p:blipFill>
        <p:spPr>
          <a:xfrm>
            <a:off x="5971483" y="74121"/>
            <a:ext cx="4990367" cy="3115769"/>
          </a:xfrm>
          <a:prstGeom prst="rect">
            <a:avLst/>
          </a:prstGeom>
        </p:spPr>
      </p:pic>
    </p:spTree>
    <p:extLst>
      <p:ext uri="{BB962C8B-B14F-4D97-AF65-F5344CB8AC3E}">
        <p14:creationId xmlns:p14="http://schemas.microsoft.com/office/powerpoint/2010/main" val="5440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67100" y="723900"/>
            <a:ext cx="9283700" cy="1200329"/>
          </a:xfrm>
          <a:prstGeom prst="rect">
            <a:avLst/>
          </a:prstGeom>
          <a:noFill/>
        </p:spPr>
        <p:txBody>
          <a:bodyPr wrap="square" rtlCol="0">
            <a:spAutoFit/>
          </a:bodyPr>
          <a:lstStyle/>
          <a:p>
            <a:r>
              <a:rPr kumimoji="1" lang="ja-JP" altLang="en-US" sz="7200" dirty="0" smtClean="0"/>
              <a:t>具体策①</a:t>
            </a:r>
            <a:endParaRPr kumimoji="1" lang="ja-JP" altLang="en-US" sz="7200" dirty="0"/>
          </a:p>
        </p:txBody>
      </p:sp>
      <p:sp>
        <p:nvSpPr>
          <p:cNvPr id="4" name="テキスト ボックス 3"/>
          <p:cNvSpPr txBox="1"/>
          <p:nvPr/>
        </p:nvSpPr>
        <p:spPr>
          <a:xfrm>
            <a:off x="1524000" y="4978400"/>
            <a:ext cx="8928100" cy="3251200"/>
          </a:xfrm>
          <a:prstGeom prst="rect">
            <a:avLst/>
          </a:prstGeom>
          <a:noFill/>
        </p:spPr>
        <p:txBody>
          <a:bodyPr wrap="square" rtlCol="0">
            <a:spAutoFit/>
          </a:bodyPr>
          <a:lstStyle/>
          <a:p>
            <a:endParaRPr kumimoji="1" lang="ja-JP" altLang="en-US" dirty="0"/>
          </a:p>
        </p:txBody>
      </p:sp>
      <p:sp>
        <p:nvSpPr>
          <p:cNvPr id="3" name="テキスト ボックス 2"/>
          <p:cNvSpPr txBox="1"/>
          <p:nvPr/>
        </p:nvSpPr>
        <p:spPr>
          <a:xfrm>
            <a:off x="1295400" y="2933700"/>
            <a:ext cx="9982200" cy="1754326"/>
          </a:xfrm>
          <a:prstGeom prst="rect">
            <a:avLst/>
          </a:prstGeom>
          <a:noFill/>
        </p:spPr>
        <p:txBody>
          <a:bodyPr wrap="square" rtlCol="0">
            <a:spAutoFit/>
          </a:bodyPr>
          <a:lstStyle/>
          <a:p>
            <a:r>
              <a:rPr kumimoji="1" lang="ja-JP" altLang="en-US" sz="5400" dirty="0" smtClean="0"/>
              <a:t>五ヶ瀬にある森林を活用してタイニーハウスを作る</a:t>
            </a:r>
            <a:endParaRPr kumimoji="1" lang="ja-JP" altLang="en-US" sz="5400" dirty="0"/>
          </a:p>
        </p:txBody>
      </p:sp>
    </p:spTree>
    <p:extLst>
      <p:ext uri="{BB962C8B-B14F-4D97-AF65-F5344CB8AC3E}">
        <p14:creationId xmlns:p14="http://schemas.microsoft.com/office/powerpoint/2010/main" val="1997055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46633" y="1537555"/>
            <a:ext cx="5791200" cy="769441"/>
          </a:xfrm>
          <a:prstGeom prst="rect">
            <a:avLst/>
          </a:prstGeom>
          <a:noFill/>
        </p:spPr>
        <p:txBody>
          <a:bodyPr wrap="square" rtlCol="0">
            <a:spAutoFit/>
          </a:bodyPr>
          <a:lstStyle/>
          <a:p>
            <a:r>
              <a:rPr kumimoji="1" lang="ja-JP" altLang="en-US" sz="4400" dirty="0" smtClean="0"/>
              <a:t>山梨県小菅村</a:t>
            </a:r>
            <a:endParaRPr kumimoji="1" lang="en-US" altLang="ja-JP" sz="4400" dirty="0" smtClean="0"/>
          </a:p>
        </p:txBody>
      </p:sp>
      <p:pic>
        <p:nvPicPr>
          <p:cNvPr id="7" name="図 6"/>
          <p:cNvPicPr>
            <a:picLocks noChangeAspect="1"/>
          </p:cNvPicPr>
          <p:nvPr/>
        </p:nvPicPr>
        <p:blipFill>
          <a:blip r:embed="rId3"/>
          <a:stretch>
            <a:fillRect/>
          </a:stretch>
        </p:blipFill>
        <p:spPr>
          <a:xfrm>
            <a:off x="2710229" y="2635987"/>
            <a:ext cx="5810250" cy="3829050"/>
          </a:xfrm>
          <a:prstGeom prst="rect">
            <a:avLst/>
          </a:prstGeom>
        </p:spPr>
      </p:pic>
      <p:sp>
        <p:nvSpPr>
          <p:cNvPr id="8" name="テキスト ボックス 7"/>
          <p:cNvSpPr txBox="1"/>
          <p:nvPr/>
        </p:nvSpPr>
        <p:spPr>
          <a:xfrm>
            <a:off x="9790233" y="6109681"/>
            <a:ext cx="2120413" cy="461665"/>
          </a:xfrm>
          <a:prstGeom prst="rect">
            <a:avLst/>
          </a:prstGeom>
          <a:noFill/>
        </p:spPr>
        <p:txBody>
          <a:bodyPr wrap="square" rtlCol="0">
            <a:spAutoFit/>
          </a:bodyPr>
          <a:lstStyle/>
          <a:p>
            <a:r>
              <a:rPr kumimoji="1" lang="en-US" altLang="ja-JP" sz="2400" dirty="0" smtClean="0"/>
              <a:t>Google</a:t>
            </a:r>
            <a:r>
              <a:rPr kumimoji="1" lang="ja-JP" altLang="en-US" sz="2400" dirty="0" smtClean="0"/>
              <a:t>より</a:t>
            </a:r>
            <a:endParaRPr kumimoji="1" lang="ja-JP" altLang="en-US" sz="2400" dirty="0"/>
          </a:p>
        </p:txBody>
      </p:sp>
      <p:sp>
        <p:nvSpPr>
          <p:cNvPr id="5" name="テキスト ボックス 4"/>
          <p:cNvSpPr txBox="1"/>
          <p:nvPr/>
        </p:nvSpPr>
        <p:spPr>
          <a:xfrm>
            <a:off x="750277" y="468923"/>
            <a:ext cx="2379785" cy="769441"/>
          </a:xfrm>
          <a:prstGeom prst="rect">
            <a:avLst/>
          </a:prstGeom>
          <a:noFill/>
        </p:spPr>
        <p:txBody>
          <a:bodyPr wrap="square" rtlCol="0">
            <a:spAutoFit/>
          </a:bodyPr>
          <a:lstStyle/>
          <a:p>
            <a:r>
              <a:rPr kumimoji="1" lang="ja-JP" altLang="en-US" sz="4400" dirty="0" smtClean="0"/>
              <a:t>事例①</a:t>
            </a:r>
            <a:endParaRPr kumimoji="1" lang="ja-JP" altLang="en-US" sz="4400" dirty="0"/>
          </a:p>
        </p:txBody>
      </p:sp>
    </p:spTree>
    <p:extLst>
      <p:ext uri="{BB962C8B-B14F-4D97-AF65-F5344CB8AC3E}">
        <p14:creationId xmlns:p14="http://schemas.microsoft.com/office/powerpoint/2010/main" val="1817108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58813" y="440974"/>
            <a:ext cx="7104185" cy="707886"/>
          </a:xfrm>
          <a:prstGeom prst="rect">
            <a:avLst/>
          </a:prstGeom>
          <a:noFill/>
        </p:spPr>
        <p:txBody>
          <a:bodyPr wrap="square" rtlCol="0">
            <a:spAutoFit/>
          </a:bodyPr>
          <a:lstStyle/>
          <a:p>
            <a:r>
              <a:rPr kumimoji="1" lang="ja-JP" altLang="en-US" sz="4000" dirty="0" smtClean="0"/>
              <a:t>小菅村とは・・・</a:t>
            </a:r>
            <a:endParaRPr kumimoji="1" lang="ja-JP" altLang="en-US" sz="4000" dirty="0"/>
          </a:p>
        </p:txBody>
      </p:sp>
      <p:sp>
        <p:nvSpPr>
          <p:cNvPr id="4" name="テキスト ボックス 3"/>
          <p:cNvSpPr txBox="1"/>
          <p:nvPr/>
        </p:nvSpPr>
        <p:spPr>
          <a:xfrm>
            <a:off x="1348154" y="1508169"/>
            <a:ext cx="10152185" cy="707886"/>
          </a:xfrm>
          <a:prstGeom prst="rect">
            <a:avLst/>
          </a:prstGeom>
          <a:noFill/>
        </p:spPr>
        <p:txBody>
          <a:bodyPr wrap="square" rtlCol="0">
            <a:spAutoFit/>
          </a:bodyPr>
          <a:lstStyle/>
          <a:p>
            <a:r>
              <a:rPr kumimoji="1" lang="ja-JP" altLang="en-US" sz="4000" dirty="0" smtClean="0"/>
              <a:t>山梨県にある　　　　　　　　の小さな村</a:t>
            </a:r>
            <a:endParaRPr kumimoji="1" lang="ja-JP" altLang="en-US" sz="4000" dirty="0"/>
          </a:p>
        </p:txBody>
      </p:sp>
      <p:sp>
        <p:nvSpPr>
          <p:cNvPr id="6" name="テキスト ボックス 5"/>
          <p:cNvSpPr txBox="1"/>
          <p:nvPr/>
        </p:nvSpPr>
        <p:spPr>
          <a:xfrm>
            <a:off x="949569" y="2579076"/>
            <a:ext cx="8733693" cy="707886"/>
          </a:xfrm>
          <a:prstGeom prst="rect">
            <a:avLst/>
          </a:prstGeom>
          <a:noFill/>
        </p:spPr>
        <p:txBody>
          <a:bodyPr wrap="square" rtlCol="0">
            <a:spAutoFit/>
          </a:bodyPr>
          <a:lstStyle/>
          <a:p>
            <a:r>
              <a:rPr kumimoji="1" lang="ja-JP" altLang="en-US" sz="4000" dirty="0" smtClean="0"/>
              <a:t>町の総面積の　　　　　　　が森林</a:t>
            </a:r>
            <a:endParaRPr kumimoji="1" lang="ja-JP" altLang="en-US" sz="4000" dirty="0"/>
          </a:p>
        </p:txBody>
      </p:sp>
      <p:sp>
        <p:nvSpPr>
          <p:cNvPr id="8" name="下矢印 7"/>
          <p:cNvSpPr/>
          <p:nvPr/>
        </p:nvSpPr>
        <p:spPr>
          <a:xfrm>
            <a:off x="5465882" y="3755192"/>
            <a:ext cx="1066803" cy="79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348154" y="4816701"/>
            <a:ext cx="11397649" cy="1200329"/>
          </a:xfrm>
          <a:prstGeom prst="rect">
            <a:avLst/>
          </a:prstGeom>
          <a:noFill/>
        </p:spPr>
        <p:txBody>
          <a:bodyPr wrap="square" rtlCol="0">
            <a:spAutoFit/>
          </a:bodyPr>
          <a:lstStyle/>
          <a:p>
            <a:r>
              <a:rPr kumimoji="1" lang="ja-JP" altLang="en-US" sz="7200" dirty="0" smtClean="0"/>
              <a:t>五ヶ瀬町に似てる？！</a:t>
            </a:r>
            <a:endParaRPr kumimoji="1" lang="ja-JP" altLang="en-US" sz="7200" dirty="0"/>
          </a:p>
        </p:txBody>
      </p:sp>
      <p:sp>
        <p:nvSpPr>
          <p:cNvPr id="3" name="角丸四角形 2"/>
          <p:cNvSpPr/>
          <p:nvPr/>
        </p:nvSpPr>
        <p:spPr>
          <a:xfrm>
            <a:off x="4501661" y="1366131"/>
            <a:ext cx="4062048" cy="9144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4000" dirty="0">
                <a:solidFill>
                  <a:prstClr val="black"/>
                </a:solidFill>
              </a:rPr>
              <a:t>人口約７３０人</a:t>
            </a:r>
            <a:endParaRPr kumimoji="1" lang="ja-JP" altLang="en-US" dirty="0"/>
          </a:p>
        </p:txBody>
      </p:sp>
      <p:sp>
        <p:nvSpPr>
          <p:cNvPr id="5" name="円 4"/>
          <p:cNvSpPr/>
          <p:nvPr/>
        </p:nvSpPr>
        <p:spPr>
          <a:xfrm>
            <a:off x="4153565" y="2175990"/>
            <a:ext cx="3275269" cy="1430216"/>
          </a:xfrm>
          <a:prstGeom prst="pie">
            <a:avLst>
              <a:gd name="adj1" fmla="val 17983310"/>
              <a:gd name="adj2" fmla="val 1620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4000">
                <a:solidFill>
                  <a:prstClr val="black"/>
                </a:solidFill>
              </a:rPr>
              <a:t>約９５％</a:t>
            </a:r>
            <a:endParaRPr kumimoji="1" lang="ja-JP" altLang="en-US">
              <a:solidFill>
                <a:schemeClr val="tx1"/>
              </a:solidFill>
            </a:endParaRPr>
          </a:p>
        </p:txBody>
      </p:sp>
    </p:spTree>
    <p:extLst>
      <p:ext uri="{BB962C8B-B14F-4D97-AF65-F5344CB8AC3E}">
        <p14:creationId xmlns:p14="http://schemas.microsoft.com/office/powerpoint/2010/main" val="302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19045" y="691661"/>
            <a:ext cx="7303477" cy="707886"/>
          </a:xfrm>
          <a:prstGeom prst="rect">
            <a:avLst/>
          </a:prstGeom>
          <a:noFill/>
        </p:spPr>
        <p:txBody>
          <a:bodyPr wrap="square" rtlCol="0">
            <a:spAutoFit/>
          </a:bodyPr>
          <a:lstStyle/>
          <a:p>
            <a:r>
              <a:rPr kumimoji="1" lang="ja-JP" altLang="en-US" sz="4000" dirty="0" smtClean="0"/>
              <a:t>小菅村が行ったこと・・・</a:t>
            </a:r>
            <a:endParaRPr kumimoji="1" lang="ja-JP" altLang="en-US" sz="4000" dirty="0"/>
          </a:p>
        </p:txBody>
      </p:sp>
      <p:sp>
        <p:nvSpPr>
          <p:cNvPr id="3" name="テキスト ボックス 2"/>
          <p:cNvSpPr txBox="1"/>
          <p:nvPr/>
        </p:nvSpPr>
        <p:spPr>
          <a:xfrm>
            <a:off x="2133599" y="1934307"/>
            <a:ext cx="8616462" cy="646331"/>
          </a:xfrm>
          <a:prstGeom prst="rect">
            <a:avLst/>
          </a:prstGeom>
          <a:noFill/>
        </p:spPr>
        <p:txBody>
          <a:bodyPr wrap="square" rtlCol="0">
            <a:spAutoFit/>
          </a:bodyPr>
          <a:lstStyle/>
          <a:p>
            <a:r>
              <a:rPr kumimoji="1" lang="ja-JP" altLang="en-US" sz="3600" dirty="0" smtClean="0"/>
              <a:t>タイニーハウスデザインコンテスト</a:t>
            </a:r>
            <a:endParaRPr kumimoji="1" lang="ja-JP" altLang="en-US" sz="3600" dirty="0"/>
          </a:p>
        </p:txBody>
      </p:sp>
      <p:sp>
        <p:nvSpPr>
          <p:cNvPr id="4" name="下矢印 3"/>
          <p:cNvSpPr/>
          <p:nvPr/>
        </p:nvSpPr>
        <p:spPr>
          <a:xfrm>
            <a:off x="5128845" y="2892660"/>
            <a:ext cx="1049217" cy="776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107830" y="3845169"/>
            <a:ext cx="9777046" cy="1754326"/>
          </a:xfrm>
          <a:prstGeom prst="rect">
            <a:avLst/>
          </a:prstGeom>
          <a:noFill/>
        </p:spPr>
        <p:txBody>
          <a:bodyPr wrap="square" rtlCol="0">
            <a:spAutoFit/>
          </a:bodyPr>
          <a:lstStyle/>
          <a:p>
            <a:r>
              <a:rPr lang="ja-JP" altLang="en-US" sz="3600" dirty="0" smtClean="0"/>
              <a:t>建物規模が約６坪ほどの小さな家のデザインをプロ・アマ問わず公募し、受賞作は村内に実物が建設される可能性もある</a:t>
            </a:r>
            <a:endParaRPr kumimoji="1" lang="ja-JP" altLang="en-US" sz="3600" dirty="0"/>
          </a:p>
        </p:txBody>
      </p:sp>
    </p:spTree>
    <p:extLst>
      <p:ext uri="{BB962C8B-B14F-4D97-AF65-F5344CB8AC3E}">
        <p14:creationId xmlns:p14="http://schemas.microsoft.com/office/powerpoint/2010/main" val="2567089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20000000000000000000"/>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20000000000000000000"/>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20000000000000000000"/>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20000000000000000000"/>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952</Words>
  <Application>Microsoft Office PowerPoint</Application>
  <PresentationFormat>ワイド画面</PresentationFormat>
  <Paragraphs>145</Paragraphs>
  <Slides>28</Slides>
  <Notes>27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$ＪＳゴシック</vt:lpstr>
      <vt:lpstr>AR P丸ゴシック体E</vt:lpstr>
      <vt:lpstr>AR P教科書体M</vt:lpstr>
      <vt:lpstr>AR P浪漫明朝体U</vt:lpstr>
      <vt:lpstr>メイリオ</vt:lpstr>
      <vt:lpstr>游ゴシック</vt:lpstr>
      <vt:lpstr>AR Brush5 Medium</vt:lpstr>
      <vt:lpstr>Arial</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五ヶ瀬町教育委員会</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142</cp:revision>
  <dcterms:created xsi:type="dcterms:W3CDTF">2020-05-21T05:17:46Z</dcterms:created>
  <dcterms:modified xsi:type="dcterms:W3CDTF">2020-10-07T07:15:01Z</dcterms:modified>
</cp:coreProperties>
</file>