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38"/>
  </p:notesMasterIdLst>
  <p:sldIdLst>
    <p:sldId id="256" r:id="rId2"/>
    <p:sldId id="257" r:id="rId3"/>
    <p:sldId id="258" r:id="rId4"/>
    <p:sldId id="259" r:id="rId5"/>
    <p:sldId id="260" r:id="rId6"/>
    <p:sldId id="261" r:id="rId7"/>
    <p:sldId id="269" r:id="rId8"/>
    <p:sldId id="263" r:id="rId9"/>
    <p:sldId id="262" r:id="rId10"/>
    <p:sldId id="283" r:id="rId11"/>
    <p:sldId id="270" r:id="rId12"/>
    <p:sldId id="264" r:id="rId13"/>
    <p:sldId id="273" r:id="rId14"/>
    <p:sldId id="282" r:id="rId15"/>
    <p:sldId id="265" r:id="rId16"/>
    <p:sldId id="281" r:id="rId17"/>
    <p:sldId id="266" r:id="rId18"/>
    <p:sldId id="287" r:id="rId19"/>
    <p:sldId id="288" r:id="rId20"/>
    <p:sldId id="291" r:id="rId21"/>
    <p:sldId id="292" r:id="rId22"/>
    <p:sldId id="293" r:id="rId23"/>
    <p:sldId id="289" r:id="rId24"/>
    <p:sldId id="290" r:id="rId25"/>
    <p:sldId id="267" r:id="rId26"/>
    <p:sldId id="268" r:id="rId27"/>
    <p:sldId id="275" r:id="rId28"/>
    <p:sldId id="276" r:id="rId29"/>
    <p:sldId id="279" r:id="rId30"/>
    <p:sldId id="277" r:id="rId31"/>
    <p:sldId id="278" r:id="rId32"/>
    <p:sldId id="280" r:id="rId33"/>
    <p:sldId id="284" r:id="rId34"/>
    <p:sldId id="285" r:id="rId35"/>
    <p:sldId id="271" r:id="rId36"/>
    <p:sldId id="286" r:id="rId3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CCFF"/>
    <a:srgbClr val="FF33CC"/>
    <a:srgbClr val="FF9933"/>
    <a:srgbClr val="FF99FF"/>
    <a:srgbClr val="66CCFF"/>
    <a:srgbClr val="66FF33"/>
    <a:srgbClr val="0033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936" autoAdjust="0"/>
    <p:restoredTop sz="66005" autoAdjust="0"/>
  </p:normalViewPr>
  <p:slideViewPr>
    <p:cSldViewPr snapToGrid="0">
      <p:cViewPr varScale="1">
        <p:scale>
          <a:sx n="54" d="100"/>
          <a:sy n="54" d="100"/>
        </p:scale>
        <p:origin x="3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D9C7D-37A3-408F-8DC7-8E0CA1813EFA}" type="datetimeFigureOut">
              <a:rPr kumimoji="1" lang="ja-JP" altLang="en-US" smtClean="0"/>
              <a:t>2020/10/7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2ECE7-FE4C-4723-8785-CE0255FA5951}" type="slidenum">
              <a:rPr kumimoji="1" lang="ja-JP" altLang="en-US" smtClean="0"/>
              <a:t>‹#›</a:t>
            </a:fld>
            <a:endParaRPr kumimoji="1" lang="ja-JP" altLang="en-US"/>
          </a:p>
        </p:txBody>
      </p:sp>
    </p:spTree>
    <p:extLst>
      <p:ext uri="{BB962C8B-B14F-4D97-AF65-F5344CB8AC3E}">
        <p14:creationId xmlns:p14="http://schemas.microsoft.com/office/powerpoint/2010/main" val="3109664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戸高藍実です。よろしくお願いします。</a:t>
            </a:r>
            <a:endParaRPr kumimoji="1" lang="en-US" altLang="ja-JP" dirty="0" smtClean="0"/>
          </a:p>
          <a:p>
            <a:r>
              <a:rPr kumimoji="1" lang="ja-JP" altLang="en-US" dirty="0" smtClean="0"/>
              <a:t>私の考えた案は、「五ヶ瀬町に美しい音色をひびかせよう」です。</a:t>
            </a:r>
            <a:endParaRPr kumimoji="1" lang="en-US" altLang="ja-JP" dirty="0" smtClean="0"/>
          </a:p>
          <a:p>
            <a:r>
              <a:rPr kumimoji="1" lang="ja-JP" altLang="en-US" dirty="0" smtClean="0"/>
              <a:t>幅広い世代の人が楽しむことができる音楽で五ヶ瀬町を活性化させたいとおもい設定しました。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a:t>
            </a:fld>
            <a:endParaRPr kumimoji="1" lang="ja-JP" altLang="en-US"/>
          </a:p>
        </p:txBody>
      </p:sp>
    </p:spTree>
    <p:extLst>
      <p:ext uri="{BB962C8B-B14F-4D97-AF65-F5344CB8AC3E}">
        <p14:creationId xmlns:p14="http://schemas.microsoft.com/office/powerpoint/2010/main" val="246606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ピアノを入手する方法として、小・中学校には複数のピアノがあるので、その中から譲ってもらう方法を考えました。</a:t>
            </a:r>
            <a:endParaRPr kumimoji="1" lang="en-US" altLang="ja-JP" dirty="0" smtClean="0"/>
          </a:p>
          <a:p>
            <a:r>
              <a:rPr kumimoji="1" lang="ja-JP" altLang="en-US" dirty="0" smtClean="0"/>
              <a:t>また、町民に使っていないピアノがないか呼びかけて、もしもあったら譲って貰うという方法もあるとおもいます。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10</a:t>
            </a:fld>
            <a:endParaRPr kumimoji="1" lang="ja-JP" altLang="en-US"/>
          </a:p>
        </p:txBody>
      </p:sp>
    </p:spTree>
    <p:extLst>
      <p:ext uri="{BB962C8B-B14F-4D97-AF65-F5344CB8AC3E}">
        <p14:creationId xmlns:p14="http://schemas.microsoft.com/office/powerpoint/2010/main" val="846244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ピアノの移動にかかる料金です。引っ越し業者に頼んだ場合</a:t>
            </a:r>
            <a:r>
              <a:rPr kumimoji="1" lang="en-US" altLang="ja-JP" dirty="0" smtClean="0"/>
              <a:t>18,200</a:t>
            </a:r>
            <a:r>
              <a:rPr kumimoji="1" lang="ja-JP" altLang="en-US" dirty="0" smtClean="0"/>
              <a:t>円～</a:t>
            </a:r>
            <a:r>
              <a:rPr kumimoji="1" lang="en-US" altLang="ja-JP" dirty="0" smtClean="0"/>
              <a:t>33,800</a:t>
            </a:r>
            <a:r>
              <a:rPr kumimoji="1" lang="ja-JP" altLang="en-US" dirty="0" smtClean="0"/>
              <a:t>円でピアノを移動させることができます。</a:t>
            </a:r>
            <a:endParaRPr kumimoji="1" lang="en-US" altLang="ja-JP" dirty="0" smtClean="0"/>
          </a:p>
          <a:p>
            <a:r>
              <a:rPr kumimoji="1" lang="ja-JP" altLang="en-US" dirty="0" smtClean="0"/>
              <a:t>この他にも地域の方に協力していただいて、運ぶ方法もあると考えました。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11</a:t>
            </a:fld>
            <a:endParaRPr kumimoji="1" lang="ja-JP" altLang="en-US"/>
          </a:p>
        </p:txBody>
      </p:sp>
    </p:spTree>
    <p:extLst>
      <p:ext uri="{BB962C8B-B14F-4D97-AF65-F5344CB8AC3E}">
        <p14:creationId xmlns:p14="http://schemas.microsoft.com/office/powerpoint/2010/main" val="173389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次にピアノをデザインしたらよりよくなると考えました。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12</a:t>
            </a:fld>
            <a:endParaRPr kumimoji="1" lang="ja-JP" altLang="en-US"/>
          </a:p>
        </p:txBody>
      </p:sp>
    </p:spTree>
    <p:extLst>
      <p:ext uri="{BB962C8B-B14F-4D97-AF65-F5344CB8AC3E}">
        <p14:creationId xmlns:p14="http://schemas.microsoft.com/office/powerpoint/2010/main" val="526027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この写真のピアノは宮崎市のアートセンターにあるストリートピアノです。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13</a:t>
            </a:fld>
            <a:endParaRPr kumimoji="1" lang="ja-JP" altLang="en-US"/>
          </a:p>
        </p:txBody>
      </p:sp>
    </p:spTree>
    <p:extLst>
      <p:ext uri="{BB962C8B-B14F-4D97-AF65-F5344CB8AC3E}">
        <p14:creationId xmlns:p14="http://schemas.microsoft.com/office/powerpoint/2010/main" val="1979964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このピアノは、インターネットにこのような応募用紙を載せてデザインを募集していました。応募用紙には、テーマ・ルール・審査方法などが書かれています。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14</a:t>
            </a:fld>
            <a:endParaRPr kumimoji="1" lang="ja-JP" altLang="en-US"/>
          </a:p>
        </p:txBody>
      </p:sp>
    </p:spTree>
    <p:extLst>
      <p:ext uri="{BB962C8B-B14F-4D97-AF65-F5344CB8AC3E}">
        <p14:creationId xmlns:p14="http://schemas.microsoft.com/office/powerpoint/2010/main" val="55736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そこで私の案は、五ヶ瀬町の小学生・中学生からピアノのデザインを募集するということです。</a:t>
            </a:r>
            <a:endParaRPr kumimoji="1" lang="en-US" altLang="ja-JP" dirty="0" smtClean="0"/>
          </a:p>
          <a:p>
            <a:r>
              <a:rPr kumimoji="1" lang="ja-JP" altLang="en-US" dirty="0" smtClean="0"/>
              <a:t>五ヶ瀬の特産物や、風景など五ヶ瀬をモチーフにしたデザインを募集するとよりよくなると考えました。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15</a:t>
            </a:fld>
            <a:endParaRPr kumimoji="1" lang="ja-JP" altLang="en-US"/>
          </a:p>
        </p:txBody>
      </p:sp>
    </p:spTree>
    <p:extLst>
      <p:ext uri="{BB962C8B-B14F-4D97-AF65-F5344CB8AC3E}">
        <p14:creationId xmlns:p14="http://schemas.microsoft.com/office/powerpoint/2010/main" val="185291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このようにデザインすることで、デザインを考えてくれた小学生・中学生の思い出に残ると考えました。</a:t>
            </a:r>
            <a:endParaRPr kumimoji="1" lang="en-US" altLang="ja-JP" dirty="0" smtClean="0"/>
          </a:p>
          <a:p>
            <a:r>
              <a:rPr kumimoji="1" lang="ja-JP" altLang="en-US" dirty="0" smtClean="0"/>
              <a:t>また、五ヶ瀬町らしい１つだけのピアノができると思います。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16</a:t>
            </a:fld>
            <a:endParaRPr kumimoji="1" lang="ja-JP" altLang="en-US"/>
          </a:p>
        </p:txBody>
      </p:sp>
    </p:spTree>
    <p:extLst>
      <p:ext uri="{BB962C8B-B14F-4D97-AF65-F5344CB8AC3E}">
        <p14:creationId xmlns:p14="http://schemas.microsoft.com/office/powerpoint/2010/main" val="303490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次にピアノを設置する場所についてです。屋外に設置する場合と室内に設置する場合で考えてみました。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17</a:t>
            </a:fld>
            <a:endParaRPr kumimoji="1" lang="ja-JP" altLang="en-US"/>
          </a:p>
        </p:txBody>
      </p:sp>
    </p:spTree>
    <p:extLst>
      <p:ext uri="{BB962C8B-B14F-4D97-AF65-F5344CB8AC3E}">
        <p14:creationId xmlns:p14="http://schemas.microsoft.com/office/powerpoint/2010/main" val="403152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ピアノを屋外に設置した場合、立ち寄りやすく、多くの人と音楽を共有しやすくなり、みんなで楽しむことができるというメリットがあります。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18</a:t>
            </a:fld>
            <a:endParaRPr kumimoji="1" lang="ja-JP" altLang="en-US"/>
          </a:p>
        </p:txBody>
      </p:sp>
    </p:spTree>
    <p:extLst>
      <p:ext uri="{BB962C8B-B14F-4D97-AF65-F5344CB8AC3E}">
        <p14:creationId xmlns:p14="http://schemas.microsoft.com/office/powerpoint/2010/main" val="721504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一方で、直射日光、雨風、急激な温度変化、湿気を避けなければならないとうデメリットがあります。これを避けるために、屋外でも屋根がある又は、すぐにピアノを室内に入れることができる場所が必要になります。そこで、私が考えた案は２つ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19</a:t>
            </a:fld>
            <a:endParaRPr kumimoji="1" lang="ja-JP" altLang="en-US"/>
          </a:p>
        </p:txBody>
      </p:sp>
    </p:spTree>
    <p:extLst>
      <p:ext uri="{BB962C8B-B14F-4D97-AF65-F5344CB8AC3E}">
        <p14:creationId xmlns:p14="http://schemas.microsoft.com/office/powerpoint/2010/main" val="313500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まず、五ヶ瀬町の現状についてです。</a:t>
            </a:r>
            <a:endParaRPr kumimoji="1" lang="en-US" altLang="ja-JP" dirty="0" smtClean="0"/>
          </a:p>
          <a:p>
            <a:r>
              <a:rPr kumimoji="1" lang="ja-JP" altLang="en-US" dirty="0" smtClean="0"/>
              <a:t>若い人が来たくなる場所が少ない、観光客が車を降りる場所が少ない、ピアノを習う環境がある</a:t>
            </a:r>
            <a:endParaRPr kumimoji="1" lang="en-US" altLang="ja-JP" dirty="0" smtClean="0"/>
          </a:p>
          <a:p>
            <a:r>
              <a:rPr kumimoji="1" lang="ja-JP" altLang="en-US" dirty="0" smtClean="0"/>
              <a:t>ということを考えました。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a:t>
            </a:fld>
            <a:endParaRPr kumimoji="1" lang="ja-JP" altLang="en-US"/>
          </a:p>
        </p:txBody>
      </p:sp>
    </p:spTree>
    <p:extLst>
      <p:ext uri="{BB962C8B-B14F-4D97-AF65-F5344CB8AC3E}">
        <p14:creationId xmlns:p14="http://schemas.microsoft.com/office/powerpoint/2010/main" val="239982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つは目は五ヶ瀬町町民センター前に設置するということです。五ヶ瀬町の中では人通りも多いほうなので、より多くの方が来てくださると思いました。また、天気が悪いときは、町民センターの中に移動させることができるのでよいのではないかと思い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20</a:t>
            </a:fld>
            <a:endParaRPr kumimoji="1" lang="ja-JP" altLang="en-US"/>
          </a:p>
        </p:txBody>
      </p:sp>
    </p:spTree>
    <p:extLst>
      <p:ext uri="{BB962C8B-B14F-4D97-AF65-F5344CB8AC3E}">
        <p14:creationId xmlns:p14="http://schemas.microsoft.com/office/powerpoint/2010/main" val="9507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目は、五ヶ瀬ワイナリーの風のホールに設置するということです。五ヶ瀬町の観光スポットの１つでもあるので、観光客の方も来てくださると思いました。また、屋根もあるので天気が悪くても移動させずに済むのでよいと思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21</a:t>
            </a:fld>
            <a:endParaRPr kumimoji="1" lang="ja-JP" altLang="en-US"/>
          </a:p>
        </p:txBody>
      </p:sp>
    </p:spTree>
    <p:extLst>
      <p:ext uri="{BB962C8B-B14F-4D97-AF65-F5344CB8AC3E}">
        <p14:creationId xmlns:p14="http://schemas.microsoft.com/office/powerpoint/2010/main" val="4003862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屋外にピアノを設置した場合、騒音問題やメンテナンスの問題があります。なので、決まりをつくり、掲示しておくとよいと思い例としてこの張り紙を作りました。内容は時間の設定や注意書き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22</a:t>
            </a:fld>
            <a:endParaRPr kumimoji="1" lang="ja-JP" altLang="en-US"/>
          </a:p>
        </p:txBody>
      </p:sp>
    </p:spTree>
    <p:extLst>
      <p:ext uri="{BB962C8B-B14F-4D97-AF65-F5344CB8AC3E}">
        <p14:creationId xmlns:p14="http://schemas.microsoft.com/office/powerpoint/2010/main" val="969873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次にピアノを室内に置いた場合です。メリットは、天気や気温を気にしなくてよいということです。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23</a:t>
            </a:fld>
            <a:endParaRPr kumimoji="1" lang="ja-JP" altLang="en-US"/>
          </a:p>
        </p:txBody>
      </p:sp>
    </p:spTree>
    <p:extLst>
      <p:ext uri="{BB962C8B-B14F-4D97-AF65-F5344CB8AC3E}">
        <p14:creationId xmlns:p14="http://schemas.microsoft.com/office/powerpoint/2010/main" val="3215787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ですが、室内だとストリートピアノがあることが分かりにくく、共有しずらいというデメリットがあります。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24</a:t>
            </a:fld>
            <a:endParaRPr kumimoji="1" lang="ja-JP" altLang="en-US"/>
          </a:p>
        </p:txBody>
      </p:sp>
    </p:spTree>
    <p:extLst>
      <p:ext uri="{BB962C8B-B14F-4D97-AF65-F5344CB8AC3E}">
        <p14:creationId xmlns:p14="http://schemas.microsoft.com/office/powerpoint/2010/main" val="72771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室内にあるストリートピアノの具体例です。愛媛県伊予市</a:t>
            </a:r>
            <a:r>
              <a:rPr kumimoji="1" lang="en-US" altLang="ja-JP" dirty="0" smtClean="0"/>
              <a:t>(</a:t>
            </a:r>
            <a:r>
              <a:rPr kumimoji="1" lang="ja-JP" altLang="en-US" dirty="0" smtClean="0"/>
              <a:t>いよし</a:t>
            </a:r>
            <a:r>
              <a:rPr kumimoji="1" lang="en-US" altLang="ja-JP" dirty="0" smtClean="0"/>
              <a:t>)</a:t>
            </a:r>
            <a:r>
              <a:rPr kumimoji="1" lang="ja-JP" altLang="en-US" dirty="0" smtClean="0"/>
              <a:t>にあるにあるストリートピアノは、室内にありますが、見晴らしがよく、景色も楽しみながら弾くことができます。また、誰でも使える休憩スペースに設置されているため、室内ですが多くの人と音楽を共有できる環境にな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25</a:t>
            </a:fld>
            <a:endParaRPr kumimoji="1" lang="ja-JP" altLang="en-US"/>
          </a:p>
        </p:txBody>
      </p:sp>
    </p:spTree>
    <p:extLst>
      <p:ext uri="{BB962C8B-B14F-4D97-AF65-F5344CB8AC3E}">
        <p14:creationId xmlns:p14="http://schemas.microsoft.com/office/powerpoint/2010/main" val="2873186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私の案は、五ヶ瀬ワイナリーの雲の上のぶどうに設置するということです。ここに設置することで、阿蘇の景色と夕日を楽しみながらピアノを弾くことができ、ワイナリーに来たお客さんがより楽しんでくださるのではないかと思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26</a:t>
            </a:fld>
            <a:endParaRPr kumimoji="1" lang="ja-JP" altLang="en-US"/>
          </a:p>
        </p:txBody>
      </p:sp>
    </p:spTree>
    <p:extLst>
      <p:ext uri="{BB962C8B-B14F-4D97-AF65-F5344CB8AC3E}">
        <p14:creationId xmlns:p14="http://schemas.microsoft.com/office/powerpoint/2010/main" val="3665763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次にピアノを宣伝する方法についてです。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27</a:t>
            </a:fld>
            <a:endParaRPr kumimoji="1" lang="ja-JP" altLang="en-US"/>
          </a:p>
        </p:txBody>
      </p:sp>
    </p:spTree>
    <p:extLst>
      <p:ext uri="{BB962C8B-B14F-4D97-AF65-F5344CB8AC3E}">
        <p14:creationId xmlns:p14="http://schemas.microsoft.com/office/powerpoint/2010/main" val="2702364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私の案は、ピアノを宣伝してもらったら、サービスするということです。たとえばＳＮＳで投稿してもらったら、ワイナリーのレストランで使える、アイスクリーム無料券を渡すなどがあると考えました。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28</a:t>
            </a:fld>
            <a:endParaRPr kumimoji="1" lang="ja-JP" altLang="en-US"/>
          </a:p>
        </p:txBody>
      </p:sp>
    </p:spTree>
    <p:extLst>
      <p:ext uri="{BB962C8B-B14F-4D97-AF65-F5344CB8AC3E}">
        <p14:creationId xmlns:p14="http://schemas.microsoft.com/office/powerpoint/2010/main" val="3992509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次にイベントを行うとよいと考えました。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29</a:t>
            </a:fld>
            <a:endParaRPr kumimoji="1" lang="ja-JP" altLang="en-US"/>
          </a:p>
        </p:txBody>
      </p:sp>
    </p:spTree>
    <p:extLst>
      <p:ext uri="{BB962C8B-B14F-4D97-AF65-F5344CB8AC3E}">
        <p14:creationId xmlns:p14="http://schemas.microsoft.com/office/powerpoint/2010/main" val="241659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その中で問題点は</a:t>
            </a:r>
            <a:endParaRPr kumimoji="1" lang="en-US" altLang="ja-JP" dirty="0" smtClean="0"/>
          </a:p>
          <a:p>
            <a:r>
              <a:rPr kumimoji="1" lang="ja-JP" altLang="en-US" dirty="0" smtClean="0"/>
              <a:t>観光客が車を降りる場所が少ない、若い人が来たくなる場所が少ない　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3</a:t>
            </a:fld>
            <a:endParaRPr kumimoji="1" lang="ja-JP" altLang="en-US"/>
          </a:p>
        </p:txBody>
      </p:sp>
    </p:spTree>
    <p:extLst>
      <p:ext uri="{BB962C8B-B14F-4D97-AF65-F5344CB8AC3E}">
        <p14:creationId xmlns:p14="http://schemas.microsoft.com/office/powerpoint/2010/main" val="72876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日本のメーカーのヤマハでは、ラブピアノというイベントを行っていました。このイベントは、複数のピアノを日本各地に置き、楽しんでもらうというイベントです。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30</a:t>
            </a:fld>
            <a:endParaRPr kumimoji="1" lang="ja-JP" altLang="en-US"/>
          </a:p>
        </p:txBody>
      </p:sp>
    </p:spTree>
    <p:extLst>
      <p:ext uri="{BB962C8B-B14F-4D97-AF65-F5344CB8AC3E}">
        <p14:creationId xmlns:p14="http://schemas.microsoft.com/office/powerpoint/2010/main" val="564346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私の考えた案の１つは、誰でも参加できるピアノコンテスを行うということです。五ヶ瀬町民も、町外の方も楽しめるのではないかと思いました。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31</a:t>
            </a:fld>
            <a:endParaRPr kumimoji="1" lang="ja-JP" altLang="en-US"/>
          </a:p>
        </p:txBody>
      </p:sp>
    </p:spTree>
    <p:extLst>
      <p:ext uri="{BB962C8B-B14F-4D97-AF65-F5344CB8AC3E}">
        <p14:creationId xmlns:p14="http://schemas.microsoft.com/office/powerpoint/2010/main" val="3711512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二つ目は、</a:t>
            </a:r>
            <a:r>
              <a:rPr kumimoji="1" lang="en-US" altLang="ja-JP" dirty="0" smtClean="0"/>
              <a:t>YouTube</a:t>
            </a:r>
            <a:r>
              <a:rPr kumimoji="1" lang="ja-JP" altLang="en-US" dirty="0" smtClean="0"/>
              <a:t>で活動するストリートピアニストに演奏してもらう、という案です。このことで、</a:t>
            </a:r>
            <a:r>
              <a:rPr kumimoji="1" lang="en-US" altLang="ja-JP" dirty="0" err="1" smtClean="0"/>
              <a:t>youtube</a:t>
            </a:r>
            <a:r>
              <a:rPr kumimoji="1" lang="ja-JP" altLang="en-US" dirty="0" smtClean="0"/>
              <a:t>をみた人が五ヶ瀬に来るかもしれないと考えました。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32</a:t>
            </a:fld>
            <a:endParaRPr kumimoji="1" lang="ja-JP" altLang="en-US"/>
          </a:p>
        </p:txBody>
      </p:sp>
    </p:spTree>
    <p:extLst>
      <p:ext uri="{BB962C8B-B14F-4D97-AF65-F5344CB8AC3E}">
        <p14:creationId xmlns:p14="http://schemas.microsoft.com/office/powerpoint/2010/main" val="3963320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考えられる課題は費用がかかるということです。ピアノを寄付してもらえなかった場合、購入することになったら、アップライトピアノは約４０万円以上、グランドピアノは約１００万円以上か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33</a:t>
            </a:fld>
            <a:endParaRPr kumimoji="1" lang="ja-JP" altLang="en-US"/>
          </a:p>
        </p:txBody>
      </p:sp>
    </p:spTree>
    <p:extLst>
      <p:ext uri="{BB962C8B-B14F-4D97-AF65-F5344CB8AC3E}">
        <p14:creationId xmlns:p14="http://schemas.microsoft.com/office/powerpoint/2010/main" val="4282102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ピアノの音程や鍵盤のタッチを整えるための、調律費がかかります。調律費はアップライトピアノであれば１万２千円前後、グランドピアノであれば１万５千円前後が普通です。最低でも１年に１回は必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34</a:t>
            </a:fld>
            <a:endParaRPr kumimoji="1" lang="ja-JP" altLang="en-US"/>
          </a:p>
        </p:txBody>
      </p:sp>
    </p:spTree>
    <p:extLst>
      <p:ext uri="{BB962C8B-B14F-4D97-AF65-F5344CB8AC3E}">
        <p14:creationId xmlns:p14="http://schemas.microsoft.com/office/powerpoint/2010/main" val="2822103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最後にまとめです。ストリートピアノを置くことによって音楽を通じて人と人の繋がりをつくることができると思います。また、観光客の方も地域の方も楽しめ、五ヶ瀬町が活性化するとおもいます。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35</a:t>
            </a:fld>
            <a:endParaRPr kumimoji="1" lang="ja-JP" altLang="en-US"/>
          </a:p>
        </p:txBody>
      </p:sp>
    </p:spTree>
    <p:extLst>
      <p:ext uri="{BB962C8B-B14F-4D97-AF65-F5344CB8AC3E}">
        <p14:creationId xmlns:p14="http://schemas.microsoft.com/office/powerpoint/2010/main" val="3038979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36</a:t>
            </a:fld>
            <a:endParaRPr kumimoji="1" lang="ja-JP" altLang="en-US"/>
          </a:p>
        </p:txBody>
      </p:sp>
    </p:spTree>
    <p:extLst>
      <p:ext uri="{BB962C8B-B14F-4D97-AF65-F5344CB8AC3E}">
        <p14:creationId xmlns:p14="http://schemas.microsoft.com/office/powerpoint/2010/main" val="76872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仮説です。ストリートピアノを置けば五ヶ瀬町民も楽しめ、観光客も増えるだろう。と考えました。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4</a:t>
            </a:fld>
            <a:endParaRPr kumimoji="1" lang="ja-JP" altLang="en-US"/>
          </a:p>
        </p:txBody>
      </p:sp>
    </p:spTree>
    <p:extLst>
      <p:ext uri="{BB962C8B-B14F-4D97-AF65-F5344CB8AC3E}">
        <p14:creationId xmlns:p14="http://schemas.microsoft.com/office/powerpoint/2010/main" val="59217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提言は、使っていないピアノをデザインし誰でも弾ける環境をつくり、町民も観光客も楽しめるようにしよう！です。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5</a:t>
            </a:fld>
            <a:endParaRPr kumimoji="1" lang="ja-JP" altLang="en-US"/>
          </a:p>
        </p:txBody>
      </p:sp>
    </p:spTree>
    <p:extLst>
      <p:ext uri="{BB962C8B-B14F-4D97-AF65-F5344CB8AC3E}">
        <p14:creationId xmlns:p14="http://schemas.microsoft.com/office/powerpoint/2010/main" val="113852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まず、ストリートピアノとは、街中・街角の公共の場所に設置された誰でも自由に弾ける状態のピアノのことです。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6</a:t>
            </a:fld>
            <a:endParaRPr kumimoji="1" lang="ja-JP" altLang="en-US"/>
          </a:p>
        </p:txBody>
      </p:sp>
    </p:spTree>
    <p:extLst>
      <p:ext uri="{BB962C8B-B14F-4D97-AF65-F5344CB8AC3E}">
        <p14:creationId xmlns:p14="http://schemas.microsoft.com/office/powerpoint/2010/main" val="7947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現在宮崎県には宮崎アートセンター、都城オーバルパティオ、</a:t>
            </a:r>
            <a:r>
              <a:rPr kumimoji="1" lang="en-US" altLang="ja-JP" dirty="0" smtClean="0"/>
              <a:t>BTV</a:t>
            </a:r>
            <a:r>
              <a:rPr kumimoji="1" lang="ja-JP" altLang="en-US" dirty="0" smtClean="0"/>
              <a:t>都城本社前、</a:t>
            </a:r>
            <a:r>
              <a:rPr kumimoji="1" lang="en-US" altLang="ja-JP" dirty="0" smtClean="0"/>
              <a:t>JR</a:t>
            </a:r>
            <a:r>
              <a:rPr kumimoji="1" lang="ja-JP" altLang="en-US" dirty="0" smtClean="0"/>
              <a:t>京町（きょうまち）温泉駅観光交流センター、白鳥温泉の計５か所に設置されています。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7</a:t>
            </a:fld>
            <a:endParaRPr kumimoji="1" lang="ja-JP" altLang="en-US"/>
          </a:p>
        </p:txBody>
      </p:sp>
    </p:spTree>
    <p:extLst>
      <p:ext uri="{BB962C8B-B14F-4D97-AF65-F5344CB8AC3E}">
        <p14:creationId xmlns:p14="http://schemas.microsoft.com/office/powerpoint/2010/main" val="106813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具体策です。まず設置するピアノを持ってくる方法です。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8</a:t>
            </a:fld>
            <a:endParaRPr kumimoji="1" lang="ja-JP" altLang="en-US"/>
          </a:p>
        </p:txBody>
      </p:sp>
    </p:spTree>
    <p:extLst>
      <p:ext uri="{BB962C8B-B14F-4D97-AF65-F5344CB8AC3E}">
        <p14:creationId xmlns:p14="http://schemas.microsoft.com/office/powerpoint/2010/main" val="191401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現在五ヶ瀬町には、各小学校・中学校・町民センターに合わせて</a:t>
            </a:r>
            <a:r>
              <a:rPr kumimoji="1" lang="en-US" altLang="ja-JP" dirty="0" smtClean="0"/>
              <a:t>14</a:t>
            </a:r>
            <a:r>
              <a:rPr kumimoji="1" lang="ja-JP" altLang="en-US" dirty="0" smtClean="0"/>
              <a:t>台のピアノがあります。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2ECE7-FE4C-4723-8785-CE0255FA5951}" type="slidenum">
              <a:rPr kumimoji="1" lang="ja-JP" altLang="en-US" smtClean="0"/>
              <a:t>9</a:t>
            </a:fld>
            <a:endParaRPr kumimoji="1" lang="ja-JP" altLang="en-US"/>
          </a:p>
        </p:txBody>
      </p:sp>
    </p:spTree>
    <p:extLst>
      <p:ext uri="{BB962C8B-B14F-4D97-AF65-F5344CB8AC3E}">
        <p14:creationId xmlns:p14="http://schemas.microsoft.com/office/powerpoint/2010/main" val="192277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410778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138250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381708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28944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274515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264775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252150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162366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344748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144843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C4FB75-37CA-4C1E-8006-E91B494694CF}" type="datetimeFigureOut">
              <a:rPr kumimoji="1" lang="ja-JP" altLang="en-US" smtClean="0"/>
              <a:t>2020/10/7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246566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4FB75-37CA-4C1E-8006-E91B494694CF}" type="datetimeFigureOut">
              <a:rPr kumimoji="1" lang="ja-JP" altLang="en-US" smtClean="0"/>
              <a:t>2020/10/7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50FDB-AE69-47B5-A822-0DF70228193D}" type="slidenum">
              <a:rPr kumimoji="1" lang="ja-JP" altLang="en-US" smtClean="0"/>
              <a:t>‹#›</a:t>
            </a:fld>
            <a:endParaRPr kumimoji="1" lang="ja-JP" altLang="en-US"/>
          </a:p>
        </p:txBody>
      </p:sp>
    </p:spTree>
    <p:extLst>
      <p:ext uri="{BB962C8B-B14F-4D97-AF65-F5344CB8AC3E}">
        <p14:creationId xmlns:p14="http://schemas.microsoft.com/office/powerpoint/2010/main" val="226057256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jp/url?sa=i&amp;url=http://miyazaki.fool.jp/blog/?p%3D8622&amp;psig=AOvVaw3M-ZJvdhLmux2L0KxvoR5P&amp;ust=1593146929671000&amp;source=images&amp;cd=vfe&amp;ved=0CAIQjRxqFwoTCJiNhvaUnOoCFQAAAAAdAAAAABAI"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31200" y="5626100"/>
            <a:ext cx="3262432" cy="830997"/>
          </a:xfrm>
          <a:prstGeom prst="rect">
            <a:avLst/>
          </a:prstGeom>
          <a:noFill/>
        </p:spPr>
        <p:txBody>
          <a:bodyPr wrap="none" rtlCol="0">
            <a:spAutoFit/>
          </a:bodyPr>
          <a:lstStyle/>
          <a:p>
            <a:r>
              <a:rPr kumimoji="1" lang="ja-JP" altLang="en-US" sz="4800" dirty="0" smtClean="0">
                <a:latin typeface="AR宋朝体M" panose="02020609000000000000" pitchFamily="17" charset="-128"/>
                <a:ea typeface="AR宋朝体M" panose="02020609000000000000" pitchFamily="17" charset="-128"/>
              </a:rPr>
              <a:t>戸髙　藍実</a:t>
            </a:r>
            <a:endParaRPr kumimoji="1" lang="ja-JP" altLang="en-US" sz="4800" dirty="0">
              <a:latin typeface="AR宋朝体M" panose="02020609000000000000" pitchFamily="17" charset="-128"/>
              <a:ea typeface="AR宋朝体M" panose="02020609000000000000" pitchFamily="17" charset="-128"/>
            </a:endParaRPr>
          </a:p>
        </p:txBody>
      </p:sp>
      <p:sp>
        <p:nvSpPr>
          <p:cNvPr id="5" name="テキスト ボックス 4"/>
          <p:cNvSpPr txBox="1"/>
          <p:nvPr/>
        </p:nvSpPr>
        <p:spPr>
          <a:xfrm>
            <a:off x="1217278" y="2581320"/>
            <a:ext cx="10626680" cy="2308324"/>
          </a:xfrm>
          <a:prstGeom prst="rect">
            <a:avLst/>
          </a:prstGeom>
          <a:noFill/>
        </p:spPr>
        <p:txBody>
          <a:bodyPr wrap="square" rtlCol="0">
            <a:spAutoFit/>
          </a:bodyPr>
          <a:lstStyle/>
          <a:p>
            <a:r>
              <a:rPr lang="ja-JP" altLang="en-US" sz="7200" dirty="0" smtClean="0">
                <a:latin typeface="AR宋朝体M" panose="02020609000000000000" pitchFamily="17" charset="-128"/>
                <a:ea typeface="AR宋朝体M" panose="02020609000000000000" pitchFamily="17" charset="-128"/>
              </a:rPr>
              <a:t>～</a:t>
            </a:r>
            <a:r>
              <a:rPr lang="ja-JP" altLang="en-US" sz="7200" dirty="0" smtClean="0">
                <a:solidFill>
                  <a:schemeClr val="bg1"/>
                </a:solidFill>
                <a:effectLst>
                  <a:glow rad="101600">
                    <a:srgbClr val="FF33CC">
                      <a:alpha val="60000"/>
                    </a:srgbClr>
                  </a:glow>
                </a:effectLst>
                <a:latin typeface="AR宋朝体M" panose="02020609000000000000" pitchFamily="17" charset="-128"/>
                <a:ea typeface="AR宋朝体M" panose="02020609000000000000" pitchFamily="17" charset="-128"/>
              </a:rPr>
              <a:t>美しい音色</a:t>
            </a:r>
            <a:r>
              <a:rPr lang="ja-JP" altLang="en-US" sz="7200" dirty="0" smtClean="0">
                <a:latin typeface="AR宋朝体M" panose="02020609000000000000" pitchFamily="17" charset="-128"/>
                <a:ea typeface="AR宋朝体M" panose="02020609000000000000" pitchFamily="17" charset="-128"/>
              </a:rPr>
              <a:t>を</a:t>
            </a:r>
            <a:endParaRPr lang="en-US" altLang="ja-JP" sz="7200" dirty="0" smtClean="0">
              <a:latin typeface="AR宋朝体M" panose="02020609000000000000" pitchFamily="17" charset="-128"/>
              <a:ea typeface="AR宋朝体M" panose="02020609000000000000" pitchFamily="17" charset="-128"/>
            </a:endParaRPr>
          </a:p>
          <a:p>
            <a:r>
              <a:rPr lang="ja-JP" altLang="en-US" sz="7200" dirty="0">
                <a:latin typeface="AR宋朝体M" panose="02020609000000000000" pitchFamily="17" charset="-128"/>
                <a:ea typeface="AR宋朝体M" panose="02020609000000000000" pitchFamily="17" charset="-128"/>
              </a:rPr>
              <a:t>　</a:t>
            </a:r>
            <a:r>
              <a:rPr lang="ja-JP" altLang="en-US" sz="7200" dirty="0" smtClean="0">
                <a:latin typeface="AR宋朝体M" panose="02020609000000000000" pitchFamily="17" charset="-128"/>
                <a:ea typeface="AR宋朝体M" panose="02020609000000000000" pitchFamily="17" charset="-128"/>
              </a:rPr>
              <a:t>　</a:t>
            </a:r>
            <a:r>
              <a:rPr lang="ja-JP" altLang="en-US" sz="7200" dirty="0">
                <a:latin typeface="AR宋朝体M" panose="02020609000000000000" pitchFamily="17" charset="-128"/>
                <a:ea typeface="AR宋朝体M" panose="02020609000000000000" pitchFamily="17" charset="-128"/>
              </a:rPr>
              <a:t>　</a:t>
            </a:r>
            <a:r>
              <a:rPr lang="ja-JP" altLang="en-US" sz="7200" dirty="0" smtClean="0">
                <a:latin typeface="AR宋朝体M" panose="02020609000000000000" pitchFamily="17" charset="-128"/>
                <a:ea typeface="AR宋朝体M" panose="02020609000000000000" pitchFamily="17" charset="-128"/>
              </a:rPr>
              <a:t>　　</a:t>
            </a:r>
            <a:r>
              <a:rPr lang="ja-JP" altLang="en-US" sz="7200" dirty="0" smtClean="0">
                <a:solidFill>
                  <a:schemeClr val="bg1"/>
                </a:solidFill>
                <a:effectLst>
                  <a:glow rad="101600">
                    <a:srgbClr val="0070C0"/>
                  </a:glow>
                </a:effectLst>
                <a:latin typeface="AR宋朝体M" panose="02020609000000000000" pitchFamily="17" charset="-128"/>
                <a:ea typeface="AR宋朝体M" panose="02020609000000000000" pitchFamily="17" charset="-128"/>
              </a:rPr>
              <a:t>響かせよう</a:t>
            </a:r>
            <a:r>
              <a:rPr lang="ja-JP" altLang="en-US" sz="7200" dirty="0" smtClean="0">
                <a:latin typeface="AR宋朝体M" panose="02020609000000000000" pitchFamily="17" charset="-128"/>
                <a:ea typeface="AR宋朝体M" panose="02020609000000000000" pitchFamily="17" charset="-128"/>
              </a:rPr>
              <a:t>～</a:t>
            </a:r>
            <a:endParaRPr kumimoji="1" lang="ja-JP" altLang="en-US" sz="7200" dirty="0">
              <a:latin typeface="AR宋朝体M" panose="02020609000000000000" pitchFamily="17" charset="-128"/>
              <a:ea typeface="AR宋朝体M" panose="02020609000000000000" pitchFamily="17" charset="-128"/>
            </a:endParaRPr>
          </a:p>
        </p:txBody>
      </p:sp>
      <p:sp>
        <p:nvSpPr>
          <p:cNvPr id="6" name="テキスト ボックス 5"/>
          <p:cNvSpPr txBox="1"/>
          <p:nvPr/>
        </p:nvSpPr>
        <p:spPr>
          <a:xfrm>
            <a:off x="520164" y="799951"/>
            <a:ext cx="3262432" cy="830997"/>
          </a:xfrm>
          <a:prstGeom prst="rect">
            <a:avLst/>
          </a:prstGeom>
          <a:noFill/>
        </p:spPr>
        <p:txBody>
          <a:bodyPr wrap="none" rtlCol="0">
            <a:spAutoFit/>
          </a:bodyPr>
          <a:lstStyle/>
          <a:p>
            <a:r>
              <a:rPr kumimoji="1" lang="ja-JP" altLang="en-US" sz="4800" dirty="0" smtClean="0">
                <a:solidFill>
                  <a:schemeClr val="tx1">
                    <a:lumMod val="75000"/>
                    <a:lumOff val="25000"/>
                  </a:schemeClr>
                </a:solidFill>
                <a:latin typeface="AR宋朝体M" panose="02020609000000000000" pitchFamily="17" charset="-128"/>
                <a:ea typeface="AR宋朝体M" panose="02020609000000000000" pitchFamily="17" charset="-128"/>
              </a:rPr>
              <a:t>五ヶ瀬町に</a:t>
            </a:r>
            <a:endParaRPr kumimoji="1" lang="ja-JP" altLang="en-US" sz="4800" dirty="0">
              <a:solidFill>
                <a:schemeClr val="tx1">
                  <a:lumMod val="75000"/>
                  <a:lumOff val="25000"/>
                </a:schemeClr>
              </a:solidFill>
              <a:latin typeface="AR宋朝体M" panose="02020609000000000000" pitchFamily="17" charset="-128"/>
              <a:ea typeface="AR宋朝体M" panose="02020609000000000000" pitchFamily="17" charset="-128"/>
            </a:endParaRPr>
          </a:p>
        </p:txBody>
      </p:sp>
      <p:sp>
        <p:nvSpPr>
          <p:cNvPr id="2" name="AutoShape 2" descr="発達障害、塗り絵が出来ない！苦手！どうやって出来るようになった ..."/>
          <p:cNvSpPr>
            <a:spLocks noChangeAspect="1" noChangeArrowheads="1"/>
          </p:cNvSpPr>
          <p:nvPr/>
        </p:nvSpPr>
        <p:spPr bwMode="auto">
          <a:xfrm>
            <a:off x="520164" y="1215449"/>
            <a:ext cx="2495550" cy="179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テキスト ボックス 6"/>
          <p:cNvSpPr txBox="1"/>
          <p:nvPr/>
        </p:nvSpPr>
        <p:spPr>
          <a:xfrm rot="20891579">
            <a:off x="801988" y="1914575"/>
            <a:ext cx="1249251" cy="1107996"/>
          </a:xfrm>
          <a:prstGeom prst="rect">
            <a:avLst/>
          </a:prstGeom>
          <a:noFill/>
        </p:spPr>
        <p:txBody>
          <a:bodyPr wrap="square" rtlCol="0">
            <a:spAutoFit/>
          </a:bodyPr>
          <a:lstStyle/>
          <a:p>
            <a:r>
              <a:rPr kumimoji="1" lang="ja-JP" altLang="en-US" sz="6600" dirty="0" smtClean="0">
                <a:solidFill>
                  <a:schemeClr val="bg1"/>
                </a:solidFill>
                <a:effectLst>
                  <a:glow rad="63500">
                    <a:schemeClr val="accent1">
                      <a:satMod val="175000"/>
                      <a:alpha val="40000"/>
                    </a:schemeClr>
                  </a:glow>
                </a:effectLst>
              </a:rPr>
              <a:t>♬</a:t>
            </a:r>
            <a:endParaRPr kumimoji="1" lang="ja-JP" altLang="en-US" sz="6600" dirty="0">
              <a:solidFill>
                <a:schemeClr val="bg1"/>
              </a:solidFill>
              <a:effectLst>
                <a:glow rad="63500">
                  <a:schemeClr val="accent1">
                    <a:satMod val="175000"/>
                    <a:alpha val="40000"/>
                  </a:schemeClr>
                </a:glow>
              </a:effectLst>
            </a:endParaRPr>
          </a:p>
        </p:txBody>
      </p:sp>
      <p:sp>
        <p:nvSpPr>
          <p:cNvPr id="8" name="テキスト ボックス 7"/>
          <p:cNvSpPr txBox="1"/>
          <p:nvPr/>
        </p:nvSpPr>
        <p:spPr>
          <a:xfrm rot="1650130">
            <a:off x="10396201" y="4513424"/>
            <a:ext cx="1210588" cy="1323439"/>
          </a:xfrm>
          <a:prstGeom prst="rect">
            <a:avLst/>
          </a:prstGeom>
          <a:noFill/>
        </p:spPr>
        <p:txBody>
          <a:bodyPr wrap="none" rtlCol="0">
            <a:spAutoFit/>
          </a:bodyPr>
          <a:lstStyle/>
          <a:p>
            <a:r>
              <a:rPr kumimoji="1" lang="ja-JP" altLang="en-US" sz="8000" dirty="0" smtClean="0">
                <a:solidFill>
                  <a:schemeClr val="bg1"/>
                </a:solidFill>
                <a:effectLst>
                  <a:glow rad="139700">
                    <a:schemeClr val="accent2">
                      <a:satMod val="175000"/>
                      <a:alpha val="40000"/>
                    </a:schemeClr>
                  </a:glow>
                </a:effectLst>
              </a:rPr>
              <a:t>♪</a:t>
            </a:r>
            <a:endParaRPr kumimoji="1" lang="ja-JP" altLang="en-US" sz="8000" dirty="0">
              <a:solidFill>
                <a:schemeClr val="bg1"/>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151851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15655" y="1732159"/>
            <a:ext cx="8972288" cy="2585323"/>
          </a:xfrm>
          <a:prstGeom prst="rect">
            <a:avLst/>
          </a:prstGeom>
          <a:noFill/>
        </p:spPr>
        <p:txBody>
          <a:bodyPr wrap="square" rtlCol="0">
            <a:spAutoFit/>
          </a:bodyPr>
          <a:lstStyle/>
          <a:p>
            <a:r>
              <a:rPr kumimoji="1" lang="ja-JP" altLang="en-US" sz="5400" dirty="0" smtClean="0">
                <a:latin typeface="+mj-ea"/>
                <a:ea typeface="+mj-ea"/>
              </a:rPr>
              <a:t>・五ヶ瀬町内の施設から</a:t>
            </a:r>
            <a:endParaRPr kumimoji="1" lang="en-US" altLang="ja-JP" sz="5400" dirty="0" smtClean="0">
              <a:latin typeface="+mj-ea"/>
              <a:ea typeface="+mj-ea"/>
            </a:endParaRPr>
          </a:p>
          <a:p>
            <a:r>
              <a:rPr lang="ja-JP" altLang="en-US" sz="5400" dirty="0">
                <a:latin typeface="+mj-ea"/>
                <a:ea typeface="+mj-ea"/>
              </a:rPr>
              <a:t>　</a:t>
            </a:r>
            <a:r>
              <a:rPr kumimoji="1" lang="ja-JP" altLang="en-US" sz="5400" dirty="0" smtClean="0">
                <a:latin typeface="+mj-ea"/>
                <a:ea typeface="+mj-ea"/>
              </a:rPr>
              <a:t>ピアノを譲ってもらう</a:t>
            </a:r>
            <a:endParaRPr kumimoji="1" lang="en-US" altLang="ja-JP" sz="5400" dirty="0" smtClean="0">
              <a:latin typeface="+mj-ea"/>
              <a:ea typeface="+mj-ea"/>
            </a:endParaRPr>
          </a:p>
          <a:p>
            <a:endParaRPr kumimoji="1" lang="en-US" altLang="ja-JP" sz="5400" dirty="0" smtClean="0">
              <a:latin typeface="+mj-ea"/>
              <a:ea typeface="+mj-ea"/>
            </a:endParaRPr>
          </a:p>
        </p:txBody>
      </p:sp>
      <p:sp>
        <p:nvSpPr>
          <p:cNvPr id="3" name="テキスト ボックス 2"/>
          <p:cNvSpPr txBox="1"/>
          <p:nvPr/>
        </p:nvSpPr>
        <p:spPr>
          <a:xfrm>
            <a:off x="815655" y="3915979"/>
            <a:ext cx="10572125" cy="1754326"/>
          </a:xfrm>
          <a:prstGeom prst="rect">
            <a:avLst/>
          </a:prstGeom>
          <a:noFill/>
        </p:spPr>
        <p:txBody>
          <a:bodyPr wrap="none" rtlCol="0">
            <a:spAutoFit/>
          </a:bodyPr>
          <a:lstStyle/>
          <a:p>
            <a:r>
              <a:rPr lang="ja-JP" altLang="en-US" sz="5400" dirty="0">
                <a:latin typeface="+mj-ea"/>
                <a:ea typeface="+mj-ea"/>
              </a:rPr>
              <a:t>・町民の方でピアノ</a:t>
            </a:r>
            <a:r>
              <a:rPr lang="ja-JP" altLang="en-US" sz="5400" dirty="0" smtClean="0">
                <a:latin typeface="+mj-ea"/>
                <a:ea typeface="+mj-ea"/>
              </a:rPr>
              <a:t>が余って</a:t>
            </a:r>
            <a:endParaRPr lang="en-US" altLang="ja-JP" sz="5400" dirty="0" smtClean="0">
              <a:latin typeface="+mj-ea"/>
              <a:ea typeface="+mj-ea"/>
            </a:endParaRPr>
          </a:p>
          <a:p>
            <a:r>
              <a:rPr lang="ja-JP" altLang="en-US" sz="5400" dirty="0">
                <a:latin typeface="+mj-ea"/>
                <a:ea typeface="+mj-ea"/>
              </a:rPr>
              <a:t>　</a:t>
            </a:r>
            <a:r>
              <a:rPr lang="ja-JP" altLang="en-US" sz="5400" dirty="0" smtClean="0">
                <a:latin typeface="+mj-ea"/>
                <a:ea typeface="+mj-ea"/>
              </a:rPr>
              <a:t>いる</a:t>
            </a:r>
            <a:r>
              <a:rPr lang="ja-JP" altLang="en-US" sz="5400" dirty="0">
                <a:latin typeface="+mj-ea"/>
                <a:ea typeface="+mj-ea"/>
              </a:rPr>
              <a:t>方</a:t>
            </a:r>
            <a:r>
              <a:rPr lang="ja-JP" altLang="en-US" sz="5400" dirty="0" smtClean="0">
                <a:latin typeface="+mj-ea"/>
                <a:ea typeface="+mj-ea"/>
              </a:rPr>
              <a:t>にピアノを譲って</a:t>
            </a:r>
            <a:r>
              <a:rPr lang="ja-JP" altLang="en-US" sz="5400" dirty="0">
                <a:latin typeface="+mj-ea"/>
                <a:ea typeface="+mj-ea"/>
              </a:rPr>
              <a:t>もらう</a:t>
            </a:r>
          </a:p>
        </p:txBody>
      </p:sp>
      <p:sp>
        <p:nvSpPr>
          <p:cNvPr id="4" name="下矢印 3"/>
          <p:cNvSpPr/>
          <p:nvPr/>
        </p:nvSpPr>
        <p:spPr>
          <a:xfrm>
            <a:off x="4945481" y="137654"/>
            <a:ext cx="1717188" cy="1118845"/>
          </a:xfrm>
          <a:prstGeom prst="downArrow">
            <a:avLst/>
          </a:prstGeom>
          <a:solidFill>
            <a:srgbClr val="FF99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99FF"/>
                </a:solidFill>
              </a:ln>
              <a:solidFill>
                <a:srgbClr val="FF99FF"/>
              </a:solidFill>
            </a:endParaRPr>
          </a:p>
        </p:txBody>
      </p:sp>
    </p:spTree>
    <p:extLst>
      <p:ext uri="{BB962C8B-B14F-4D97-AF65-F5344CB8AC3E}">
        <p14:creationId xmlns:p14="http://schemas.microsoft.com/office/powerpoint/2010/main" val="68869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51980" y="533775"/>
            <a:ext cx="9260869" cy="769441"/>
          </a:xfrm>
          <a:prstGeom prst="rect">
            <a:avLst/>
          </a:prstGeom>
          <a:noFill/>
        </p:spPr>
        <p:txBody>
          <a:bodyPr wrap="none" rtlCol="0">
            <a:spAutoFit/>
          </a:bodyPr>
          <a:lstStyle/>
          <a:p>
            <a:r>
              <a:rPr lang="ja-JP" altLang="en-US" sz="4400" u="sng" dirty="0" smtClean="0">
                <a:latin typeface="AR P悠々ゴシック体E" panose="040B0900000000000000" pitchFamily="50" charset="-128"/>
                <a:ea typeface="AR P悠々ゴシック体E" panose="040B0900000000000000" pitchFamily="50" charset="-128"/>
              </a:rPr>
              <a:t>～ピアノの移動にかかる料金の相場～</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5" name="テキスト ボックス 4"/>
          <p:cNvSpPr txBox="1"/>
          <p:nvPr/>
        </p:nvSpPr>
        <p:spPr>
          <a:xfrm>
            <a:off x="558800" y="3725137"/>
            <a:ext cx="4339650" cy="646331"/>
          </a:xfrm>
          <a:prstGeom prst="rect">
            <a:avLst/>
          </a:prstGeom>
          <a:noFill/>
        </p:spPr>
        <p:txBody>
          <a:bodyPr wrap="none" rtlCol="0">
            <a:spAutoFit/>
          </a:bodyPr>
          <a:lstStyle/>
          <a:p>
            <a:r>
              <a:rPr lang="ja-JP" altLang="en-US" sz="3600" dirty="0" smtClean="0">
                <a:latin typeface="HG創英角ﾎﾟｯﾌﾟ体" panose="040B0A09000000000000" pitchFamily="49" charset="-128"/>
                <a:ea typeface="HG創英角ﾎﾟｯﾌﾟ体" panose="040B0A09000000000000" pitchFamily="49" charset="-128"/>
              </a:rPr>
              <a:t>アップライト</a:t>
            </a:r>
            <a:r>
              <a:rPr kumimoji="1" lang="ja-JP" altLang="en-US" sz="3600" dirty="0" smtClean="0">
                <a:latin typeface="HG創英角ﾎﾟｯﾌﾟ体" panose="040B0A09000000000000" pitchFamily="49" charset="-128"/>
                <a:ea typeface="HG創英角ﾎﾟｯﾌﾟ体" panose="040B0A09000000000000" pitchFamily="49" charset="-128"/>
              </a:rPr>
              <a:t>ピアノ</a:t>
            </a:r>
            <a:endParaRPr kumimoji="1" lang="ja-JP" altLang="en-US" sz="3600" dirty="0">
              <a:latin typeface="HG創英角ﾎﾟｯﾌﾟ体" panose="040B0A09000000000000" pitchFamily="49" charset="-128"/>
              <a:ea typeface="HG創英角ﾎﾟｯﾌﾟ体" panose="040B0A09000000000000" pitchFamily="49" charset="-128"/>
            </a:endParaRPr>
          </a:p>
        </p:txBody>
      </p:sp>
      <p:sp>
        <p:nvSpPr>
          <p:cNvPr id="6" name="テキスト ボックス 5"/>
          <p:cNvSpPr txBox="1"/>
          <p:nvPr/>
        </p:nvSpPr>
        <p:spPr>
          <a:xfrm>
            <a:off x="775205" y="4821233"/>
            <a:ext cx="4698722" cy="1569660"/>
          </a:xfrm>
          <a:prstGeom prst="rect">
            <a:avLst/>
          </a:prstGeom>
          <a:noFill/>
        </p:spPr>
        <p:txBody>
          <a:bodyPr wrap="none" rtlCol="0">
            <a:spAutoFit/>
          </a:bodyPr>
          <a:lstStyle/>
          <a:p>
            <a:r>
              <a:rPr kumimoji="1" lang="ja-JP" altLang="en-US" sz="3200" dirty="0" smtClean="0">
                <a:latin typeface="AR宋朝体M" panose="02020609000000000000" pitchFamily="17" charset="-128"/>
                <a:ea typeface="AR宋朝体M" panose="02020609000000000000" pitchFamily="17" charset="-128"/>
              </a:rPr>
              <a:t>～</a:t>
            </a:r>
            <a:r>
              <a:rPr kumimoji="1" lang="en-US" altLang="ja-JP" sz="3200" dirty="0" smtClean="0">
                <a:latin typeface="AR宋朝体M" panose="02020609000000000000" pitchFamily="17" charset="-128"/>
                <a:ea typeface="AR宋朝体M" panose="02020609000000000000" pitchFamily="17" charset="-128"/>
              </a:rPr>
              <a:t>10</a:t>
            </a:r>
            <a:r>
              <a:rPr kumimoji="1" lang="ja-JP" altLang="en-US" sz="3200" dirty="0" smtClean="0">
                <a:latin typeface="AR宋朝体M" panose="02020609000000000000" pitchFamily="17" charset="-128"/>
                <a:ea typeface="AR宋朝体M" panose="02020609000000000000" pitchFamily="17" charset="-128"/>
              </a:rPr>
              <a:t>㎞　　</a:t>
            </a:r>
            <a:r>
              <a:rPr kumimoji="1" lang="en-US" altLang="ja-JP" sz="3200" dirty="0" smtClean="0">
                <a:latin typeface="AR宋朝体M" panose="02020609000000000000" pitchFamily="17" charset="-128"/>
                <a:ea typeface="AR宋朝体M" panose="02020609000000000000" pitchFamily="17" charset="-128"/>
              </a:rPr>
              <a:t>18,200</a:t>
            </a:r>
            <a:r>
              <a:rPr kumimoji="1" lang="ja-JP" altLang="en-US" sz="3200" dirty="0" smtClean="0">
                <a:latin typeface="AR宋朝体M" panose="02020609000000000000" pitchFamily="17" charset="-128"/>
                <a:ea typeface="AR宋朝体M" panose="02020609000000000000" pitchFamily="17" charset="-128"/>
              </a:rPr>
              <a:t>円</a:t>
            </a:r>
            <a:endParaRPr kumimoji="1" lang="en-US" altLang="ja-JP" sz="3200" dirty="0" smtClean="0">
              <a:latin typeface="AR宋朝体M" panose="02020609000000000000" pitchFamily="17" charset="-128"/>
              <a:ea typeface="AR宋朝体M" panose="02020609000000000000" pitchFamily="17" charset="-128"/>
            </a:endParaRPr>
          </a:p>
          <a:p>
            <a:endParaRPr kumimoji="1" lang="en-US" altLang="ja-JP" sz="3200" dirty="0" smtClean="0">
              <a:latin typeface="AR宋朝体M" panose="02020609000000000000" pitchFamily="17" charset="-128"/>
              <a:ea typeface="AR宋朝体M" panose="02020609000000000000" pitchFamily="17" charset="-128"/>
            </a:endParaRPr>
          </a:p>
          <a:p>
            <a:r>
              <a:rPr kumimoji="1" lang="ja-JP" altLang="en-US" sz="3200" dirty="0" smtClean="0">
                <a:latin typeface="AR宋朝体M" panose="02020609000000000000" pitchFamily="17" charset="-128"/>
                <a:ea typeface="AR宋朝体M" panose="02020609000000000000" pitchFamily="17" charset="-128"/>
              </a:rPr>
              <a:t>～</a:t>
            </a:r>
            <a:r>
              <a:rPr kumimoji="1" lang="en-US" altLang="ja-JP" sz="3200" dirty="0" smtClean="0">
                <a:latin typeface="AR宋朝体M" panose="02020609000000000000" pitchFamily="17" charset="-128"/>
                <a:ea typeface="AR宋朝体M" panose="02020609000000000000" pitchFamily="17" charset="-128"/>
              </a:rPr>
              <a:t>20</a:t>
            </a:r>
            <a:r>
              <a:rPr kumimoji="1" lang="ja-JP" altLang="en-US" sz="3200" dirty="0" smtClean="0">
                <a:latin typeface="AR宋朝体M" panose="02020609000000000000" pitchFamily="17" charset="-128"/>
                <a:ea typeface="AR宋朝体M" panose="02020609000000000000" pitchFamily="17" charset="-128"/>
              </a:rPr>
              <a:t>㎞　　</a:t>
            </a:r>
            <a:r>
              <a:rPr lang="en-US" altLang="ja-JP" sz="3200" dirty="0" smtClean="0">
                <a:latin typeface="AR宋朝体M" panose="02020609000000000000" pitchFamily="17" charset="-128"/>
                <a:ea typeface="AR宋朝体M" panose="02020609000000000000" pitchFamily="17" charset="-128"/>
              </a:rPr>
              <a:t>2</a:t>
            </a:r>
            <a:r>
              <a:rPr lang="en-US" altLang="ja-JP" sz="3200" dirty="0">
                <a:latin typeface="AR宋朝体M" panose="02020609000000000000" pitchFamily="17" charset="-128"/>
                <a:ea typeface="AR宋朝体M" panose="02020609000000000000" pitchFamily="17" charset="-128"/>
              </a:rPr>
              <a:t>0</a:t>
            </a:r>
            <a:r>
              <a:rPr kumimoji="1" lang="en-US" altLang="ja-JP" sz="3200" dirty="0" smtClean="0">
                <a:latin typeface="AR宋朝体M" panose="02020609000000000000" pitchFamily="17" charset="-128"/>
                <a:ea typeface="AR宋朝体M" panose="02020609000000000000" pitchFamily="17" charset="-128"/>
              </a:rPr>
              <a:t>,150</a:t>
            </a:r>
            <a:r>
              <a:rPr kumimoji="1" lang="ja-JP" altLang="en-US" sz="3200" dirty="0" smtClean="0">
                <a:latin typeface="AR宋朝体M" panose="02020609000000000000" pitchFamily="17" charset="-128"/>
                <a:ea typeface="AR宋朝体M" panose="02020609000000000000" pitchFamily="17" charset="-128"/>
              </a:rPr>
              <a:t>円　　</a:t>
            </a:r>
            <a:endParaRPr kumimoji="1" lang="ja-JP" altLang="en-US" sz="3200" dirty="0">
              <a:latin typeface="AR宋朝体M" panose="02020609000000000000" pitchFamily="17" charset="-128"/>
              <a:ea typeface="AR宋朝体M" panose="02020609000000000000" pitchFamily="17" charset="-128"/>
            </a:endParaRPr>
          </a:p>
        </p:txBody>
      </p:sp>
      <p:sp>
        <p:nvSpPr>
          <p:cNvPr id="7" name="テキスト ボックス 6"/>
          <p:cNvSpPr txBox="1"/>
          <p:nvPr/>
        </p:nvSpPr>
        <p:spPr>
          <a:xfrm>
            <a:off x="7366019" y="3747408"/>
            <a:ext cx="3416320" cy="646331"/>
          </a:xfrm>
          <a:prstGeom prst="rect">
            <a:avLst/>
          </a:prstGeom>
          <a:noFill/>
        </p:spPr>
        <p:txBody>
          <a:bodyPr wrap="none" rtlCol="0">
            <a:spAutoFit/>
          </a:bodyPr>
          <a:lstStyle/>
          <a:p>
            <a:r>
              <a:rPr lang="ja-JP" altLang="en-US" sz="3600" dirty="0" smtClean="0">
                <a:latin typeface="HG創英角ﾎﾟｯﾌﾟ体" panose="040B0A09000000000000" pitchFamily="49" charset="-128"/>
                <a:ea typeface="HG創英角ﾎﾟｯﾌﾟ体" panose="040B0A09000000000000" pitchFamily="49" charset="-128"/>
              </a:rPr>
              <a:t>グランド</a:t>
            </a:r>
            <a:r>
              <a:rPr kumimoji="1" lang="ja-JP" altLang="en-US" sz="3600" dirty="0" smtClean="0">
                <a:latin typeface="HG創英角ﾎﾟｯﾌﾟ体" panose="040B0A09000000000000" pitchFamily="49" charset="-128"/>
                <a:ea typeface="HG創英角ﾎﾟｯﾌﾟ体" panose="040B0A09000000000000" pitchFamily="49" charset="-128"/>
              </a:rPr>
              <a:t>ピアノ</a:t>
            </a:r>
            <a:endParaRPr kumimoji="1" lang="ja-JP" altLang="en-US" sz="3600" dirty="0">
              <a:latin typeface="HG創英角ﾎﾟｯﾌﾟ体" panose="040B0A09000000000000" pitchFamily="49" charset="-128"/>
              <a:ea typeface="HG創英角ﾎﾟｯﾌﾟ体" panose="040B0A09000000000000" pitchFamily="49" charset="-128"/>
            </a:endParaRPr>
          </a:p>
        </p:txBody>
      </p:sp>
      <p:sp>
        <p:nvSpPr>
          <p:cNvPr id="8" name="テキスト ボックス 7"/>
          <p:cNvSpPr txBox="1"/>
          <p:nvPr/>
        </p:nvSpPr>
        <p:spPr>
          <a:xfrm>
            <a:off x="7366019" y="4727458"/>
            <a:ext cx="4698722" cy="1569660"/>
          </a:xfrm>
          <a:prstGeom prst="rect">
            <a:avLst/>
          </a:prstGeom>
          <a:noFill/>
        </p:spPr>
        <p:txBody>
          <a:bodyPr wrap="none" rtlCol="0">
            <a:spAutoFit/>
          </a:bodyPr>
          <a:lstStyle/>
          <a:p>
            <a:r>
              <a:rPr kumimoji="1" lang="ja-JP" altLang="en-US" sz="3200" dirty="0" smtClean="0">
                <a:latin typeface="AR宋朝体M" panose="02020609000000000000" pitchFamily="17" charset="-128"/>
                <a:ea typeface="AR宋朝体M" panose="02020609000000000000" pitchFamily="17" charset="-128"/>
              </a:rPr>
              <a:t>～</a:t>
            </a:r>
            <a:r>
              <a:rPr kumimoji="1" lang="en-US" altLang="ja-JP" sz="3200" dirty="0" smtClean="0">
                <a:latin typeface="AR宋朝体M" panose="02020609000000000000" pitchFamily="17" charset="-128"/>
                <a:ea typeface="AR宋朝体M" panose="02020609000000000000" pitchFamily="17" charset="-128"/>
              </a:rPr>
              <a:t>10</a:t>
            </a:r>
            <a:r>
              <a:rPr kumimoji="1" lang="ja-JP" altLang="en-US" sz="3200" dirty="0" smtClean="0">
                <a:latin typeface="AR宋朝体M" panose="02020609000000000000" pitchFamily="17" charset="-128"/>
                <a:ea typeface="AR宋朝体M" panose="02020609000000000000" pitchFamily="17" charset="-128"/>
              </a:rPr>
              <a:t>㎞　　</a:t>
            </a:r>
            <a:r>
              <a:rPr lang="en-US" altLang="ja-JP" sz="3200" dirty="0" smtClean="0">
                <a:latin typeface="AR宋朝体M" panose="02020609000000000000" pitchFamily="17" charset="-128"/>
                <a:ea typeface="AR宋朝体M" panose="02020609000000000000" pitchFamily="17" charset="-128"/>
              </a:rPr>
              <a:t>31,417</a:t>
            </a:r>
            <a:r>
              <a:rPr kumimoji="1" lang="ja-JP" altLang="en-US" sz="3200" dirty="0" smtClean="0">
                <a:latin typeface="AR宋朝体M" panose="02020609000000000000" pitchFamily="17" charset="-128"/>
                <a:ea typeface="AR宋朝体M" panose="02020609000000000000" pitchFamily="17" charset="-128"/>
              </a:rPr>
              <a:t>円</a:t>
            </a:r>
            <a:endParaRPr kumimoji="1" lang="en-US" altLang="ja-JP" sz="3200" dirty="0" smtClean="0">
              <a:latin typeface="AR宋朝体M" panose="02020609000000000000" pitchFamily="17" charset="-128"/>
              <a:ea typeface="AR宋朝体M" panose="02020609000000000000" pitchFamily="17" charset="-128"/>
            </a:endParaRPr>
          </a:p>
          <a:p>
            <a:endParaRPr kumimoji="1" lang="en-US" altLang="ja-JP" sz="3200" dirty="0" smtClean="0">
              <a:latin typeface="AR宋朝体M" panose="02020609000000000000" pitchFamily="17" charset="-128"/>
              <a:ea typeface="AR宋朝体M" panose="02020609000000000000" pitchFamily="17" charset="-128"/>
            </a:endParaRPr>
          </a:p>
          <a:p>
            <a:r>
              <a:rPr kumimoji="1" lang="ja-JP" altLang="en-US" sz="3200" dirty="0" smtClean="0">
                <a:latin typeface="AR宋朝体M" panose="02020609000000000000" pitchFamily="17" charset="-128"/>
                <a:ea typeface="AR宋朝体M" panose="02020609000000000000" pitchFamily="17" charset="-128"/>
              </a:rPr>
              <a:t>～</a:t>
            </a:r>
            <a:r>
              <a:rPr kumimoji="1" lang="en-US" altLang="ja-JP" sz="3200" dirty="0" smtClean="0">
                <a:latin typeface="AR宋朝体M" panose="02020609000000000000" pitchFamily="17" charset="-128"/>
                <a:ea typeface="AR宋朝体M" panose="02020609000000000000" pitchFamily="17" charset="-128"/>
              </a:rPr>
              <a:t>20</a:t>
            </a:r>
            <a:r>
              <a:rPr kumimoji="1" lang="ja-JP" altLang="en-US" sz="3200" dirty="0" smtClean="0">
                <a:latin typeface="AR宋朝体M" panose="02020609000000000000" pitchFamily="17" charset="-128"/>
                <a:ea typeface="AR宋朝体M" panose="02020609000000000000" pitchFamily="17" charset="-128"/>
              </a:rPr>
              <a:t>㎞　　</a:t>
            </a:r>
            <a:r>
              <a:rPr lang="en-US" altLang="ja-JP" sz="3200" dirty="0" smtClean="0">
                <a:latin typeface="AR宋朝体M" panose="02020609000000000000" pitchFamily="17" charset="-128"/>
                <a:ea typeface="AR宋朝体M" panose="02020609000000000000" pitchFamily="17" charset="-128"/>
              </a:rPr>
              <a:t>33,800</a:t>
            </a:r>
            <a:r>
              <a:rPr kumimoji="1" lang="ja-JP" altLang="en-US" sz="3200" dirty="0" smtClean="0">
                <a:latin typeface="AR宋朝体M" panose="02020609000000000000" pitchFamily="17" charset="-128"/>
                <a:ea typeface="AR宋朝体M" panose="02020609000000000000" pitchFamily="17" charset="-128"/>
              </a:rPr>
              <a:t>円　　</a:t>
            </a:r>
            <a:endParaRPr kumimoji="1" lang="ja-JP" altLang="en-US" sz="3200" dirty="0">
              <a:latin typeface="AR宋朝体M" panose="02020609000000000000" pitchFamily="17" charset="-128"/>
              <a:ea typeface="AR宋朝体M" panose="02020609000000000000" pitchFamily="17"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714" y="6477460"/>
            <a:ext cx="1355725" cy="380554"/>
          </a:xfrm>
          <a:prstGeom prst="rect">
            <a:avLst/>
          </a:prstGeom>
        </p:spPr>
      </p:pic>
      <p:sp>
        <p:nvSpPr>
          <p:cNvPr id="10" name="テキスト ボックス 9"/>
          <p:cNvSpPr txBox="1"/>
          <p:nvPr/>
        </p:nvSpPr>
        <p:spPr>
          <a:xfrm>
            <a:off x="11660007" y="6488682"/>
            <a:ext cx="646331" cy="369332"/>
          </a:xfrm>
          <a:prstGeom prst="rect">
            <a:avLst/>
          </a:prstGeom>
          <a:noFill/>
        </p:spPr>
        <p:txBody>
          <a:bodyPr wrap="none" rtlCol="0">
            <a:spAutoFit/>
          </a:bodyPr>
          <a:lstStyle/>
          <a:p>
            <a:r>
              <a:rPr kumimoji="1" lang="ja-JP" altLang="en-US" dirty="0" smtClean="0"/>
              <a:t>より</a:t>
            </a:r>
            <a:endParaRPr kumimoji="1" lang="ja-JP" altLang="en-US" dirty="0"/>
          </a:p>
        </p:txBody>
      </p:sp>
      <p:pic>
        <p:nvPicPr>
          <p:cNvPr id="4" name="図 3"/>
          <p:cNvPicPr>
            <a:picLocks noChangeAspect="1"/>
          </p:cNvPicPr>
          <p:nvPr/>
        </p:nvPicPr>
        <p:blipFill rotWithShape="1">
          <a:blip r:embed="rId4"/>
          <a:srcRect t="22714" r="15095"/>
          <a:stretch/>
        </p:blipFill>
        <p:spPr>
          <a:xfrm>
            <a:off x="1379127" y="1692660"/>
            <a:ext cx="1900506" cy="1582712"/>
          </a:xfrm>
          <a:prstGeom prst="rect">
            <a:avLst/>
          </a:prstGeom>
        </p:spPr>
      </p:pic>
      <p:pic>
        <p:nvPicPr>
          <p:cNvPr id="11" name="図 10"/>
          <p:cNvPicPr>
            <a:picLocks noChangeAspect="1"/>
          </p:cNvPicPr>
          <p:nvPr/>
        </p:nvPicPr>
        <p:blipFill>
          <a:blip r:embed="rId5"/>
          <a:stretch>
            <a:fillRect/>
          </a:stretch>
        </p:blipFill>
        <p:spPr>
          <a:xfrm>
            <a:off x="7617324" y="1391676"/>
            <a:ext cx="2295525" cy="1990725"/>
          </a:xfrm>
          <a:prstGeom prst="rect">
            <a:avLst/>
          </a:prstGeom>
        </p:spPr>
      </p:pic>
    </p:spTree>
    <p:extLst>
      <p:ext uri="{BB962C8B-B14F-4D97-AF65-F5344CB8AC3E}">
        <p14:creationId xmlns:p14="http://schemas.microsoft.com/office/powerpoint/2010/main" val="127344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ローチャート: 端子 8"/>
          <p:cNvSpPr/>
          <p:nvPr/>
        </p:nvSpPr>
        <p:spPr>
          <a:xfrm>
            <a:off x="194609" y="1039957"/>
            <a:ext cx="3597462" cy="229866"/>
          </a:xfrm>
          <a:prstGeom prst="flowChartTermina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flipH="1">
            <a:off x="444500" y="500381"/>
            <a:ext cx="3009900" cy="769441"/>
          </a:xfrm>
          <a:prstGeom prst="rect">
            <a:avLst/>
          </a:prstGeom>
          <a:noFill/>
        </p:spPr>
        <p:txBody>
          <a:bodyPr wrap="squar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★具体策②</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3" name="テキスト ボックス 2"/>
          <p:cNvSpPr txBox="1"/>
          <p:nvPr/>
        </p:nvSpPr>
        <p:spPr>
          <a:xfrm>
            <a:off x="1206500" y="2654300"/>
            <a:ext cx="10443885" cy="1323439"/>
          </a:xfrm>
          <a:prstGeom prst="rect">
            <a:avLst/>
          </a:prstGeom>
          <a:noFill/>
        </p:spPr>
        <p:txBody>
          <a:bodyPr wrap="none" rtlCol="0">
            <a:spAutoFit/>
          </a:bodyPr>
          <a:lstStyle/>
          <a:p>
            <a:r>
              <a:rPr kumimoji="1" lang="ja-JP" altLang="en-US" sz="8000" dirty="0" smtClean="0">
                <a:latin typeface="ＤＦ平成明朝体W3" panose="02020309000000000000" pitchFamily="17" charset="-128"/>
                <a:ea typeface="ＤＦ平成明朝体W3" panose="02020309000000000000" pitchFamily="17" charset="-128"/>
              </a:rPr>
              <a:t>ピアノをデザインする</a:t>
            </a:r>
            <a:endParaRPr lang="en-US" altLang="ja-JP" sz="8000" dirty="0">
              <a:latin typeface="ＤＦ平成明朝体W3" panose="02020309000000000000" pitchFamily="17" charset="-128"/>
              <a:ea typeface="ＤＦ平成明朝体W3" panose="02020309000000000000" pitchFamily="17" charset="-128"/>
            </a:endParaRPr>
          </a:p>
        </p:txBody>
      </p:sp>
      <p:pic>
        <p:nvPicPr>
          <p:cNvPr id="4" name="図 3"/>
          <p:cNvPicPr>
            <a:picLocks noChangeAspect="1"/>
          </p:cNvPicPr>
          <p:nvPr/>
        </p:nvPicPr>
        <p:blipFill>
          <a:blip r:embed="rId3"/>
          <a:stretch>
            <a:fillRect/>
          </a:stretch>
        </p:blipFill>
        <p:spPr>
          <a:xfrm>
            <a:off x="9556376" y="4306140"/>
            <a:ext cx="2438400" cy="1876425"/>
          </a:xfrm>
          <a:prstGeom prst="rect">
            <a:avLst/>
          </a:prstGeom>
        </p:spPr>
      </p:pic>
    </p:spTree>
    <p:extLst>
      <p:ext uri="{BB962C8B-B14F-4D97-AF65-F5344CB8AC3E}">
        <p14:creationId xmlns:p14="http://schemas.microsoft.com/office/powerpoint/2010/main" val="158909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91337" y="212411"/>
            <a:ext cx="8084264" cy="769441"/>
          </a:xfrm>
          <a:prstGeom prst="rect">
            <a:avLst/>
          </a:prstGeom>
          <a:noFill/>
        </p:spPr>
        <p:txBody>
          <a:bodyPr wrap="none" rtlCol="0">
            <a:spAutoFit/>
          </a:bodyPr>
          <a:lstStyle/>
          <a:p>
            <a:r>
              <a:rPr lang="ja-JP" altLang="en-US" sz="4400" u="sng" dirty="0" smtClean="0">
                <a:latin typeface="ＤＦ平成明朝体W3" panose="02020309000000000000" pitchFamily="17" charset="-128"/>
                <a:ea typeface="ＤＦ平成明朝体W3" panose="02020309000000000000" pitchFamily="17" charset="-128"/>
              </a:rPr>
              <a:t>～ピアノを</a:t>
            </a:r>
            <a:r>
              <a:rPr lang="ja-JP" altLang="en-US" sz="4400" u="sng" dirty="0">
                <a:latin typeface="ＤＦ平成明朝体W3" panose="02020309000000000000" pitchFamily="17" charset="-128"/>
                <a:ea typeface="ＤＦ平成明朝体W3" panose="02020309000000000000" pitchFamily="17" charset="-128"/>
              </a:rPr>
              <a:t>デザイン</a:t>
            </a:r>
            <a:r>
              <a:rPr lang="ja-JP" altLang="en-US" sz="4400" u="sng" dirty="0" smtClean="0">
                <a:latin typeface="ＤＦ平成明朝体W3" panose="02020309000000000000" pitchFamily="17" charset="-128"/>
                <a:ea typeface="ＤＦ平成明朝体W3" panose="02020309000000000000" pitchFamily="17" charset="-128"/>
              </a:rPr>
              <a:t>する事例～</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3" name="AutoShape 2" descr="橘通りのストリートピアノが、NHK「ドキュメント72時間」に登場 ..."/>
          <p:cNvSpPr>
            <a:spLocks noChangeAspect="1" noChangeArrowheads="1"/>
          </p:cNvSpPr>
          <p:nvPr/>
        </p:nvSpPr>
        <p:spPr bwMode="auto">
          <a:xfrm>
            <a:off x="63500" y="-136525"/>
            <a:ext cx="2743200" cy="1543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8" name="Picture 4" descr="みやざきアートセンターのストリートピアノで弾いてみた♪ - みやざき ...">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37" r="14555" b="8124"/>
          <a:stretch/>
        </p:blipFill>
        <p:spPr bwMode="auto">
          <a:xfrm>
            <a:off x="2568747" y="1071354"/>
            <a:ext cx="5929443" cy="578664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237345" y="6396335"/>
            <a:ext cx="2954655" cy="461665"/>
          </a:xfrm>
          <a:prstGeom prst="rect">
            <a:avLst/>
          </a:prstGeom>
          <a:noFill/>
        </p:spPr>
        <p:txBody>
          <a:bodyPr wrap="none" rtlCol="0">
            <a:spAutoFit/>
          </a:bodyPr>
          <a:lstStyle/>
          <a:p>
            <a:r>
              <a:rPr kumimoji="1" lang="ja-JP" altLang="en-US" sz="2400" dirty="0" smtClean="0">
                <a:latin typeface="+mj-ea"/>
                <a:ea typeface="+mj-ea"/>
              </a:rPr>
              <a:t>宮崎情報まとめより</a:t>
            </a:r>
            <a:endParaRPr kumimoji="1" lang="ja-JP" altLang="en-US" sz="2400" dirty="0">
              <a:latin typeface="+mj-ea"/>
              <a:ea typeface="+mj-ea"/>
            </a:endParaRPr>
          </a:p>
        </p:txBody>
      </p:sp>
    </p:spTree>
    <p:extLst>
      <p:ext uri="{BB962C8B-B14F-4D97-AF65-F5344CB8AC3E}">
        <p14:creationId xmlns:p14="http://schemas.microsoft.com/office/powerpoint/2010/main" val="263297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122349"/>
            <a:ext cx="5735066" cy="6735651"/>
          </a:xfrm>
          <a:prstGeom prst="rect">
            <a:avLst/>
          </a:prstGeom>
        </p:spPr>
      </p:pic>
      <p:pic>
        <p:nvPicPr>
          <p:cNvPr id="3" name="図 2"/>
          <p:cNvPicPr>
            <a:picLocks noChangeAspect="1"/>
          </p:cNvPicPr>
          <p:nvPr/>
        </p:nvPicPr>
        <p:blipFill rotWithShape="1">
          <a:blip r:embed="rId4"/>
          <a:srcRect l="2880"/>
          <a:stretch/>
        </p:blipFill>
        <p:spPr>
          <a:xfrm>
            <a:off x="5735066" y="1313443"/>
            <a:ext cx="6292008" cy="4572201"/>
          </a:xfrm>
          <a:prstGeom prst="rect">
            <a:avLst/>
          </a:prstGeom>
        </p:spPr>
      </p:pic>
    </p:spTree>
    <p:extLst>
      <p:ext uri="{BB962C8B-B14F-4D97-AF65-F5344CB8AC3E}">
        <p14:creationId xmlns:p14="http://schemas.microsoft.com/office/powerpoint/2010/main" val="161324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800" y="571500"/>
            <a:ext cx="8648521" cy="769441"/>
          </a:xfrm>
          <a:prstGeom prst="rect">
            <a:avLst/>
          </a:prstGeom>
          <a:noFill/>
        </p:spPr>
        <p:txBody>
          <a:bodyPr wrap="none" rtlCol="0">
            <a:spAutoFit/>
          </a:bodyPr>
          <a:lstStyle/>
          <a:p>
            <a:r>
              <a:rPr lang="ja-JP" altLang="en-US" sz="4400" u="sng" dirty="0" smtClean="0">
                <a:latin typeface="ＤＦ平成明朝体W3" panose="02020309000000000000" pitchFamily="17" charset="-128"/>
                <a:ea typeface="ＤＦ平成明朝体W3" panose="02020309000000000000" pitchFamily="17" charset="-128"/>
              </a:rPr>
              <a:t>～ピアノをデザインする具体策～</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3" name="テキスト ボックス 2"/>
          <p:cNvSpPr txBox="1"/>
          <p:nvPr/>
        </p:nvSpPr>
        <p:spPr>
          <a:xfrm>
            <a:off x="595648" y="2764129"/>
            <a:ext cx="12495728" cy="3046988"/>
          </a:xfrm>
          <a:prstGeom prst="rect">
            <a:avLst/>
          </a:prstGeom>
          <a:noFill/>
        </p:spPr>
        <p:txBody>
          <a:bodyPr wrap="none" rtlCol="0">
            <a:spAutoFit/>
          </a:bodyPr>
          <a:lstStyle/>
          <a:p>
            <a:r>
              <a:rPr lang="ja-JP" altLang="en-US" sz="4800" dirty="0" smtClean="0">
                <a:latin typeface="+mj-ea"/>
                <a:ea typeface="+mj-ea"/>
              </a:rPr>
              <a:t>五ヶ瀬町の小学生・中学生から</a:t>
            </a:r>
            <a:endParaRPr lang="en-US" altLang="ja-JP" sz="4800" dirty="0" smtClean="0">
              <a:latin typeface="+mj-ea"/>
              <a:ea typeface="+mj-ea"/>
            </a:endParaRPr>
          </a:p>
          <a:p>
            <a:r>
              <a:rPr lang="ja-JP" altLang="en-US" sz="4800" dirty="0" smtClean="0">
                <a:latin typeface="+mj-ea"/>
                <a:ea typeface="+mj-ea"/>
              </a:rPr>
              <a:t>　　　　　</a:t>
            </a:r>
            <a:endParaRPr lang="en-US" altLang="ja-JP" sz="4800" dirty="0" smtClean="0">
              <a:latin typeface="+mj-ea"/>
              <a:ea typeface="+mj-ea"/>
            </a:endParaRPr>
          </a:p>
          <a:p>
            <a:r>
              <a:rPr lang="ja-JP" altLang="en-US" sz="4800" dirty="0">
                <a:latin typeface="+mj-ea"/>
                <a:ea typeface="+mj-ea"/>
              </a:rPr>
              <a:t>　</a:t>
            </a:r>
            <a:r>
              <a:rPr lang="ja-JP" altLang="en-US" sz="4800" dirty="0" smtClean="0">
                <a:latin typeface="+mj-ea"/>
                <a:ea typeface="+mj-ea"/>
              </a:rPr>
              <a:t>　　　　ピアノのデザインを募集する</a:t>
            </a:r>
            <a:endParaRPr lang="en-US" altLang="ja-JP" sz="4800" dirty="0" smtClean="0">
              <a:latin typeface="+mj-ea"/>
              <a:ea typeface="+mj-ea"/>
            </a:endParaRPr>
          </a:p>
          <a:p>
            <a:r>
              <a:rPr lang="ja-JP" altLang="en-US" sz="4800" dirty="0">
                <a:latin typeface="+mj-ea"/>
                <a:ea typeface="+mj-ea"/>
              </a:rPr>
              <a:t>　</a:t>
            </a:r>
            <a:r>
              <a:rPr lang="ja-JP" altLang="en-US" sz="4800" dirty="0" smtClean="0">
                <a:latin typeface="+mj-ea"/>
                <a:ea typeface="+mj-ea"/>
              </a:rPr>
              <a:t>　　　　　　　　　　　　　　　　　　　</a:t>
            </a:r>
            <a:endParaRPr lang="en-US" altLang="ja-JP" sz="4800" dirty="0" smtClean="0">
              <a:latin typeface="+mj-ea"/>
              <a:ea typeface="+mj-ea"/>
            </a:endParaRPr>
          </a:p>
        </p:txBody>
      </p:sp>
    </p:spTree>
    <p:extLst>
      <p:ext uri="{BB962C8B-B14F-4D97-AF65-F5344CB8AC3E}">
        <p14:creationId xmlns:p14="http://schemas.microsoft.com/office/powerpoint/2010/main" val="884575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a:off x="4675031" y="0"/>
            <a:ext cx="1622738" cy="1197735"/>
          </a:xfrm>
          <a:prstGeom prst="downArrow">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316785" y="2446986"/>
            <a:ext cx="8648521" cy="3477875"/>
          </a:xfrm>
          <a:prstGeom prst="rect">
            <a:avLst/>
          </a:prstGeom>
          <a:noFill/>
        </p:spPr>
        <p:txBody>
          <a:bodyPr wrap="none" rtlCol="0">
            <a:spAutoFit/>
          </a:bodyPr>
          <a:lstStyle/>
          <a:p>
            <a:r>
              <a:rPr kumimoji="1" lang="ja-JP" altLang="en-US" sz="4400" dirty="0" smtClean="0">
                <a:latin typeface="+mj-ea"/>
                <a:ea typeface="+mj-ea"/>
              </a:rPr>
              <a:t>・小学生・中学生の思い出に残る</a:t>
            </a:r>
            <a:endParaRPr kumimoji="1" lang="en-US" altLang="ja-JP" sz="4400" dirty="0" smtClean="0">
              <a:latin typeface="+mj-ea"/>
              <a:ea typeface="+mj-ea"/>
            </a:endParaRPr>
          </a:p>
          <a:p>
            <a:endParaRPr lang="en-US" altLang="ja-JP" sz="4400" dirty="0">
              <a:latin typeface="+mj-ea"/>
              <a:ea typeface="+mj-ea"/>
            </a:endParaRPr>
          </a:p>
          <a:p>
            <a:endParaRPr kumimoji="1" lang="en-US" altLang="ja-JP" sz="4400" dirty="0" smtClean="0">
              <a:latin typeface="+mj-ea"/>
              <a:ea typeface="+mj-ea"/>
            </a:endParaRPr>
          </a:p>
          <a:p>
            <a:endParaRPr kumimoji="1" lang="en-US" altLang="ja-JP" sz="4400" dirty="0" smtClean="0">
              <a:latin typeface="+mj-ea"/>
              <a:ea typeface="+mj-ea"/>
            </a:endParaRPr>
          </a:p>
          <a:p>
            <a:endParaRPr kumimoji="1" lang="ja-JP" altLang="en-US" sz="4400" dirty="0">
              <a:latin typeface="+mj-ea"/>
              <a:ea typeface="+mj-ea"/>
            </a:endParaRPr>
          </a:p>
        </p:txBody>
      </p:sp>
      <p:pic>
        <p:nvPicPr>
          <p:cNvPr id="3" name="図 2"/>
          <p:cNvPicPr>
            <a:picLocks noChangeAspect="1"/>
          </p:cNvPicPr>
          <p:nvPr/>
        </p:nvPicPr>
        <p:blipFill>
          <a:blip r:embed="rId3"/>
          <a:stretch>
            <a:fillRect/>
          </a:stretch>
        </p:blipFill>
        <p:spPr>
          <a:xfrm>
            <a:off x="316785" y="4748231"/>
            <a:ext cx="11863844" cy="1176630"/>
          </a:xfrm>
          <a:prstGeom prst="rect">
            <a:avLst/>
          </a:prstGeom>
        </p:spPr>
      </p:pic>
    </p:spTree>
    <p:extLst>
      <p:ext uri="{BB962C8B-B14F-4D97-AF65-F5344CB8AC3E}">
        <p14:creationId xmlns:p14="http://schemas.microsoft.com/office/powerpoint/2010/main" val="291668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端子 3"/>
          <p:cNvSpPr/>
          <p:nvPr/>
        </p:nvSpPr>
        <p:spPr>
          <a:xfrm>
            <a:off x="194609" y="1039957"/>
            <a:ext cx="3597462" cy="229866"/>
          </a:xfrm>
          <a:prstGeom prst="flowChartTermina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flipH="1">
            <a:off x="444500" y="500381"/>
            <a:ext cx="3009900" cy="769441"/>
          </a:xfrm>
          <a:prstGeom prst="rect">
            <a:avLst/>
          </a:prstGeom>
          <a:noFill/>
        </p:spPr>
        <p:txBody>
          <a:bodyPr wrap="squar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★具体策③</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3" name="テキスト ボックス 2"/>
          <p:cNvSpPr txBox="1"/>
          <p:nvPr/>
        </p:nvSpPr>
        <p:spPr>
          <a:xfrm>
            <a:off x="1206500" y="2654300"/>
            <a:ext cx="10443885" cy="1323439"/>
          </a:xfrm>
          <a:prstGeom prst="rect">
            <a:avLst/>
          </a:prstGeom>
          <a:noFill/>
        </p:spPr>
        <p:txBody>
          <a:bodyPr wrap="none" rtlCol="0">
            <a:spAutoFit/>
          </a:bodyPr>
          <a:lstStyle/>
          <a:p>
            <a:r>
              <a:rPr kumimoji="1" lang="ja-JP" altLang="en-US" sz="8000" dirty="0" smtClean="0">
                <a:latin typeface="ＤＦ平成明朝体W3" panose="02020309000000000000" pitchFamily="17" charset="-128"/>
                <a:ea typeface="ＤＦ平成明朝体W3" panose="02020309000000000000" pitchFamily="17" charset="-128"/>
              </a:rPr>
              <a:t>ピアノを</a:t>
            </a:r>
            <a:r>
              <a:rPr lang="ja-JP" altLang="en-US" sz="8000" dirty="0" smtClean="0">
                <a:latin typeface="ＤＦ平成明朝体W3" panose="02020309000000000000" pitchFamily="17" charset="-128"/>
                <a:ea typeface="ＤＦ平成明朝体W3" panose="02020309000000000000" pitchFamily="17" charset="-128"/>
              </a:rPr>
              <a:t>設置する場所</a:t>
            </a:r>
            <a:endParaRPr lang="en-US" altLang="ja-JP" sz="8000" dirty="0">
              <a:latin typeface="ＤＦ平成明朝体W3" panose="02020309000000000000" pitchFamily="17" charset="-128"/>
              <a:ea typeface="ＤＦ平成明朝体W3" panose="02020309000000000000" pitchFamily="17" charset="-128"/>
            </a:endParaRPr>
          </a:p>
        </p:txBody>
      </p:sp>
    </p:spTree>
    <p:extLst>
      <p:ext uri="{BB962C8B-B14F-4D97-AF65-F5344CB8AC3E}">
        <p14:creationId xmlns:p14="http://schemas.microsoft.com/office/powerpoint/2010/main" val="350743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4800" y="571500"/>
            <a:ext cx="8648521" cy="769441"/>
          </a:xfrm>
          <a:prstGeom prst="rect">
            <a:avLst/>
          </a:prstGeom>
          <a:noFill/>
        </p:spPr>
        <p:txBody>
          <a:bodyPr wrap="none" rtlCol="0">
            <a:spAutoFit/>
          </a:bodyPr>
          <a:lstStyle/>
          <a:p>
            <a:r>
              <a:rPr lang="ja-JP" altLang="en-US" sz="4400" u="sng" dirty="0" smtClean="0">
                <a:latin typeface="ＤＦ平成明朝体W3" panose="02020309000000000000" pitchFamily="17" charset="-128"/>
                <a:ea typeface="ＤＦ平成明朝体W3" panose="02020309000000000000" pitchFamily="17" charset="-128"/>
              </a:rPr>
              <a:t>～ピアノを</a:t>
            </a:r>
            <a:r>
              <a:rPr lang="ja-JP" altLang="en-US" sz="4400" u="sng" dirty="0">
                <a:latin typeface="ＤＦ平成明朝体W3" panose="02020309000000000000" pitchFamily="17" charset="-128"/>
                <a:ea typeface="ＤＦ平成明朝体W3" panose="02020309000000000000" pitchFamily="17" charset="-128"/>
              </a:rPr>
              <a:t>屋外</a:t>
            </a:r>
            <a:r>
              <a:rPr lang="ja-JP" altLang="en-US" sz="4400" u="sng" dirty="0" smtClean="0">
                <a:latin typeface="ＤＦ平成明朝体W3" panose="02020309000000000000" pitchFamily="17" charset="-128"/>
                <a:ea typeface="ＤＦ平成明朝体W3" panose="02020309000000000000" pitchFamily="17" charset="-128"/>
              </a:rPr>
              <a:t>に設置した場合～</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6" name="テキスト ボックス 5"/>
          <p:cNvSpPr txBox="1"/>
          <p:nvPr/>
        </p:nvSpPr>
        <p:spPr>
          <a:xfrm>
            <a:off x="0" y="1761566"/>
            <a:ext cx="3570208" cy="769441"/>
          </a:xfrm>
          <a:prstGeom prst="rect">
            <a:avLst/>
          </a:prstGeom>
          <a:noFill/>
        </p:spPr>
        <p:txBody>
          <a:bodyPr wrap="none" rtlCol="0">
            <a:spAutoFit/>
          </a:bodyPr>
          <a:lstStyle/>
          <a:p>
            <a:r>
              <a:rPr lang="en-US" altLang="ja-JP" sz="4400" dirty="0" smtClean="0">
                <a:solidFill>
                  <a:srgbClr val="FF33CC"/>
                </a:solidFill>
              </a:rPr>
              <a:t>【</a:t>
            </a:r>
            <a:r>
              <a:rPr lang="ja-JP" altLang="en-US" sz="4400" dirty="0" smtClean="0">
                <a:solidFill>
                  <a:srgbClr val="FF33CC"/>
                </a:solidFill>
              </a:rPr>
              <a:t>メリット</a:t>
            </a:r>
            <a:r>
              <a:rPr lang="en-US" altLang="ja-JP" sz="4400" dirty="0" smtClean="0">
                <a:solidFill>
                  <a:srgbClr val="FF33CC"/>
                </a:solidFill>
              </a:rPr>
              <a:t>】</a:t>
            </a:r>
            <a:endParaRPr kumimoji="1" lang="ja-JP" altLang="en-US" sz="4400" dirty="0">
              <a:solidFill>
                <a:srgbClr val="FF33CC"/>
              </a:solidFill>
            </a:endParaRPr>
          </a:p>
        </p:txBody>
      </p:sp>
      <p:sp>
        <p:nvSpPr>
          <p:cNvPr id="7" name="テキスト ボックス 6"/>
          <p:cNvSpPr txBox="1"/>
          <p:nvPr/>
        </p:nvSpPr>
        <p:spPr>
          <a:xfrm>
            <a:off x="430306" y="2951632"/>
            <a:ext cx="10572125" cy="2585323"/>
          </a:xfrm>
          <a:prstGeom prst="rect">
            <a:avLst/>
          </a:prstGeom>
          <a:noFill/>
        </p:spPr>
        <p:txBody>
          <a:bodyPr wrap="none" rtlCol="0">
            <a:spAutoFit/>
          </a:bodyPr>
          <a:lstStyle/>
          <a:p>
            <a:r>
              <a:rPr kumimoji="1" lang="ja-JP" altLang="en-US" sz="5400" dirty="0" smtClean="0"/>
              <a:t>・立ち寄りやすい</a:t>
            </a:r>
            <a:endParaRPr kumimoji="1" lang="en-US" altLang="ja-JP" sz="5400" dirty="0" smtClean="0"/>
          </a:p>
          <a:p>
            <a:endParaRPr kumimoji="1" lang="en-US" altLang="ja-JP" sz="5400" dirty="0" smtClean="0"/>
          </a:p>
          <a:p>
            <a:r>
              <a:rPr lang="ja-JP" altLang="en-US" sz="5400" dirty="0" smtClean="0"/>
              <a:t>・多くの人と音楽を共有しやすい</a:t>
            </a:r>
            <a:endParaRPr kumimoji="1" lang="ja-JP" altLang="en-US" sz="5400" dirty="0"/>
          </a:p>
        </p:txBody>
      </p:sp>
    </p:spTree>
    <p:extLst>
      <p:ext uri="{BB962C8B-B14F-4D97-AF65-F5344CB8AC3E}">
        <p14:creationId xmlns:p14="http://schemas.microsoft.com/office/powerpoint/2010/main" val="3381164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800" y="3015508"/>
            <a:ext cx="11880175" cy="1569660"/>
          </a:xfrm>
          <a:prstGeom prst="rect">
            <a:avLst/>
          </a:prstGeom>
          <a:noFill/>
        </p:spPr>
        <p:txBody>
          <a:bodyPr wrap="none" rtlCol="0">
            <a:spAutoFit/>
          </a:bodyPr>
          <a:lstStyle/>
          <a:p>
            <a:r>
              <a:rPr lang="ja-JP" altLang="en-US" sz="4800" dirty="0">
                <a:latin typeface="+mn-ea"/>
              </a:rPr>
              <a:t>直射日光、雨風、急激な温度変化、</a:t>
            </a:r>
            <a:r>
              <a:rPr lang="ja-JP" altLang="en-US" sz="4800" dirty="0" smtClean="0">
                <a:latin typeface="+mn-ea"/>
              </a:rPr>
              <a:t>湿気</a:t>
            </a:r>
            <a:endParaRPr lang="en-US" altLang="ja-JP" sz="4800" dirty="0" smtClean="0">
              <a:latin typeface="+mn-ea"/>
            </a:endParaRPr>
          </a:p>
          <a:p>
            <a:r>
              <a:rPr lang="ja-JP" altLang="en-US" sz="4800" dirty="0" smtClean="0">
                <a:latin typeface="+mn-ea"/>
              </a:rPr>
              <a:t>　　　　　　　　を避けなければいけない</a:t>
            </a:r>
            <a:endParaRPr kumimoji="1" lang="ja-JP" altLang="en-US" sz="4800" dirty="0">
              <a:latin typeface="+mn-ea"/>
            </a:endParaRPr>
          </a:p>
        </p:txBody>
      </p:sp>
      <p:sp>
        <p:nvSpPr>
          <p:cNvPr id="3" name="テキスト ボックス 2"/>
          <p:cNvSpPr txBox="1"/>
          <p:nvPr/>
        </p:nvSpPr>
        <p:spPr>
          <a:xfrm>
            <a:off x="304800" y="571500"/>
            <a:ext cx="8084264" cy="769441"/>
          </a:xfrm>
          <a:prstGeom prst="rect">
            <a:avLst/>
          </a:prstGeom>
          <a:noFill/>
        </p:spPr>
        <p:txBody>
          <a:bodyPr wrap="none" rtlCol="0">
            <a:spAutoFit/>
          </a:bodyPr>
          <a:lstStyle/>
          <a:p>
            <a:r>
              <a:rPr lang="ja-JP" altLang="en-US" sz="4400" u="sng" dirty="0" smtClean="0">
                <a:latin typeface="ＤＦ平成明朝体W3" panose="02020309000000000000" pitchFamily="17" charset="-128"/>
                <a:ea typeface="ＤＦ平成明朝体W3" panose="02020309000000000000" pitchFamily="17" charset="-128"/>
              </a:rPr>
              <a:t>～ピアノを屋外に設置すると～</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4" name="テキスト ボックス 3"/>
          <p:cNvSpPr txBox="1"/>
          <p:nvPr/>
        </p:nvSpPr>
        <p:spPr>
          <a:xfrm>
            <a:off x="0" y="1761566"/>
            <a:ext cx="4134465" cy="769441"/>
          </a:xfrm>
          <a:prstGeom prst="rect">
            <a:avLst/>
          </a:prstGeom>
          <a:noFill/>
        </p:spPr>
        <p:txBody>
          <a:bodyPr wrap="none" rtlCol="0">
            <a:spAutoFit/>
          </a:bodyPr>
          <a:lstStyle/>
          <a:p>
            <a:r>
              <a:rPr lang="en-US" altLang="ja-JP" sz="4400" dirty="0" smtClean="0">
                <a:solidFill>
                  <a:srgbClr val="0070C0"/>
                </a:solidFill>
              </a:rPr>
              <a:t>【</a:t>
            </a:r>
            <a:r>
              <a:rPr lang="ja-JP" altLang="en-US" sz="4400" dirty="0">
                <a:solidFill>
                  <a:srgbClr val="0070C0"/>
                </a:solidFill>
              </a:rPr>
              <a:t>デメリット</a:t>
            </a:r>
            <a:r>
              <a:rPr lang="en-US" altLang="ja-JP" sz="4400" dirty="0" smtClean="0">
                <a:solidFill>
                  <a:srgbClr val="0070C0"/>
                </a:solidFill>
              </a:rPr>
              <a:t>】</a:t>
            </a:r>
            <a:endParaRPr kumimoji="1" lang="ja-JP" altLang="en-US" sz="4400" dirty="0">
              <a:solidFill>
                <a:srgbClr val="0070C0"/>
              </a:solidFill>
            </a:endParaRPr>
          </a:p>
        </p:txBody>
      </p:sp>
      <p:sp>
        <p:nvSpPr>
          <p:cNvPr id="5" name="角丸四角形 4"/>
          <p:cNvSpPr/>
          <p:nvPr/>
        </p:nvSpPr>
        <p:spPr>
          <a:xfrm>
            <a:off x="96982" y="5002429"/>
            <a:ext cx="11928763" cy="170777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048" y="5533151"/>
            <a:ext cx="12187952" cy="646331"/>
          </a:xfrm>
          <a:prstGeom prst="rect">
            <a:avLst/>
          </a:prstGeom>
          <a:noFill/>
        </p:spPr>
        <p:txBody>
          <a:bodyPr wrap="none" rtlCol="0">
            <a:spAutoFit/>
          </a:bodyPr>
          <a:lstStyle/>
          <a:p>
            <a:r>
              <a:rPr kumimoji="1" lang="ja-JP" altLang="en-US" sz="3600" dirty="0" smtClean="0"/>
              <a:t>屋根があり、室内にすぐに入れることができる場所が必要</a:t>
            </a:r>
            <a:endParaRPr kumimoji="1" lang="ja-JP" altLang="en-US" sz="3600" dirty="0"/>
          </a:p>
        </p:txBody>
      </p:sp>
    </p:spTree>
    <p:extLst>
      <p:ext uri="{BB962C8B-B14F-4D97-AF65-F5344CB8AC3E}">
        <p14:creationId xmlns:p14="http://schemas.microsoft.com/office/powerpoint/2010/main" val="374643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6362" y="517840"/>
            <a:ext cx="4698722" cy="769441"/>
          </a:xfrm>
          <a:prstGeom prst="rect">
            <a:avLst/>
          </a:prstGeom>
          <a:noFill/>
        </p:spPr>
        <p:txBody>
          <a:bodyPr wrap="non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★五ヶ瀬町の現状</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3" name="テキスト ボックス 2"/>
          <p:cNvSpPr txBox="1"/>
          <p:nvPr/>
        </p:nvSpPr>
        <p:spPr>
          <a:xfrm>
            <a:off x="610932" y="1916984"/>
            <a:ext cx="11264622" cy="4247317"/>
          </a:xfrm>
          <a:prstGeom prst="rect">
            <a:avLst/>
          </a:prstGeom>
          <a:noFill/>
        </p:spPr>
        <p:txBody>
          <a:bodyPr wrap="none" rtlCol="0">
            <a:spAutoFit/>
          </a:bodyPr>
          <a:lstStyle/>
          <a:p>
            <a:r>
              <a:rPr kumimoji="1" lang="ja-JP" altLang="en-US" sz="5400" dirty="0" smtClean="0">
                <a:latin typeface="+mj-ea"/>
                <a:ea typeface="+mj-ea"/>
              </a:rPr>
              <a:t>・</a:t>
            </a:r>
            <a:r>
              <a:rPr lang="ja-JP" altLang="en-US" sz="5400" dirty="0">
                <a:latin typeface="+mj-ea"/>
                <a:ea typeface="+mj-ea"/>
              </a:rPr>
              <a:t>若い人が来たくなる場所が少ない</a:t>
            </a:r>
            <a:endParaRPr lang="en-US" altLang="ja-JP" sz="5400" dirty="0">
              <a:latin typeface="+mj-ea"/>
              <a:ea typeface="+mj-ea"/>
            </a:endParaRPr>
          </a:p>
          <a:p>
            <a:endParaRPr lang="en-US" altLang="ja-JP" sz="5400" dirty="0">
              <a:latin typeface="+mj-ea"/>
              <a:ea typeface="+mj-ea"/>
            </a:endParaRPr>
          </a:p>
          <a:p>
            <a:r>
              <a:rPr kumimoji="1" lang="ja-JP" altLang="en-US" sz="5400" dirty="0" smtClean="0">
                <a:latin typeface="+mj-ea"/>
                <a:ea typeface="+mj-ea"/>
              </a:rPr>
              <a:t>・観光客が車を降りる場所が少ない</a:t>
            </a:r>
            <a:endParaRPr kumimoji="1" lang="en-US" altLang="ja-JP" sz="5400" dirty="0" smtClean="0">
              <a:latin typeface="+mj-ea"/>
              <a:ea typeface="+mj-ea"/>
            </a:endParaRPr>
          </a:p>
          <a:p>
            <a:endParaRPr lang="en-US" altLang="ja-JP" sz="5400" dirty="0">
              <a:latin typeface="+mj-ea"/>
              <a:ea typeface="+mj-ea"/>
            </a:endParaRPr>
          </a:p>
          <a:p>
            <a:r>
              <a:rPr kumimoji="1" lang="ja-JP" altLang="en-US" sz="5400" dirty="0" smtClean="0">
                <a:latin typeface="+mj-ea"/>
                <a:ea typeface="+mj-ea"/>
              </a:rPr>
              <a:t>・</a:t>
            </a:r>
            <a:r>
              <a:rPr lang="ja-JP" altLang="en-US" sz="5400" dirty="0" smtClean="0">
                <a:latin typeface="+mj-ea"/>
                <a:ea typeface="+mj-ea"/>
              </a:rPr>
              <a:t>ピアノを習う環境がある</a:t>
            </a:r>
            <a:endParaRPr kumimoji="1" lang="en-US" altLang="ja-JP" sz="5400" dirty="0" smtClean="0">
              <a:latin typeface="+mj-ea"/>
              <a:ea typeface="+mj-ea"/>
            </a:endParaRPr>
          </a:p>
        </p:txBody>
      </p:sp>
    </p:spTree>
    <p:extLst>
      <p:ext uri="{BB962C8B-B14F-4D97-AF65-F5344CB8AC3E}">
        <p14:creationId xmlns:p14="http://schemas.microsoft.com/office/powerpoint/2010/main" val="72793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1800" y="469900"/>
            <a:ext cx="7571303" cy="830997"/>
          </a:xfrm>
          <a:prstGeom prst="rect">
            <a:avLst/>
          </a:prstGeom>
          <a:noFill/>
        </p:spPr>
        <p:txBody>
          <a:bodyPr wrap="none" rtlCol="0">
            <a:spAutoFit/>
          </a:bodyPr>
          <a:lstStyle/>
          <a:p>
            <a:r>
              <a:rPr kumimoji="1" lang="ja-JP" altLang="en-US" sz="4400" u="sng" dirty="0" smtClean="0">
                <a:latin typeface="ＤＦ平成明朝体W3" panose="02020309000000000000" pitchFamily="17" charset="-128"/>
                <a:ea typeface="ＤＦ平成明朝体W3" panose="02020309000000000000" pitchFamily="17" charset="-128"/>
              </a:rPr>
              <a:t>～五ヶ瀬町</a:t>
            </a:r>
            <a:r>
              <a:rPr kumimoji="1" lang="ja-JP" altLang="en-US" sz="4800" u="sng" dirty="0" smtClean="0">
                <a:latin typeface="ＤＦ平成明朝体W3" panose="02020309000000000000" pitchFamily="17" charset="-128"/>
                <a:ea typeface="ＤＦ平成明朝体W3" panose="02020309000000000000" pitchFamily="17" charset="-128"/>
              </a:rPr>
              <a:t>に</a:t>
            </a:r>
            <a:r>
              <a:rPr kumimoji="1" lang="ja-JP" altLang="en-US" sz="4400" u="sng" dirty="0" smtClean="0">
                <a:latin typeface="ＤＦ平成明朝体W3" panose="02020309000000000000" pitchFamily="17" charset="-128"/>
                <a:ea typeface="ＤＦ平成明朝体W3" panose="02020309000000000000" pitchFamily="17" charset="-128"/>
              </a:rPr>
              <a:t>設置する場所～</a:t>
            </a:r>
            <a:endParaRPr kumimoji="1" lang="ja-JP" altLang="en-US" sz="4400" u="sng" dirty="0">
              <a:latin typeface="ＤＦ平成明朝体W3" panose="02020309000000000000" pitchFamily="17" charset="-128"/>
              <a:ea typeface="ＤＦ平成明朝体W3" panose="02020309000000000000" pitchFamily="17" charset="-128"/>
            </a:endParaRPr>
          </a:p>
        </p:txBody>
      </p:sp>
      <p:pic>
        <p:nvPicPr>
          <p:cNvPr id="4" name="図 3"/>
          <p:cNvPicPr>
            <a:picLocks noChangeAspect="1"/>
          </p:cNvPicPr>
          <p:nvPr/>
        </p:nvPicPr>
        <p:blipFill>
          <a:blip r:embed="rId3"/>
          <a:stretch>
            <a:fillRect/>
          </a:stretch>
        </p:blipFill>
        <p:spPr>
          <a:xfrm>
            <a:off x="1179139" y="1206767"/>
            <a:ext cx="9767372" cy="5557103"/>
          </a:xfrm>
          <a:prstGeom prst="rect">
            <a:avLst/>
          </a:prstGeom>
        </p:spPr>
      </p:pic>
    </p:spTree>
    <p:extLst>
      <p:ext uri="{BB962C8B-B14F-4D97-AF65-F5344CB8AC3E}">
        <p14:creationId xmlns:p14="http://schemas.microsoft.com/office/powerpoint/2010/main" val="2381747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1800" y="469900"/>
            <a:ext cx="7571303" cy="830997"/>
          </a:xfrm>
          <a:prstGeom prst="rect">
            <a:avLst/>
          </a:prstGeom>
          <a:noFill/>
        </p:spPr>
        <p:txBody>
          <a:bodyPr wrap="none" rtlCol="0">
            <a:spAutoFit/>
          </a:bodyPr>
          <a:lstStyle/>
          <a:p>
            <a:r>
              <a:rPr kumimoji="1" lang="ja-JP" altLang="en-US" sz="4400" u="sng" dirty="0" smtClean="0">
                <a:latin typeface="ＤＦ平成明朝体W3" panose="02020309000000000000" pitchFamily="17" charset="-128"/>
                <a:ea typeface="ＤＦ平成明朝体W3" panose="02020309000000000000" pitchFamily="17" charset="-128"/>
              </a:rPr>
              <a:t>～五ヶ瀬町</a:t>
            </a:r>
            <a:r>
              <a:rPr kumimoji="1" lang="ja-JP" altLang="en-US" sz="4800" u="sng" dirty="0" smtClean="0">
                <a:latin typeface="ＤＦ平成明朝体W3" panose="02020309000000000000" pitchFamily="17" charset="-128"/>
                <a:ea typeface="ＤＦ平成明朝体W3" panose="02020309000000000000" pitchFamily="17" charset="-128"/>
              </a:rPr>
              <a:t>に</a:t>
            </a:r>
            <a:r>
              <a:rPr kumimoji="1" lang="ja-JP" altLang="en-US" sz="4400" u="sng" dirty="0" smtClean="0">
                <a:latin typeface="ＤＦ平成明朝体W3" panose="02020309000000000000" pitchFamily="17" charset="-128"/>
                <a:ea typeface="ＤＦ平成明朝体W3" panose="02020309000000000000" pitchFamily="17" charset="-128"/>
              </a:rPr>
              <a:t>設置する場所～</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3" name="AutoShape 2" descr="みやざき木づかい県民会議"/>
          <p:cNvSpPr>
            <a:spLocks noChangeAspect="1" noChangeArrowheads="1"/>
          </p:cNvSpPr>
          <p:nvPr/>
        </p:nvSpPr>
        <p:spPr bwMode="auto">
          <a:xfrm>
            <a:off x="63500" y="-136525"/>
            <a:ext cx="2466975" cy="185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descr="みやざき木づかい県民会議"/>
          <p:cNvSpPr>
            <a:spLocks noChangeAspect="1" noChangeArrowheads="1"/>
          </p:cNvSpPr>
          <p:nvPr/>
        </p:nvSpPr>
        <p:spPr bwMode="auto">
          <a:xfrm>
            <a:off x="215900" y="15875"/>
            <a:ext cx="2466975" cy="185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p:cNvPicPr>
            <a:picLocks noChangeAspect="1"/>
          </p:cNvPicPr>
          <p:nvPr/>
        </p:nvPicPr>
        <p:blipFill>
          <a:blip r:embed="rId3"/>
          <a:stretch>
            <a:fillRect/>
          </a:stretch>
        </p:blipFill>
        <p:spPr>
          <a:xfrm>
            <a:off x="1296987" y="1300897"/>
            <a:ext cx="9692566" cy="5425609"/>
          </a:xfrm>
          <a:prstGeom prst="rect">
            <a:avLst/>
          </a:prstGeom>
        </p:spPr>
      </p:pic>
    </p:spTree>
    <p:extLst>
      <p:ext uri="{BB962C8B-B14F-4D97-AF65-F5344CB8AC3E}">
        <p14:creationId xmlns:p14="http://schemas.microsoft.com/office/powerpoint/2010/main" val="1639802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メモ 2"/>
          <p:cNvSpPr/>
          <p:nvPr/>
        </p:nvSpPr>
        <p:spPr>
          <a:xfrm>
            <a:off x="1452281" y="211054"/>
            <a:ext cx="9318812" cy="6387352"/>
          </a:xfrm>
          <a:prstGeom prst="foldedCorner">
            <a:avLst/>
          </a:prstGeom>
          <a:ln w="57150" cap="sq" cmpd="sng">
            <a:solidFill>
              <a:srgbClr val="FF9933"/>
            </a:solidFill>
            <a:beve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1864370" y="981460"/>
            <a:ext cx="8494633" cy="923330"/>
          </a:xfrm>
          <a:prstGeom prst="rect">
            <a:avLst/>
          </a:prstGeom>
          <a:noFill/>
        </p:spPr>
        <p:txBody>
          <a:bodyPr wrap="none" rtlCol="0">
            <a:spAutoFit/>
          </a:bodyPr>
          <a:lstStyle/>
          <a:p>
            <a:r>
              <a:rPr kumimoji="1" lang="ja-JP" altLang="en-US" sz="5400" dirty="0" smtClean="0">
                <a:latin typeface="HGS創英角ﾎﾟｯﾌﾟ体" panose="040B0A00000000000000" pitchFamily="50" charset="-128"/>
                <a:ea typeface="HGS創英角ﾎﾟｯﾌﾟ体" panose="040B0A00000000000000" pitchFamily="50" charset="-128"/>
              </a:rPr>
              <a:t>ピアノを弾く上での決まり</a:t>
            </a:r>
            <a:endParaRPr kumimoji="1" lang="ja-JP" altLang="en-US" sz="5400" dirty="0">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2266842" y="2675196"/>
            <a:ext cx="8504251" cy="3170099"/>
          </a:xfrm>
          <a:prstGeom prst="rect">
            <a:avLst/>
          </a:prstGeom>
          <a:noFill/>
        </p:spPr>
        <p:txBody>
          <a:bodyPr wrap="none" rtlCol="0">
            <a:spAutoFit/>
          </a:bodyPr>
          <a:lstStyle/>
          <a:p>
            <a:r>
              <a:rPr lang="ja-JP" altLang="en-US" sz="4000" dirty="0">
                <a:latin typeface="AR P丸ゴシック体M" panose="020F0600000000000000" pitchFamily="50" charset="-128"/>
                <a:ea typeface="AR P丸ゴシック体M" panose="020F0600000000000000" pitchFamily="50" charset="-128"/>
              </a:rPr>
              <a:t>・</a:t>
            </a:r>
            <a:r>
              <a:rPr kumimoji="1" lang="ja-JP" altLang="en-US" sz="4000" dirty="0" smtClean="0">
                <a:latin typeface="AR P丸ゴシック体M" panose="020F0600000000000000" pitchFamily="50" charset="-128"/>
                <a:ea typeface="AR P丸ゴシック体M" panose="020F0600000000000000" pitchFamily="50" charset="-128"/>
              </a:rPr>
              <a:t>時間：午前９時～午後６時まで</a:t>
            </a:r>
            <a:endParaRPr kumimoji="1" lang="en-US" altLang="ja-JP" sz="4000" dirty="0" smtClean="0">
              <a:latin typeface="AR P丸ゴシック体M" panose="020F0600000000000000" pitchFamily="50" charset="-128"/>
              <a:ea typeface="AR P丸ゴシック体M" panose="020F0600000000000000" pitchFamily="50" charset="-128"/>
            </a:endParaRPr>
          </a:p>
          <a:p>
            <a:endParaRPr kumimoji="1" lang="en-US" altLang="ja-JP" sz="4000" dirty="0" smtClean="0">
              <a:latin typeface="AR P丸ゴシック体M" panose="020F0600000000000000" pitchFamily="50" charset="-128"/>
              <a:ea typeface="AR P丸ゴシック体M" panose="020F0600000000000000" pitchFamily="50" charset="-128"/>
            </a:endParaRPr>
          </a:p>
          <a:p>
            <a:endParaRPr lang="en-US" altLang="ja-JP" sz="4000" dirty="0">
              <a:latin typeface="AR P丸ゴシック体M" panose="020F0600000000000000" pitchFamily="50" charset="-128"/>
              <a:ea typeface="AR P丸ゴシック体M" panose="020F0600000000000000" pitchFamily="50" charset="-128"/>
            </a:endParaRPr>
          </a:p>
          <a:p>
            <a:r>
              <a:rPr lang="ja-JP" altLang="en-US" sz="4000" dirty="0" smtClean="0">
                <a:latin typeface="AR P丸ゴシック体M" panose="020F0600000000000000" pitchFamily="50" charset="-128"/>
                <a:ea typeface="AR P丸ゴシック体M" panose="020F0600000000000000" pitchFamily="50" charset="-128"/>
              </a:rPr>
              <a:t>・</a:t>
            </a:r>
            <a:r>
              <a:rPr kumimoji="1" lang="ja-JP" altLang="en-US" sz="4000" dirty="0" smtClean="0">
                <a:latin typeface="AR P丸ゴシック体M" panose="020F0600000000000000" pitchFamily="50" charset="-128"/>
                <a:ea typeface="AR P丸ゴシック体M" panose="020F0600000000000000" pitchFamily="50" charset="-128"/>
              </a:rPr>
              <a:t>演奏後は</a:t>
            </a:r>
            <a:r>
              <a:rPr lang="ja-JP" altLang="en-US" sz="4000" dirty="0" smtClean="0">
                <a:latin typeface="AR P丸ゴシック体M" panose="020F0600000000000000" pitchFamily="50" charset="-128"/>
                <a:ea typeface="AR P丸ゴシック体M" panose="020F0600000000000000" pitchFamily="50" charset="-128"/>
              </a:rPr>
              <a:t>必ずふたを閉めてください</a:t>
            </a:r>
            <a:endParaRPr kumimoji="1" lang="en-US" altLang="ja-JP" sz="4000" dirty="0">
              <a:latin typeface="AR P丸ゴシック体M" panose="020F0600000000000000" pitchFamily="50" charset="-128"/>
              <a:ea typeface="AR P丸ゴシック体M" panose="020F0600000000000000" pitchFamily="50" charset="-128"/>
            </a:endParaRPr>
          </a:p>
          <a:p>
            <a:endParaRPr kumimoji="1" lang="en-US" altLang="ja-JP" sz="4000" dirty="0" smtClean="0">
              <a:latin typeface="AR P丸ゴシック体M" panose="020F0600000000000000" pitchFamily="50" charset="-128"/>
              <a:ea typeface="AR P丸ゴシック体M" panose="020F0600000000000000" pitchFamily="50" charset="-128"/>
            </a:endParaRPr>
          </a:p>
        </p:txBody>
      </p:sp>
    </p:spTree>
    <p:extLst>
      <p:ext uri="{BB962C8B-B14F-4D97-AF65-F5344CB8AC3E}">
        <p14:creationId xmlns:p14="http://schemas.microsoft.com/office/powerpoint/2010/main" val="1653102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800" y="571500"/>
            <a:ext cx="8084264" cy="769441"/>
          </a:xfrm>
          <a:prstGeom prst="rect">
            <a:avLst/>
          </a:prstGeom>
          <a:noFill/>
        </p:spPr>
        <p:txBody>
          <a:bodyPr wrap="none" rtlCol="0">
            <a:spAutoFit/>
          </a:bodyPr>
          <a:lstStyle/>
          <a:p>
            <a:r>
              <a:rPr lang="ja-JP" altLang="en-US" sz="4400" u="sng" dirty="0" smtClean="0">
                <a:latin typeface="ＤＦ平成明朝体W3" panose="02020309000000000000" pitchFamily="17" charset="-128"/>
                <a:ea typeface="ＤＦ平成明朝体W3" panose="02020309000000000000" pitchFamily="17" charset="-128"/>
              </a:rPr>
              <a:t>～ピアノを室内に設置すると～</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3" name="テキスト ボックス 2"/>
          <p:cNvSpPr txBox="1"/>
          <p:nvPr/>
        </p:nvSpPr>
        <p:spPr>
          <a:xfrm>
            <a:off x="0" y="1761566"/>
            <a:ext cx="3570208" cy="769441"/>
          </a:xfrm>
          <a:prstGeom prst="rect">
            <a:avLst/>
          </a:prstGeom>
          <a:noFill/>
        </p:spPr>
        <p:txBody>
          <a:bodyPr wrap="none" rtlCol="0">
            <a:spAutoFit/>
          </a:bodyPr>
          <a:lstStyle/>
          <a:p>
            <a:r>
              <a:rPr lang="en-US" altLang="ja-JP" sz="4400" dirty="0" smtClean="0">
                <a:solidFill>
                  <a:srgbClr val="FF33CC"/>
                </a:solidFill>
              </a:rPr>
              <a:t>【</a:t>
            </a:r>
            <a:r>
              <a:rPr lang="ja-JP" altLang="en-US" sz="4400" dirty="0" smtClean="0">
                <a:solidFill>
                  <a:srgbClr val="FF33CC"/>
                </a:solidFill>
              </a:rPr>
              <a:t>メリット</a:t>
            </a:r>
            <a:r>
              <a:rPr lang="en-US" altLang="ja-JP" sz="4400" dirty="0" smtClean="0">
                <a:solidFill>
                  <a:srgbClr val="FF33CC"/>
                </a:solidFill>
              </a:rPr>
              <a:t>】</a:t>
            </a:r>
            <a:endParaRPr kumimoji="1" lang="ja-JP" altLang="en-US" sz="4400" dirty="0">
              <a:solidFill>
                <a:srgbClr val="FF33CC"/>
              </a:solidFill>
            </a:endParaRPr>
          </a:p>
        </p:txBody>
      </p:sp>
      <p:sp>
        <p:nvSpPr>
          <p:cNvPr id="4" name="テキスト ボックス 3"/>
          <p:cNvSpPr txBox="1"/>
          <p:nvPr/>
        </p:nvSpPr>
        <p:spPr>
          <a:xfrm>
            <a:off x="234881" y="3517017"/>
            <a:ext cx="11957119" cy="923330"/>
          </a:xfrm>
          <a:prstGeom prst="rect">
            <a:avLst/>
          </a:prstGeom>
          <a:noFill/>
        </p:spPr>
        <p:txBody>
          <a:bodyPr wrap="none" rtlCol="0">
            <a:spAutoFit/>
          </a:bodyPr>
          <a:lstStyle/>
          <a:p>
            <a:r>
              <a:rPr kumimoji="1" lang="ja-JP" altLang="en-US" sz="5400" dirty="0" smtClean="0"/>
              <a:t>天気や気温の変化を気にしなくてよい</a:t>
            </a:r>
            <a:endParaRPr kumimoji="1" lang="ja-JP" altLang="en-US" sz="5400" dirty="0"/>
          </a:p>
        </p:txBody>
      </p:sp>
    </p:spTree>
    <p:extLst>
      <p:ext uri="{BB962C8B-B14F-4D97-AF65-F5344CB8AC3E}">
        <p14:creationId xmlns:p14="http://schemas.microsoft.com/office/powerpoint/2010/main" val="307638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800" y="571500"/>
            <a:ext cx="8084264" cy="769441"/>
          </a:xfrm>
          <a:prstGeom prst="rect">
            <a:avLst/>
          </a:prstGeom>
          <a:noFill/>
        </p:spPr>
        <p:txBody>
          <a:bodyPr wrap="none" rtlCol="0">
            <a:spAutoFit/>
          </a:bodyPr>
          <a:lstStyle/>
          <a:p>
            <a:r>
              <a:rPr lang="ja-JP" altLang="en-US" sz="4400" u="sng" dirty="0" smtClean="0">
                <a:latin typeface="ＤＦ平成明朝体W3" panose="02020309000000000000" pitchFamily="17" charset="-128"/>
                <a:ea typeface="ＤＦ平成明朝体W3" panose="02020309000000000000" pitchFamily="17" charset="-128"/>
              </a:rPr>
              <a:t>～ピアノを室内に設置すると～</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3" name="テキスト ボックス 2"/>
          <p:cNvSpPr txBox="1"/>
          <p:nvPr/>
        </p:nvSpPr>
        <p:spPr>
          <a:xfrm>
            <a:off x="0" y="1761566"/>
            <a:ext cx="4134465" cy="769441"/>
          </a:xfrm>
          <a:prstGeom prst="rect">
            <a:avLst/>
          </a:prstGeom>
          <a:noFill/>
        </p:spPr>
        <p:txBody>
          <a:bodyPr wrap="none" rtlCol="0">
            <a:spAutoFit/>
          </a:bodyPr>
          <a:lstStyle/>
          <a:p>
            <a:r>
              <a:rPr lang="en-US" altLang="ja-JP" sz="4400" dirty="0" smtClean="0">
                <a:solidFill>
                  <a:srgbClr val="0070C0"/>
                </a:solidFill>
              </a:rPr>
              <a:t>【</a:t>
            </a:r>
            <a:r>
              <a:rPr lang="ja-JP" altLang="en-US" sz="4400" dirty="0">
                <a:solidFill>
                  <a:srgbClr val="0070C0"/>
                </a:solidFill>
              </a:rPr>
              <a:t>デメリット</a:t>
            </a:r>
            <a:r>
              <a:rPr lang="en-US" altLang="ja-JP" sz="4400" dirty="0" smtClean="0">
                <a:solidFill>
                  <a:srgbClr val="0070C0"/>
                </a:solidFill>
              </a:rPr>
              <a:t>】</a:t>
            </a:r>
            <a:endParaRPr kumimoji="1" lang="ja-JP" altLang="en-US" sz="4400" dirty="0">
              <a:solidFill>
                <a:srgbClr val="0070C0"/>
              </a:solidFill>
            </a:endParaRPr>
          </a:p>
        </p:txBody>
      </p:sp>
      <p:sp>
        <p:nvSpPr>
          <p:cNvPr id="4" name="テキスト ボックス 3"/>
          <p:cNvSpPr txBox="1"/>
          <p:nvPr/>
        </p:nvSpPr>
        <p:spPr>
          <a:xfrm>
            <a:off x="430306" y="2951632"/>
            <a:ext cx="11264622" cy="3416320"/>
          </a:xfrm>
          <a:prstGeom prst="rect">
            <a:avLst/>
          </a:prstGeom>
          <a:noFill/>
        </p:spPr>
        <p:txBody>
          <a:bodyPr wrap="none" rtlCol="0">
            <a:spAutoFit/>
          </a:bodyPr>
          <a:lstStyle/>
          <a:p>
            <a:r>
              <a:rPr lang="ja-JP" altLang="en-US" sz="5400" dirty="0" smtClean="0"/>
              <a:t>・ストリートピアノがあることが</a:t>
            </a:r>
            <a:endParaRPr lang="en-US" altLang="ja-JP" sz="5400" dirty="0" smtClean="0"/>
          </a:p>
          <a:p>
            <a:r>
              <a:rPr kumimoji="1" lang="ja-JP" altLang="en-US" sz="5400" dirty="0"/>
              <a:t>　</a:t>
            </a:r>
            <a:r>
              <a:rPr kumimoji="1" lang="ja-JP" altLang="en-US" sz="5400" dirty="0" smtClean="0"/>
              <a:t>　　　　　　　　　分かりにくい</a:t>
            </a:r>
            <a:endParaRPr kumimoji="1" lang="en-US" altLang="ja-JP" sz="5400" dirty="0" smtClean="0"/>
          </a:p>
          <a:p>
            <a:endParaRPr lang="en-US" altLang="ja-JP" sz="5400" dirty="0"/>
          </a:p>
          <a:p>
            <a:r>
              <a:rPr lang="ja-JP" altLang="en-US" sz="5400" dirty="0" smtClean="0"/>
              <a:t>・音楽の共有がしにくい</a:t>
            </a:r>
            <a:endParaRPr lang="en-US" altLang="ja-JP" sz="5400" dirty="0"/>
          </a:p>
        </p:txBody>
      </p:sp>
    </p:spTree>
    <p:extLst>
      <p:ext uri="{BB962C8B-B14F-4D97-AF65-F5344CB8AC3E}">
        <p14:creationId xmlns:p14="http://schemas.microsoft.com/office/powerpoint/2010/main" val="4282068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2104" y="2814732"/>
            <a:ext cx="4708402" cy="205047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04800" y="571500"/>
            <a:ext cx="6955750" cy="769441"/>
          </a:xfrm>
          <a:prstGeom prst="rect">
            <a:avLst/>
          </a:prstGeom>
          <a:noFill/>
        </p:spPr>
        <p:txBody>
          <a:bodyPr wrap="none" rtlCol="0">
            <a:spAutoFit/>
          </a:bodyPr>
          <a:lstStyle/>
          <a:p>
            <a:r>
              <a:rPr lang="ja-JP" altLang="en-US" sz="4400" u="sng" dirty="0" smtClean="0">
                <a:latin typeface="ＤＦ平成明朝体W3" panose="02020309000000000000" pitchFamily="17" charset="-128"/>
                <a:ea typeface="ＤＦ平成明朝体W3" panose="02020309000000000000" pitchFamily="17" charset="-128"/>
              </a:rPr>
              <a:t>～ピアノを</a:t>
            </a:r>
            <a:r>
              <a:rPr lang="ja-JP" altLang="en-US" sz="4400" u="sng" dirty="0">
                <a:latin typeface="ＤＦ平成明朝体W3" panose="02020309000000000000" pitchFamily="17" charset="-128"/>
                <a:ea typeface="ＤＦ平成明朝体W3" panose="02020309000000000000" pitchFamily="17" charset="-128"/>
              </a:rPr>
              <a:t>設置</a:t>
            </a:r>
            <a:r>
              <a:rPr lang="ja-JP" altLang="en-US" sz="4400" u="sng" dirty="0" smtClean="0">
                <a:latin typeface="ＤＦ平成明朝体W3" panose="02020309000000000000" pitchFamily="17" charset="-128"/>
                <a:ea typeface="ＤＦ平成明朝体W3" panose="02020309000000000000" pitchFamily="17" charset="-128"/>
              </a:rPr>
              <a:t>する事例～</a:t>
            </a:r>
            <a:endParaRPr kumimoji="1" lang="ja-JP" altLang="en-US" sz="4400" u="sng" dirty="0">
              <a:latin typeface="ＤＦ平成明朝体W3" panose="02020309000000000000" pitchFamily="17" charset="-128"/>
              <a:ea typeface="ＤＦ平成明朝体W3" panose="02020309000000000000" pitchFamily="17"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921" y="1340941"/>
            <a:ext cx="7356079" cy="5517059"/>
          </a:xfrm>
          <a:prstGeom prst="rect">
            <a:avLst/>
          </a:prstGeom>
        </p:spPr>
      </p:pic>
      <p:sp>
        <p:nvSpPr>
          <p:cNvPr id="6" name="テキスト ボックス 5"/>
          <p:cNvSpPr txBox="1"/>
          <p:nvPr/>
        </p:nvSpPr>
        <p:spPr>
          <a:xfrm>
            <a:off x="8673088" y="6457890"/>
            <a:ext cx="3518912" cy="400110"/>
          </a:xfrm>
          <a:prstGeom prst="rect">
            <a:avLst/>
          </a:prstGeom>
          <a:noFill/>
        </p:spPr>
        <p:txBody>
          <a:bodyPr wrap="none" rtlCol="0">
            <a:spAutoFit/>
          </a:bodyPr>
          <a:lstStyle/>
          <a:p>
            <a:r>
              <a:rPr kumimoji="1" lang="ja-JP" altLang="en-US" sz="2000" dirty="0" smtClean="0">
                <a:solidFill>
                  <a:schemeClr val="bg1"/>
                </a:solidFill>
                <a:latin typeface="+mj-ea"/>
                <a:ea typeface="+mj-ea"/>
              </a:rPr>
              <a:t>聖カタリナ大学ホームページ</a:t>
            </a:r>
            <a:endParaRPr kumimoji="1" lang="ja-JP" altLang="en-US" sz="2000" dirty="0">
              <a:solidFill>
                <a:schemeClr val="bg1"/>
              </a:solidFill>
              <a:latin typeface="+mj-ea"/>
              <a:ea typeface="+mj-ea"/>
            </a:endParaRPr>
          </a:p>
        </p:txBody>
      </p:sp>
      <p:sp>
        <p:nvSpPr>
          <p:cNvPr id="7" name="テキスト ボックス 6"/>
          <p:cNvSpPr txBox="1"/>
          <p:nvPr/>
        </p:nvSpPr>
        <p:spPr>
          <a:xfrm>
            <a:off x="0" y="3147472"/>
            <a:ext cx="4852610" cy="1384995"/>
          </a:xfrm>
          <a:prstGeom prst="rect">
            <a:avLst/>
          </a:prstGeom>
          <a:noFill/>
        </p:spPr>
        <p:txBody>
          <a:bodyPr wrap="none" rtlCol="0">
            <a:spAutoFit/>
          </a:bodyPr>
          <a:lstStyle/>
          <a:p>
            <a:r>
              <a:rPr kumimoji="1" lang="ja-JP" altLang="en-US" sz="2800" dirty="0" smtClean="0">
                <a:latin typeface="+mj-ea"/>
                <a:ea typeface="+mj-ea"/>
              </a:rPr>
              <a:t>場所：愛媛県伊予市</a:t>
            </a:r>
            <a:endParaRPr kumimoji="1" lang="en-US" altLang="ja-JP" sz="2800" dirty="0" smtClean="0">
              <a:latin typeface="+mj-ea"/>
              <a:ea typeface="+mj-ea"/>
            </a:endParaRPr>
          </a:p>
          <a:p>
            <a:r>
              <a:rPr lang="ja-JP" altLang="en-US" sz="2800" dirty="0" smtClean="0">
                <a:latin typeface="+mj-ea"/>
                <a:ea typeface="+mj-ea"/>
              </a:rPr>
              <a:t>　　　ふたみ</a:t>
            </a:r>
            <a:r>
              <a:rPr lang="ja-JP" altLang="en-US" sz="2800" dirty="0">
                <a:latin typeface="+mj-ea"/>
                <a:ea typeface="+mj-ea"/>
              </a:rPr>
              <a:t>シーサイド</a:t>
            </a:r>
            <a:r>
              <a:rPr lang="ja-JP" altLang="en-US" sz="2800" dirty="0" smtClean="0">
                <a:latin typeface="+mj-ea"/>
                <a:ea typeface="+mj-ea"/>
              </a:rPr>
              <a:t>公園</a:t>
            </a:r>
            <a:endParaRPr lang="en-US" altLang="ja-JP" sz="2800" dirty="0" smtClean="0">
              <a:latin typeface="+mj-ea"/>
              <a:ea typeface="+mj-ea"/>
            </a:endParaRPr>
          </a:p>
          <a:p>
            <a:r>
              <a:rPr lang="ja-JP" altLang="en-US" sz="2800" dirty="0">
                <a:latin typeface="+mj-ea"/>
                <a:ea typeface="+mj-ea"/>
              </a:rPr>
              <a:t>　</a:t>
            </a:r>
            <a:r>
              <a:rPr lang="ja-JP" altLang="en-US" sz="2800" dirty="0" smtClean="0">
                <a:latin typeface="+mj-ea"/>
                <a:ea typeface="+mj-ea"/>
              </a:rPr>
              <a:t>　　　　</a:t>
            </a:r>
            <a:r>
              <a:rPr lang="en-US" altLang="ja-JP" sz="2800" dirty="0" smtClean="0">
                <a:latin typeface="+mj-ea"/>
                <a:ea typeface="+mj-ea"/>
              </a:rPr>
              <a:t>(</a:t>
            </a:r>
            <a:r>
              <a:rPr lang="ja-JP" altLang="en-US" sz="2800" dirty="0" smtClean="0">
                <a:latin typeface="+mj-ea"/>
                <a:ea typeface="+mj-ea"/>
              </a:rPr>
              <a:t>道の駅ふたみ</a:t>
            </a:r>
            <a:r>
              <a:rPr lang="en-US" altLang="ja-JP" sz="2800" dirty="0" smtClean="0">
                <a:latin typeface="+mj-ea"/>
                <a:ea typeface="+mj-ea"/>
              </a:rPr>
              <a:t>)</a:t>
            </a:r>
          </a:p>
        </p:txBody>
      </p:sp>
    </p:spTree>
    <p:extLst>
      <p:ext uri="{BB962C8B-B14F-4D97-AF65-F5344CB8AC3E}">
        <p14:creationId xmlns:p14="http://schemas.microsoft.com/office/powerpoint/2010/main" val="228642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71696" y="3216939"/>
            <a:ext cx="11864287" cy="3199064"/>
          </a:xfrm>
          <a:prstGeom prst="rect">
            <a:avLst/>
          </a:prstGeom>
        </p:spPr>
      </p:pic>
      <p:sp>
        <p:nvSpPr>
          <p:cNvPr id="2" name="テキスト ボックス 1"/>
          <p:cNvSpPr txBox="1"/>
          <p:nvPr/>
        </p:nvSpPr>
        <p:spPr>
          <a:xfrm>
            <a:off x="431800" y="469900"/>
            <a:ext cx="7571303" cy="830997"/>
          </a:xfrm>
          <a:prstGeom prst="rect">
            <a:avLst/>
          </a:prstGeom>
          <a:noFill/>
        </p:spPr>
        <p:txBody>
          <a:bodyPr wrap="none" rtlCol="0">
            <a:spAutoFit/>
          </a:bodyPr>
          <a:lstStyle/>
          <a:p>
            <a:r>
              <a:rPr kumimoji="1" lang="ja-JP" altLang="en-US" sz="4400" u="sng" dirty="0" smtClean="0">
                <a:latin typeface="ＤＦ平成明朝体W3" panose="02020309000000000000" pitchFamily="17" charset="-128"/>
                <a:ea typeface="ＤＦ平成明朝体W3" panose="02020309000000000000" pitchFamily="17" charset="-128"/>
              </a:rPr>
              <a:t>～五ヶ瀬町</a:t>
            </a:r>
            <a:r>
              <a:rPr kumimoji="1" lang="ja-JP" altLang="en-US" sz="4800" u="sng" dirty="0" smtClean="0">
                <a:latin typeface="ＤＦ平成明朝体W3" panose="02020309000000000000" pitchFamily="17" charset="-128"/>
                <a:ea typeface="ＤＦ平成明朝体W3" panose="02020309000000000000" pitchFamily="17" charset="-128"/>
              </a:rPr>
              <a:t>に</a:t>
            </a:r>
            <a:r>
              <a:rPr kumimoji="1" lang="ja-JP" altLang="en-US" sz="4400" u="sng" dirty="0" smtClean="0">
                <a:latin typeface="ＤＦ平成明朝体W3" panose="02020309000000000000" pitchFamily="17" charset="-128"/>
                <a:ea typeface="ＤＦ平成明朝体W3" panose="02020309000000000000" pitchFamily="17" charset="-128"/>
              </a:rPr>
              <a:t>設置する場所～</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3" name="テキスト ボックス 2"/>
          <p:cNvSpPr txBox="1"/>
          <p:nvPr/>
        </p:nvSpPr>
        <p:spPr>
          <a:xfrm>
            <a:off x="431800" y="1649117"/>
            <a:ext cx="11957119" cy="1754326"/>
          </a:xfrm>
          <a:prstGeom prst="rect">
            <a:avLst/>
          </a:prstGeom>
          <a:noFill/>
        </p:spPr>
        <p:txBody>
          <a:bodyPr wrap="none" rtlCol="0">
            <a:spAutoFit/>
          </a:bodyPr>
          <a:lstStyle/>
          <a:p>
            <a:r>
              <a:rPr kumimoji="1" lang="ja-JP" altLang="en-US" sz="5400" dirty="0" smtClean="0">
                <a:latin typeface="+mj-ea"/>
                <a:ea typeface="+mj-ea"/>
              </a:rPr>
              <a:t>五ヶ瀬ワイナリー雲の上のぶどう</a:t>
            </a:r>
            <a:endParaRPr kumimoji="1" lang="en-US" altLang="ja-JP" sz="5400" dirty="0" smtClean="0">
              <a:latin typeface="+mj-ea"/>
              <a:ea typeface="+mj-ea"/>
            </a:endParaRPr>
          </a:p>
          <a:p>
            <a:r>
              <a:rPr lang="ja-JP" altLang="en-US" sz="5400" dirty="0" smtClean="0">
                <a:latin typeface="+mj-ea"/>
                <a:ea typeface="+mj-ea"/>
              </a:rPr>
              <a:t>　　　　　　　　　　　　　　など　</a:t>
            </a:r>
            <a:endParaRPr lang="en-US" altLang="ja-JP" sz="5400" dirty="0">
              <a:latin typeface="+mj-ea"/>
              <a:ea typeface="+mj-ea"/>
            </a:endParaRPr>
          </a:p>
        </p:txBody>
      </p:sp>
      <p:sp>
        <p:nvSpPr>
          <p:cNvPr id="5" name="テキスト ボックス 4"/>
          <p:cNvSpPr txBox="1"/>
          <p:nvPr/>
        </p:nvSpPr>
        <p:spPr>
          <a:xfrm>
            <a:off x="11235764" y="6416003"/>
            <a:ext cx="800219" cy="461665"/>
          </a:xfrm>
          <a:prstGeom prst="rect">
            <a:avLst/>
          </a:prstGeom>
          <a:noFill/>
        </p:spPr>
        <p:txBody>
          <a:bodyPr wrap="none" rtlCol="0">
            <a:spAutoFit/>
          </a:bodyPr>
          <a:lstStyle/>
          <a:p>
            <a:r>
              <a:rPr kumimoji="1" lang="ja-JP" altLang="en-US" sz="2400" dirty="0" smtClean="0">
                <a:latin typeface="+mj-ea"/>
                <a:ea typeface="+mj-ea"/>
              </a:rPr>
              <a:t>より</a:t>
            </a:r>
            <a:endParaRPr kumimoji="1" lang="ja-JP" altLang="en-US" sz="2400" dirty="0">
              <a:latin typeface="+mj-ea"/>
              <a:ea typeface="+mj-ea"/>
            </a:endParaRPr>
          </a:p>
        </p:txBody>
      </p:sp>
      <p:pic>
        <p:nvPicPr>
          <p:cNvPr id="7" name="図 6"/>
          <p:cNvPicPr>
            <a:picLocks noChangeAspect="1"/>
          </p:cNvPicPr>
          <p:nvPr/>
        </p:nvPicPr>
        <p:blipFill rotWithShape="1">
          <a:blip r:embed="rId4"/>
          <a:srcRect r="14228"/>
          <a:stretch/>
        </p:blipFill>
        <p:spPr>
          <a:xfrm>
            <a:off x="9545328" y="6406615"/>
            <a:ext cx="1690436" cy="451385"/>
          </a:xfrm>
          <a:prstGeom prst="rect">
            <a:avLst/>
          </a:prstGeom>
        </p:spPr>
      </p:pic>
    </p:spTree>
    <p:extLst>
      <p:ext uri="{BB962C8B-B14F-4D97-AF65-F5344CB8AC3E}">
        <p14:creationId xmlns:p14="http://schemas.microsoft.com/office/powerpoint/2010/main" val="108751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端子 4"/>
          <p:cNvSpPr/>
          <p:nvPr/>
        </p:nvSpPr>
        <p:spPr>
          <a:xfrm>
            <a:off x="194609" y="1039957"/>
            <a:ext cx="3597462" cy="229866"/>
          </a:xfrm>
          <a:prstGeom prst="flowChartTermina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flipH="1">
            <a:off x="444500" y="500381"/>
            <a:ext cx="3009900" cy="769441"/>
          </a:xfrm>
          <a:prstGeom prst="rect">
            <a:avLst/>
          </a:prstGeom>
          <a:noFill/>
        </p:spPr>
        <p:txBody>
          <a:bodyPr wrap="squar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★具体策④</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3" name="テキスト ボックス 2"/>
          <p:cNvSpPr txBox="1"/>
          <p:nvPr/>
        </p:nvSpPr>
        <p:spPr>
          <a:xfrm>
            <a:off x="1949450" y="2696335"/>
            <a:ext cx="8392041" cy="1323439"/>
          </a:xfrm>
          <a:prstGeom prst="rect">
            <a:avLst/>
          </a:prstGeom>
          <a:noFill/>
        </p:spPr>
        <p:txBody>
          <a:bodyPr wrap="none" rtlCol="0">
            <a:spAutoFit/>
          </a:bodyPr>
          <a:lstStyle/>
          <a:p>
            <a:r>
              <a:rPr lang="ja-JP" altLang="en-US" sz="8000" dirty="0">
                <a:latin typeface="ＤＦ平成明朝体W3" panose="02020309000000000000" pitchFamily="17" charset="-128"/>
                <a:ea typeface="ＤＦ平成明朝体W3" panose="02020309000000000000" pitchFamily="17" charset="-128"/>
              </a:rPr>
              <a:t>ピアノ</a:t>
            </a:r>
            <a:r>
              <a:rPr lang="ja-JP" altLang="en-US" sz="8000" dirty="0" smtClean="0">
                <a:latin typeface="ＤＦ平成明朝体W3" panose="02020309000000000000" pitchFamily="17" charset="-128"/>
                <a:ea typeface="ＤＦ平成明朝体W3" panose="02020309000000000000" pitchFamily="17" charset="-128"/>
              </a:rPr>
              <a:t>を宣伝する</a:t>
            </a:r>
            <a:endParaRPr lang="en-US" altLang="ja-JP" sz="8000" dirty="0" smtClean="0">
              <a:latin typeface="ＤＦ平成明朝体W3" panose="02020309000000000000" pitchFamily="17" charset="-128"/>
              <a:ea typeface="ＤＦ平成明朝体W3" panose="02020309000000000000" pitchFamily="17" charset="-128"/>
            </a:endParaRPr>
          </a:p>
        </p:txBody>
      </p:sp>
    </p:spTree>
    <p:extLst>
      <p:ext uri="{BB962C8B-B14F-4D97-AF65-F5344CB8AC3E}">
        <p14:creationId xmlns:p14="http://schemas.microsoft.com/office/powerpoint/2010/main" val="177967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024" y="3869454"/>
            <a:ext cx="5585184" cy="1964691"/>
          </a:xfrm>
          <a:prstGeom prst="rect">
            <a:avLst/>
          </a:prstGeom>
        </p:spPr>
      </p:pic>
      <p:sp>
        <p:nvSpPr>
          <p:cNvPr id="2" name="テキスト ボックス 1"/>
          <p:cNvSpPr txBox="1"/>
          <p:nvPr/>
        </p:nvSpPr>
        <p:spPr>
          <a:xfrm>
            <a:off x="0" y="608038"/>
            <a:ext cx="12034064" cy="769441"/>
          </a:xfrm>
          <a:prstGeom prst="rect">
            <a:avLst/>
          </a:prstGeom>
          <a:noFill/>
        </p:spPr>
        <p:txBody>
          <a:bodyPr wrap="none" rtlCol="0">
            <a:spAutoFit/>
          </a:bodyPr>
          <a:lstStyle/>
          <a:p>
            <a:r>
              <a:rPr kumimoji="1" lang="ja-JP" altLang="en-US" sz="4400" u="sng" dirty="0" smtClean="0">
                <a:latin typeface="ＤＦ平成明朝体W3" panose="02020309000000000000" pitchFamily="17" charset="-128"/>
                <a:ea typeface="ＤＦ平成明朝体W3" panose="02020309000000000000" pitchFamily="17" charset="-128"/>
              </a:rPr>
              <a:t>～ピアノを宣伝してもらったらサービスする～</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3" name="テキスト ボックス 2"/>
          <p:cNvSpPr txBox="1"/>
          <p:nvPr/>
        </p:nvSpPr>
        <p:spPr>
          <a:xfrm>
            <a:off x="613947" y="1805689"/>
            <a:ext cx="10857459" cy="769441"/>
          </a:xfrm>
          <a:prstGeom prst="rect">
            <a:avLst/>
          </a:prstGeom>
          <a:noFill/>
        </p:spPr>
        <p:txBody>
          <a:bodyPr wrap="none" rtlCol="0">
            <a:spAutoFit/>
          </a:bodyPr>
          <a:lstStyle/>
          <a:p>
            <a:r>
              <a:rPr kumimoji="1" lang="ja-JP" altLang="en-US" sz="4400" dirty="0" smtClean="0">
                <a:latin typeface="+mj-ea"/>
                <a:ea typeface="+mj-ea"/>
              </a:rPr>
              <a:t>弾いてくれた人に</a:t>
            </a:r>
            <a:r>
              <a:rPr kumimoji="1" lang="en-US" altLang="ja-JP" sz="4400" dirty="0" smtClean="0">
                <a:effectLst>
                  <a:glow rad="139700">
                    <a:srgbClr val="FF99FF">
                      <a:alpha val="40000"/>
                    </a:srgbClr>
                  </a:glow>
                </a:effectLst>
                <a:latin typeface="+mj-ea"/>
                <a:ea typeface="+mj-ea"/>
              </a:rPr>
              <a:t>SNS</a:t>
            </a:r>
            <a:r>
              <a:rPr kumimoji="1" lang="ja-JP" altLang="en-US" sz="4400" dirty="0" smtClean="0">
                <a:latin typeface="+mj-ea"/>
                <a:ea typeface="+mj-ea"/>
              </a:rPr>
              <a:t>等で宣伝してもらう</a:t>
            </a:r>
            <a:endParaRPr kumimoji="1" lang="ja-JP" altLang="en-US" sz="4400" dirty="0">
              <a:latin typeface="+mj-ea"/>
              <a:ea typeface="+mj-ea"/>
            </a:endParaRPr>
          </a:p>
        </p:txBody>
      </p:sp>
      <p:sp>
        <p:nvSpPr>
          <p:cNvPr id="4" name="テキスト ボックス 3"/>
          <p:cNvSpPr txBox="1"/>
          <p:nvPr/>
        </p:nvSpPr>
        <p:spPr>
          <a:xfrm>
            <a:off x="5642570" y="2712456"/>
            <a:ext cx="800219" cy="1569660"/>
          </a:xfrm>
          <a:prstGeom prst="rect">
            <a:avLst/>
          </a:prstGeom>
          <a:noFill/>
        </p:spPr>
        <p:txBody>
          <a:bodyPr wrap="none" rtlCol="0">
            <a:spAutoFit/>
          </a:bodyPr>
          <a:lstStyle/>
          <a:p>
            <a:r>
              <a:rPr kumimoji="1" lang="ja-JP" altLang="en-US" sz="9600" dirty="0" smtClean="0">
                <a:latin typeface="+mj-ea"/>
                <a:ea typeface="+mj-ea"/>
              </a:rPr>
              <a:t>⇓</a:t>
            </a:r>
            <a:endParaRPr kumimoji="1" lang="ja-JP" altLang="en-US" sz="9600" dirty="0">
              <a:latin typeface="+mj-ea"/>
              <a:ea typeface="+mj-ea"/>
            </a:endParaRPr>
          </a:p>
        </p:txBody>
      </p:sp>
      <p:sp>
        <p:nvSpPr>
          <p:cNvPr id="5" name="テキスト ボックス 4"/>
          <p:cNvSpPr txBox="1"/>
          <p:nvPr/>
        </p:nvSpPr>
        <p:spPr>
          <a:xfrm>
            <a:off x="209232" y="6034204"/>
            <a:ext cx="11982768" cy="707886"/>
          </a:xfrm>
          <a:prstGeom prst="rect">
            <a:avLst/>
          </a:prstGeom>
          <a:noFill/>
        </p:spPr>
        <p:txBody>
          <a:bodyPr wrap="none" rtlCol="0">
            <a:spAutoFit/>
          </a:bodyPr>
          <a:lstStyle/>
          <a:p>
            <a:r>
              <a:rPr kumimoji="1" lang="ja-JP" altLang="en-US" sz="4000" dirty="0" smtClean="0">
                <a:latin typeface="+mj-ea"/>
                <a:ea typeface="+mj-ea"/>
              </a:rPr>
              <a:t>例）宣伝してくれた人にアイス無料券を渡す　など</a:t>
            </a:r>
            <a:endParaRPr kumimoji="1" lang="ja-JP" altLang="en-US" sz="4000" dirty="0">
              <a:latin typeface="+mj-ea"/>
              <a:ea typeface="+mj-ea"/>
            </a:endParaRPr>
          </a:p>
        </p:txBody>
      </p:sp>
      <p:sp>
        <p:nvSpPr>
          <p:cNvPr id="6" name="テキスト ボックス 5"/>
          <p:cNvSpPr txBox="1"/>
          <p:nvPr/>
        </p:nvSpPr>
        <p:spPr>
          <a:xfrm>
            <a:off x="3975443" y="4451832"/>
            <a:ext cx="4134465" cy="769441"/>
          </a:xfrm>
          <a:prstGeom prst="rect">
            <a:avLst/>
          </a:prstGeom>
          <a:noFill/>
        </p:spPr>
        <p:txBody>
          <a:bodyPr wrap="none" rtlCol="0">
            <a:spAutoFit/>
          </a:bodyPr>
          <a:lstStyle/>
          <a:p>
            <a:r>
              <a:rPr kumimoji="1" lang="ja-JP" altLang="en-US" sz="4400" dirty="0" smtClean="0">
                <a:latin typeface="HG創英角ﾎﾟｯﾌﾟ体" panose="040B0A09000000000000" pitchFamily="49" charset="-128"/>
                <a:ea typeface="HG創英角ﾎﾟｯﾌﾟ体" panose="040B0A09000000000000" pitchFamily="49" charset="-128"/>
              </a:rPr>
              <a:t>サービスをする</a:t>
            </a:r>
            <a:endParaRPr kumimoji="1" lang="ja-JP" altLang="en-US" sz="4400" dirty="0">
              <a:latin typeface="HG創英角ﾎﾟｯﾌﾟ体" panose="040B0A09000000000000" pitchFamily="49" charset="-128"/>
              <a:ea typeface="HG創英角ﾎﾟｯﾌﾟ体" panose="040B0A09000000000000" pitchFamily="49" charset="-128"/>
            </a:endParaRPr>
          </a:p>
        </p:txBody>
      </p:sp>
      <p:pic>
        <p:nvPicPr>
          <p:cNvPr id="9" name="図 8"/>
          <p:cNvPicPr>
            <a:picLocks noChangeAspect="1"/>
          </p:cNvPicPr>
          <p:nvPr/>
        </p:nvPicPr>
        <p:blipFill>
          <a:blip r:embed="rId4"/>
          <a:stretch>
            <a:fillRect/>
          </a:stretch>
        </p:blipFill>
        <p:spPr>
          <a:xfrm rot="706404">
            <a:off x="9165449" y="4784826"/>
            <a:ext cx="2223926" cy="1033361"/>
          </a:xfrm>
          <a:prstGeom prst="rect">
            <a:avLst/>
          </a:prstGeom>
        </p:spPr>
      </p:pic>
    </p:spTree>
    <p:extLst>
      <p:ext uri="{BB962C8B-B14F-4D97-AF65-F5344CB8AC3E}">
        <p14:creationId xmlns:p14="http://schemas.microsoft.com/office/powerpoint/2010/main" val="627880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端子 3"/>
          <p:cNvSpPr/>
          <p:nvPr/>
        </p:nvSpPr>
        <p:spPr>
          <a:xfrm>
            <a:off x="194609" y="1039957"/>
            <a:ext cx="3597462" cy="229866"/>
          </a:xfrm>
          <a:prstGeom prst="flowChartTermina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flipH="1">
            <a:off x="444500" y="500381"/>
            <a:ext cx="3009900" cy="769441"/>
          </a:xfrm>
          <a:prstGeom prst="rect">
            <a:avLst/>
          </a:prstGeom>
          <a:noFill/>
        </p:spPr>
        <p:txBody>
          <a:bodyPr wrap="squar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★具体策⑤</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3" name="テキスト ボックス 2"/>
          <p:cNvSpPr txBox="1"/>
          <p:nvPr/>
        </p:nvSpPr>
        <p:spPr>
          <a:xfrm>
            <a:off x="2044700" y="2819400"/>
            <a:ext cx="7366119" cy="1323439"/>
          </a:xfrm>
          <a:prstGeom prst="rect">
            <a:avLst/>
          </a:prstGeom>
          <a:noFill/>
        </p:spPr>
        <p:txBody>
          <a:bodyPr wrap="none" rtlCol="0">
            <a:spAutoFit/>
          </a:bodyPr>
          <a:lstStyle/>
          <a:p>
            <a:r>
              <a:rPr lang="ja-JP" altLang="en-US" sz="8000" dirty="0" smtClean="0">
                <a:latin typeface="ＤＦ平成明朝体W3" panose="02020309000000000000" pitchFamily="17" charset="-128"/>
                <a:ea typeface="ＤＦ平成明朝体W3" panose="02020309000000000000" pitchFamily="17" charset="-128"/>
              </a:rPr>
              <a:t>イベントを行う</a:t>
            </a:r>
            <a:endParaRPr lang="en-US" altLang="ja-JP" sz="8000" dirty="0" smtClean="0">
              <a:latin typeface="ＤＦ平成明朝体W3" panose="02020309000000000000" pitchFamily="17" charset="-128"/>
              <a:ea typeface="ＤＦ平成明朝体W3" panose="02020309000000000000" pitchFamily="17" charset="-128"/>
            </a:endParaRPr>
          </a:p>
        </p:txBody>
      </p:sp>
    </p:spTree>
    <p:extLst>
      <p:ext uri="{BB962C8B-B14F-4D97-AF65-F5344CB8AC3E}">
        <p14:creationId xmlns:p14="http://schemas.microsoft.com/office/powerpoint/2010/main" val="370615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300" y="444500"/>
            <a:ext cx="5262979" cy="769441"/>
          </a:xfrm>
          <a:prstGeom prst="rect">
            <a:avLst/>
          </a:prstGeom>
          <a:noFill/>
        </p:spPr>
        <p:txBody>
          <a:bodyPr wrap="non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★五ヶ瀬町の問題点</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4" name="正方形/長方形 3"/>
          <p:cNvSpPr/>
          <p:nvPr/>
        </p:nvSpPr>
        <p:spPr>
          <a:xfrm>
            <a:off x="368300" y="2535535"/>
            <a:ext cx="11366500" cy="2585323"/>
          </a:xfrm>
          <a:prstGeom prst="rect">
            <a:avLst/>
          </a:prstGeom>
        </p:spPr>
        <p:txBody>
          <a:bodyPr wrap="square">
            <a:spAutoFit/>
          </a:bodyPr>
          <a:lstStyle/>
          <a:p>
            <a:r>
              <a:rPr lang="ja-JP" altLang="en-US" sz="5400" dirty="0">
                <a:latin typeface="+mj-ea"/>
                <a:ea typeface="+mj-ea"/>
              </a:rPr>
              <a:t>・観光客が車を降りる場所が少ない</a:t>
            </a:r>
            <a:endParaRPr lang="en-US" altLang="ja-JP" sz="5400" dirty="0">
              <a:latin typeface="+mj-ea"/>
              <a:ea typeface="+mj-ea"/>
            </a:endParaRPr>
          </a:p>
          <a:p>
            <a:endParaRPr lang="en-US" altLang="ja-JP" sz="5400" dirty="0">
              <a:latin typeface="+mj-ea"/>
              <a:ea typeface="+mj-ea"/>
            </a:endParaRPr>
          </a:p>
          <a:p>
            <a:r>
              <a:rPr lang="ja-JP" altLang="en-US" sz="5400" dirty="0">
                <a:latin typeface="+mj-ea"/>
                <a:ea typeface="+mj-ea"/>
              </a:rPr>
              <a:t>・若い人が来たくなる場所が少ない</a:t>
            </a:r>
            <a:endParaRPr lang="en-US" altLang="ja-JP" sz="5400" dirty="0">
              <a:latin typeface="+mj-ea"/>
              <a:ea typeface="+mj-ea"/>
            </a:endParaRPr>
          </a:p>
        </p:txBody>
      </p:sp>
    </p:spTree>
    <p:extLst>
      <p:ext uri="{BB962C8B-B14F-4D97-AF65-F5344CB8AC3E}">
        <p14:creationId xmlns:p14="http://schemas.microsoft.com/office/powerpoint/2010/main" val="205530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473" y="613611"/>
            <a:ext cx="6955750" cy="830997"/>
          </a:xfrm>
          <a:prstGeom prst="rect">
            <a:avLst/>
          </a:prstGeom>
          <a:noFill/>
        </p:spPr>
        <p:txBody>
          <a:bodyPr wrap="none" rtlCol="0">
            <a:spAutoFit/>
          </a:bodyPr>
          <a:lstStyle/>
          <a:p>
            <a:r>
              <a:rPr lang="ja-JP" altLang="en-US" sz="4800" u="sng" dirty="0" smtClean="0">
                <a:latin typeface="ＤＦ平成明朝体W3" panose="02020309000000000000" pitchFamily="17" charset="-128"/>
                <a:ea typeface="ＤＦ平成明朝体W3" panose="02020309000000000000" pitchFamily="17" charset="-128"/>
              </a:rPr>
              <a:t>～イベントを行う事例～</a:t>
            </a:r>
            <a:endParaRPr kumimoji="1" lang="ja-JP" altLang="en-US" sz="4800" u="sng" dirty="0">
              <a:latin typeface="ＤＦ平成明朝体W3" panose="02020309000000000000" pitchFamily="17" charset="-128"/>
              <a:ea typeface="ＤＦ平成明朝体W3" panose="02020309000000000000" pitchFamily="17" charset="-128"/>
            </a:endParaRPr>
          </a:p>
        </p:txBody>
      </p:sp>
      <p:sp>
        <p:nvSpPr>
          <p:cNvPr id="5" name="テキスト ボックス 4"/>
          <p:cNvSpPr txBox="1"/>
          <p:nvPr/>
        </p:nvSpPr>
        <p:spPr>
          <a:xfrm>
            <a:off x="7228564" y="613611"/>
            <a:ext cx="4801314" cy="707886"/>
          </a:xfrm>
          <a:prstGeom prst="rect">
            <a:avLst/>
          </a:prstGeom>
          <a:noFill/>
        </p:spPr>
        <p:txBody>
          <a:bodyPr wrap="none" rtlCol="0">
            <a:spAutoFit/>
          </a:bodyPr>
          <a:lstStyle/>
          <a:p>
            <a:r>
              <a:rPr kumimoji="1" lang="en-US" altLang="ja-JP" sz="4000" dirty="0" smtClean="0">
                <a:latin typeface="+mj-ea"/>
                <a:ea typeface="+mj-ea"/>
              </a:rPr>
              <a:t>Love </a:t>
            </a:r>
            <a:r>
              <a:rPr lang="en-US" altLang="ja-JP" sz="4000" dirty="0" smtClean="0">
                <a:latin typeface="+mj-ea"/>
                <a:ea typeface="+mj-ea"/>
              </a:rPr>
              <a:t>Piano</a:t>
            </a:r>
            <a:r>
              <a:rPr lang="ja-JP" altLang="en-US" sz="4000" dirty="0" smtClean="0">
                <a:latin typeface="+mj-ea"/>
                <a:ea typeface="+mj-ea"/>
              </a:rPr>
              <a:t>　ヤマハ</a:t>
            </a:r>
            <a:endParaRPr kumimoji="1" lang="en-US" altLang="ja-JP" sz="4000" dirty="0" smtClean="0">
              <a:latin typeface="+mj-ea"/>
              <a:ea typeface="+mj-ea"/>
            </a:endParaRPr>
          </a:p>
        </p:txBody>
      </p:sp>
      <p:pic>
        <p:nvPicPr>
          <p:cNvPr id="7" name="図 6"/>
          <p:cNvPicPr>
            <a:picLocks noChangeAspect="1"/>
          </p:cNvPicPr>
          <p:nvPr/>
        </p:nvPicPr>
        <p:blipFill>
          <a:blip r:embed="rId3"/>
          <a:stretch>
            <a:fillRect/>
          </a:stretch>
        </p:blipFill>
        <p:spPr>
          <a:xfrm>
            <a:off x="1246644" y="1444608"/>
            <a:ext cx="9161727" cy="4801904"/>
          </a:xfrm>
          <a:prstGeom prst="rect">
            <a:avLst/>
          </a:prstGeom>
        </p:spPr>
      </p:pic>
      <p:pic>
        <p:nvPicPr>
          <p:cNvPr id="8" name="図 7"/>
          <p:cNvPicPr>
            <a:picLocks noChangeAspect="1"/>
          </p:cNvPicPr>
          <p:nvPr/>
        </p:nvPicPr>
        <p:blipFill>
          <a:blip r:embed="rId4"/>
          <a:stretch>
            <a:fillRect/>
          </a:stretch>
        </p:blipFill>
        <p:spPr>
          <a:xfrm>
            <a:off x="8692315" y="6452572"/>
            <a:ext cx="1352550" cy="285750"/>
          </a:xfrm>
          <a:prstGeom prst="rect">
            <a:avLst/>
          </a:prstGeom>
        </p:spPr>
      </p:pic>
      <p:sp>
        <p:nvSpPr>
          <p:cNvPr id="9" name="テキスト ボックス 8"/>
          <p:cNvSpPr txBox="1"/>
          <p:nvPr/>
        </p:nvSpPr>
        <p:spPr>
          <a:xfrm>
            <a:off x="10044865" y="6488668"/>
            <a:ext cx="646331" cy="369332"/>
          </a:xfrm>
          <a:prstGeom prst="rect">
            <a:avLst/>
          </a:prstGeom>
          <a:noFill/>
        </p:spPr>
        <p:txBody>
          <a:bodyPr wrap="none" rtlCol="0">
            <a:spAutoFit/>
          </a:bodyPr>
          <a:lstStyle/>
          <a:p>
            <a:r>
              <a:rPr kumimoji="1" lang="ja-JP" altLang="en-US" dirty="0" smtClean="0"/>
              <a:t>より</a:t>
            </a:r>
            <a:endParaRPr kumimoji="1" lang="ja-JP" altLang="en-US" dirty="0"/>
          </a:p>
        </p:txBody>
      </p:sp>
    </p:spTree>
    <p:extLst>
      <p:ext uri="{BB962C8B-B14F-4D97-AF65-F5344CB8AC3E}">
        <p14:creationId xmlns:p14="http://schemas.microsoft.com/office/powerpoint/2010/main" val="4001214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0" y="4619644"/>
            <a:ext cx="2038350" cy="2238375"/>
          </a:xfrm>
          <a:prstGeom prst="rect">
            <a:avLst/>
          </a:prstGeom>
        </p:spPr>
      </p:pic>
      <p:sp>
        <p:nvSpPr>
          <p:cNvPr id="3" name="テキスト ボックス 2"/>
          <p:cNvSpPr txBox="1"/>
          <p:nvPr/>
        </p:nvSpPr>
        <p:spPr>
          <a:xfrm>
            <a:off x="304800" y="571500"/>
            <a:ext cx="9212778" cy="769441"/>
          </a:xfrm>
          <a:prstGeom prst="rect">
            <a:avLst/>
          </a:prstGeom>
          <a:noFill/>
        </p:spPr>
        <p:txBody>
          <a:bodyPr wrap="none" rtlCol="0">
            <a:spAutoFit/>
          </a:bodyPr>
          <a:lstStyle/>
          <a:p>
            <a:r>
              <a:rPr lang="ja-JP" altLang="en-US" sz="4400" u="sng" dirty="0" smtClean="0">
                <a:latin typeface="ＤＦ平成明朝体W3" panose="02020309000000000000" pitchFamily="17" charset="-128"/>
                <a:ea typeface="ＤＦ平成明朝体W3" panose="02020309000000000000" pitchFamily="17" charset="-128"/>
              </a:rPr>
              <a:t>～ピアノのイベントを行う具体策～</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6" name="テキスト ボックス 5"/>
          <p:cNvSpPr txBox="1"/>
          <p:nvPr/>
        </p:nvSpPr>
        <p:spPr>
          <a:xfrm>
            <a:off x="1019175" y="3096665"/>
            <a:ext cx="9417963" cy="1015663"/>
          </a:xfrm>
          <a:prstGeom prst="rect">
            <a:avLst/>
          </a:prstGeom>
          <a:noFill/>
        </p:spPr>
        <p:txBody>
          <a:bodyPr wrap="none" rtlCol="0">
            <a:spAutoFit/>
          </a:bodyPr>
          <a:lstStyle/>
          <a:p>
            <a:r>
              <a:rPr lang="ja-JP" altLang="en-US" sz="6000" dirty="0" smtClean="0">
                <a:latin typeface="HG創英角ﾎﾟｯﾌﾟ体" panose="040B0A09000000000000" pitchFamily="49" charset="-128"/>
                <a:ea typeface="HG創英角ﾎﾟｯﾌﾟ体" panose="040B0A09000000000000" pitchFamily="49" charset="-128"/>
              </a:rPr>
              <a:t>ピアノのコンテスト</a:t>
            </a:r>
            <a:r>
              <a:rPr kumimoji="1" lang="ja-JP" altLang="en-US" sz="6000" dirty="0" smtClean="0">
                <a:latin typeface="HG創英角ﾎﾟｯﾌﾟ体" panose="040B0A09000000000000" pitchFamily="49" charset="-128"/>
                <a:ea typeface="HG創英角ﾎﾟｯﾌﾟ体" panose="040B0A09000000000000" pitchFamily="49" charset="-128"/>
              </a:rPr>
              <a:t>を行う</a:t>
            </a:r>
            <a:endParaRPr kumimoji="1" lang="en-US" altLang="ja-JP" sz="6000" dirty="0" smtClean="0">
              <a:latin typeface="HG創英角ﾎﾟｯﾌﾟ体" panose="040B0A09000000000000" pitchFamily="49" charset="-128"/>
              <a:ea typeface="HG創英角ﾎﾟｯﾌﾟ体" panose="040B0A09000000000000" pitchFamily="49" charset="-128"/>
            </a:endParaRPr>
          </a:p>
        </p:txBody>
      </p:sp>
      <p:sp>
        <p:nvSpPr>
          <p:cNvPr id="2" name="正方形/長方形 1"/>
          <p:cNvSpPr/>
          <p:nvPr/>
        </p:nvSpPr>
        <p:spPr>
          <a:xfrm rot="536827">
            <a:off x="9701076" y="1686964"/>
            <a:ext cx="887243"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8000" b="1" dirty="0" smtClean="0">
                <a:ln/>
                <a:solidFill>
                  <a:srgbClr val="FF99FF"/>
                </a:solidFill>
              </a:rPr>
              <a:t>♪</a:t>
            </a:r>
            <a:endParaRPr lang="ja-JP" altLang="en-US" sz="8000" b="1" dirty="0">
              <a:ln/>
              <a:solidFill>
                <a:srgbClr val="FF99FF"/>
              </a:solidFill>
            </a:endParaRPr>
          </a:p>
        </p:txBody>
      </p:sp>
      <p:sp>
        <p:nvSpPr>
          <p:cNvPr id="4" name="正方形/長方形 3"/>
          <p:cNvSpPr/>
          <p:nvPr/>
        </p:nvSpPr>
        <p:spPr>
          <a:xfrm rot="336999">
            <a:off x="10342561" y="2711258"/>
            <a:ext cx="95410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6000" b="1" cap="none" spc="0" dirty="0" smtClean="0">
                <a:ln/>
                <a:solidFill>
                  <a:srgbClr val="66FF33"/>
                </a:solidFill>
                <a:effectLst/>
              </a:rPr>
              <a:t>♬</a:t>
            </a:r>
            <a:endParaRPr lang="ja-JP" altLang="en-US" sz="6000" b="1" cap="none" spc="0" dirty="0">
              <a:ln/>
              <a:solidFill>
                <a:srgbClr val="66FF33"/>
              </a:solidFill>
              <a:effectLst/>
            </a:endParaRPr>
          </a:p>
        </p:txBody>
      </p:sp>
      <p:sp>
        <p:nvSpPr>
          <p:cNvPr id="7" name="正方形/長方形 6"/>
          <p:cNvSpPr/>
          <p:nvPr/>
        </p:nvSpPr>
        <p:spPr>
          <a:xfrm>
            <a:off x="11017239" y="1583848"/>
            <a:ext cx="877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b="1" cap="none" spc="0" dirty="0" smtClean="0">
                <a:ln/>
                <a:solidFill>
                  <a:schemeClr val="accent4"/>
                </a:solidFill>
                <a:effectLst/>
              </a:rPr>
              <a:t>♫</a:t>
            </a:r>
            <a:endParaRPr lang="ja-JP" altLang="en-US" sz="5400" b="1" cap="none" spc="0" dirty="0">
              <a:ln/>
              <a:solidFill>
                <a:schemeClr val="accent4"/>
              </a:solidFill>
              <a:effectLst/>
            </a:endParaRPr>
          </a:p>
        </p:txBody>
      </p:sp>
    </p:spTree>
    <p:extLst>
      <p:ext uri="{BB962C8B-B14F-4D97-AF65-F5344CB8AC3E}">
        <p14:creationId xmlns:p14="http://schemas.microsoft.com/office/powerpoint/2010/main" val="2860180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800" y="571500"/>
            <a:ext cx="9212778" cy="769441"/>
          </a:xfrm>
          <a:prstGeom prst="rect">
            <a:avLst/>
          </a:prstGeom>
          <a:noFill/>
        </p:spPr>
        <p:txBody>
          <a:bodyPr wrap="none" rtlCol="0">
            <a:spAutoFit/>
          </a:bodyPr>
          <a:lstStyle/>
          <a:p>
            <a:r>
              <a:rPr lang="ja-JP" altLang="en-US" sz="4400" u="sng" dirty="0" smtClean="0">
                <a:latin typeface="ＤＦ平成明朝体W3" panose="02020309000000000000" pitchFamily="17" charset="-128"/>
                <a:ea typeface="ＤＦ平成明朝体W3" panose="02020309000000000000" pitchFamily="17" charset="-128"/>
              </a:rPr>
              <a:t>～ピアノのイベントを行う具体策～</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3" name="テキスト ボックス 2"/>
          <p:cNvSpPr txBox="1"/>
          <p:nvPr/>
        </p:nvSpPr>
        <p:spPr>
          <a:xfrm>
            <a:off x="588135" y="3078050"/>
            <a:ext cx="11264622" cy="2308324"/>
          </a:xfrm>
          <a:prstGeom prst="rect">
            <a:avLst/>
          </a:prstGeom>
          <a:noFill/>
        </p:spPr>
        <p:txBody>
          <a:bodyPr wrap="none" rtlCol="0">
            <a:spAutoFit/>
          </a:bodyPr>
          <a:lstStyle/>
          <a:p>
            <a:r>
              <a:rPr lang="en-US" altLang="ja-JP" sz="4800" dirty="0" smtClean="0">
                <a:latin typeface="HG創英角ﾎﾟｯﾌﾟ体" panose="040B0A09000000000000" pitchFamily="49" charset="-128"/>
                <a:ea typeface="HG創英角ﾎﾟｯﾌﾟ体" panose="040B0A09000000000000" pitchFamily="49" charset="-128"/>
              </a:rPr>
              <a:t>YouTube</a:t>
            </a:r>
            <a:r>
              <a:rPr lang="ja-JP" altLang="en-US" sz="4800" dirty="0" smtClean="0">
                <a:latin typeface="HG創英角ﾎﾟｯﾌﾟ体" panose="040B0A09000000000000" pitchFamily="49" charset="-128"/>
                <a:ea typeface="HG創英角ﾎﾟｯﾌﾟ体" panose="040B0A09000000000000" pitchFamily="49" charset="-128"/>
              </a:rPr>
              <a:t>で活動する</a:t>
            </a:r>
            <a:endParaRPr lang="en-US" altLang="ja-JP" sz="4800" dirty="0" smtClean="0">
              <a:latin typeface="HG創英角ﾎﾟｯﾌﾟ体" panose="040B0A09000000000000" pitchFamily="49" charset="-128"/>
              <a:ea typeface="HG創英角ﾎﾟｯﾌﾟ体" panose="040B0A09000000000000" pitchFamily="49" charset="-128"/>
            </a:endParaRPr>
          </a:p>
          <a:p>
            <a:r>
              <a:rPr kumimoji="1" lang="ja-JP" altLang="en-US" sz="4800" dirty="0" smtClean="0">
                <a:latin typeface="HG創英角ﾎﾟｯﾌﾟ体" panose="040B0A09000000000000" pitchFamily="49" charset="-128"/>
                <a:ea typeface="HG創英角ﾎﾟｯﾌﾟ体" panose="040B0A09000000000000" pitchFamily="49" charset="-128"/>
              </a:rPr>
              <a:t>　　　　ストリートピアニストに</a:t>
            </a:r>
            <a:endParaRPr kumimoji="1" lang="en-US" altLang="ja-JP" sz="4800" dirty="0" smtClean="0">
              <a:latin typeface="HG創英角ﾎﾟｯﾌﾟ体" panose="040B0A09000000000000" pitchFamily="49" charset="-128"/>
              <a:ea typeface="HG創英角ﾎﾟｯﾌﾟ体" panose="040B0A09000000000000" pitchFamily="49" charset="-128"/>
            </a:endParaRPr>
          </a:p>
          <a:p>
            <a:r>
              <a:rPr lang="ja-JP" altLang="en-US" sz="4800" dirty="0" smtClean="0">
                <a:latin typeface="HG創英角ﾎﾟｯﾌﾟ体" panose="040B0A09000000000000" pitchFamily="49" charset="-128"/>
                <a:ea typeface="HG創英角ﾎﾟｯﾌﾟ体" panose="040B0A09000000000000" pitchFamily="49" charset="-128"/>
              </a:rPr>
              <a:t>　　　　　　　　　　　演奏してもらう</a:t>
            </a:r>
            <a:endParaRPr kumimoji="1" lang="ja-JP" altLang="en-US" sz="4800" dirty="0">
              <a:latin typeface="HG創英角ﾎﾟｯﾌﾟ体" panose="040B0A09000000000000" pitchFamily="49" charset="-128"/>
              <a:ea typeface="HG創英角ﾎﾟｯﾌﾟ体" panose="040B0A09000000000000" pitchFamily="49" charset="-128"/>
            </a:endParaRPr>
          </a:p>
        </p:txBody>
      </p:sp>
      <p:pic>
        <p:nvPicPr>
          <p:cNvPr id="4" name="図 3"/>
          <p:cNvPicPr>
            <a:picLocks noChangeAspect="1"/>
          </p:cNvPicPr>
          <p:nvPr/>
        </p:nvPicPr>
        <p:blipFill>
          <a:blip r:embed="rId3"/>
          <a:stretch>
            <a:fillRect/>
          </a:stretch>
        </p:blipFill>
        <p:spPr>
          <a:xfrm>
            <a:off x="304800" y="4489494"/>
            <a:ext cx="2286000" cy="2000250"/>
          </a:xfrm>
          <a:prstGeom prst="rect">
            <a:avLst/>
          </a:prstGeom>
        </p:spPr>
      </p:pic>
      <p:sp>
        <p:nvSpPr>
          <p:cNvPr id="5" name="正方形/長方形 4"/>
          <p:cNvSpPr/>
          <p:nvPr/>
        </p:nvSpPr>
        <p:spPr>
          <a:xfrm>
            <a:off x="6003635" y="2967335"/>
            <a:ext cx="18473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ja-JP" altLang="en-US" sz="5400" b="1" cap="none" spc="0" dirty="0">
              <a:ln/>
              <a:solidFill>
                <a:schemeClr val="accent4"/>
              </a:solidFill>
              <a:effectLst/>
            </a:endParaRPr>
          </a:p>
        </p:txBody>
      </p:sp>
      <p:pic>
        <p:nvPicPr>
          <p:cNvPr id="6" name="図 5"/>
          <p:cNvPicPr>
            <a:picLocks noChangeAspect="1"/>
          </p:cNvPicPr>
          <p:nvPr/>
        </p:nvPicPr>
        <p:blipFill>
          <a:blip r:embed="rId4"/>
          <a:stretch>
            <a:fillRect/>
          </a:stretch>
        </p:blipFill>
        <p:spPr>
          <a:xfrm>
            <a:off x="9287345" y="1974680"/>
            <a:ext cx="1595304" cy="1595304"/>
          </a:xfrm>
          <a:prstGeom prst="rect">
            <a:avLst/>
          </a:prstGeom>
        </p:spPr>
      </p:pic>
      <p:pic>
        <p:nvPicPr>
          <p:cNvPr id="7" name="図 6"/>
          <p:cNvPicPr>
            <a:picLocks noChangeAspect="1"/>
          </p:cNvPicPr>
          <p:nvPr/>
        </p:nvPicPr>
        <p:blipFill rotWithShape="1">
          <a:blip r:embed="rId5"/>
          <a:srcRect l="67226" t="67871" r="6698"/>
          <a:stretch/>
        </p:blipFill>
        <p:spPr>
          <a:xfrm rot="20352752">
            <a:off x="10603779" y="994622"/>
            <a:ext cx="1232027" cy="1518030"/>
          </a:xfrm>
          <a:prstGeom prst="rect">
            <a:avLst/>
          </a:prstGeom>
        </p:spPr>
      </p:pic>
      <p:pic>
        <p:nvPicPr>
          <p:cNvPr id="9" name="図 8"/>
          <p:cNvPicPr>
            <a:picLocks noChangeAspect="1"/>
          </p:cNvPicPr>
          <p:nvPr/>
        </p:nvPicPr>
        <p:blipFill rotWithShape="1">
          <a:blip r:embed="rId5"/>
          <a:srcRect l="58212" t="23246" r="24663" b="39935"/>
          <a:stretch/>
        </p:blipFill>
        <p:spPr>
          <a:xfrm rot="1259268">
            <a:off x="11001083" y="2640745"/>
            <a:ext cx="733239" cy="1576508"/>
          </a:xfrm>
          <a:prstGeom prst="rect">
            <a:avLst/>
          </a:prstGeom>
        </p:spPr>
      </p:pic>
    </p:spTree>
    <p:extLst>
      <p:ext uri="{BB962C8B-B14F-4D97-AF65-F5344CB8AC3E}">
        <p14:creationId xmlns:p14="http://schemas.microsoft.com/office/powerpoint/2010/main" val="223174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flipH="1">
            <a:off x="444500" y="500381"/>
            <a:ext cx="4217652" cy="769441"/>
          </a:xfrm>
          <a:prstGeom prst="rect">
            <a:avLst/>
          </a:prstGeom>
          <a:noFill/>
        </p:spPr>
        <p:txBody>
          <a:bodyPr wrap="squar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a:t>
            </a:r>
            <a:r>
              <a:rPr lang="ja-JP" altLang="en-US" sz="4400" u="sng" dirty="0" smtClean="0">
                <a:latin typeface="AR P悠々ゴシック体E" panose="040B0900000000000000" pitchFamily="50" charset="-128"/>
                <a:ea typeface="AR P悠々ゴシック体E" panose="040B0900000000000000" pitchFamily="50" charset="-128"/>
              </a:rPr>
              <a:t>課題</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6" name="角丸四角形 5"/>
          <p:cNvSpPr/>
          <p:nvPr/>
        </p:nvSpPr>
        <p:spPr>
          <a:xfrm>
            <a:off x="257801" y="1211168"/>
            <a:ext cx="11642278" cy="15887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 name="テキスト ボックス 6"/>
          <p:cNvSpPr txBox="1"/>
          <p:nvPr/>
        </p:nvSpPr>
        <p:spPr>
          <a:xfrm>
            <a:off x="446629" y="1386773"/>
            <a:ext cx="11264622" cy="1200329"/>
          </a:xfrm>
          <a:prstGeom prst="rect">
            <a:avLst/>
          </a:prstGeom>
          <a:noFill/>
        </p:spPr>
        <p:txBody>
          <a:bodyPr wrap="none" rtlCol="0">
            <a:spAutoFit/>
          </a:bodyPr>
          <a:lstStyle/>
          <a:p>
            <a:r>
              <a:rPr kumimoji="1" lang="ja-JP" altLang="en-US" sz="7200" dirty="0" smtClean="0">
                <a:latin typeface="ＤＦ平成ゴシック体W5" panose="020B0509000000000000" pitchFamily="49" charset="-128"/>
                <a:ea typeface="ＤＦ平成ゴシック体W5" panose="020B0509000000000000" pitchFamily="49" charset="-128"/>
              </a:rPr>
              <a:t>費用がかかる～ピアノ代～</a:t>
            </a:r>
            <a:endParaRPr kumimoji="1" lang="ja-JP" altLang="en-US" sz="7200" dirty="0">
              <a:latin typeface="ＤＦ平成ゴシック体W5" panose="020B0509000000000000" pitchFamily="49" charset="-128"/>
              <a:ea typeface="ＤＦ平成ゴシック体W5" panose="020B0509000000000000" pitchFamily="49" charset="-128"/>
            </a:endParaRPr>
          </a:p>
        </p:txBody>
      </p:sp>
      <p:sp>
        <p:nvSpPr>
          <p:cNvPr id="10" name="テキスト ボックス 9"/>
          <p:cNvSpPr txBox="1"/>
          <p:nvPr/>
        </p:nvSpPr>
        <p:spPr>
          <a:xfrm>
            <a:off x="8976574" y="6310647"/>
            <a:ext cx="2723823" cy="369332"/>
          </a:xfrm>
          <a:prstGeom prst="rect">
            <a:avLst/>
          </a:prstGeom>
          <a:noFill/>
        </p:spPr>
        <p:txBody>
          <a:bodyPr wrap="none" rtlCol="0">
            <a:spAutoFit/>
          </a:bodyPr>
          <a:lstStyle/>
          <a:p>
            <a:r>
              <a:rPr kumimoji="1" lang="ja-JP" altLang="en-US" dirty="0" smtClean="0"/>
              <a:t>ＢＡＳＨＡＭＩＣＨより</a:t>
            </a:r>
            <a:endParaRPr kumimoji="1" lang="ja-JP" altLang="en-US" dirty="0"/>
          </a:p>
        </p:txBody>
      </p:sp>
      <p:pic>
        <p:nvPicPr>
          <p:cNvPr id="11" name="図 10"/>
          <p:cNvPicPr>
            <a:picLocks noChangeAspect="1"/>
          </p:cNvPicPr>
          <p:nvPr/>
        </p:nvPicPr>
        <p:blipFill rotWithShape="1">
          <a:blip r:embed="rId3"/>
          <a:srcRect t="22714" r="15095"/>
          <a:stretch/>
        </p:blipFill>
        <p:spPr>
          <a:xfrm>
            <a:off x="455310" y="3142361"/>
            <a:ext cx="1900506" cy="1582712"/>
          </a:xfrm>
          <a:prstGeom prst="rect">
            <a:avLst/>
          </a:prstGeom>
        </p:spPr>
      </p:pic>
      <p:pic>
        <p:nvPicPr>
          <p:cNvPr id="12" name="図 11"/>
          <p:cNvPicPr>
            <a:picLocks noChangeAspect="1"/>
          </p:cNvPicPr>
          <p:nvPr/>
        </p:nvPicPr>
        <p:blipFill>
          <a:blip r:embed="rId4"/>
          <a:stretch>
            <a:fillRect/>
          </a:stretch>
        </p:blipFill>
        <p:spPr>
          <a:xfrm>
            <a:off x="257801" y="4867275"/>
            <a:ext cx="2295525" cy="1990725"/>
          </a:xfrm>
          <a:prstGeom prst="rect">
            <a:avLst/>
          </a:prstGeom>
        </p:spPr>
      </p:pic>
      <p:sp>
        <p:nvSpPr>
          <p:cNvPr id="13" name="テキスト ボックス 12"/>
          <p:cNvSpPr txBox="1"/>
          <p:nvPr/>
        </p:nvSpPr>
        <p:spPr>
          <a:xfrm>
            <a:off x="2553325" y="3538753"/>
            <a:ext cx="7109639" cy="646331"/>
          </a:xfrm>
          <a:prstGeom prst="rect">
            <a:avLst/>
          </a:prstGeom>
          <a:noFill/>
        </p:spPr>
        <p:txBody>
          <a:bodyPr wrap="none" rtlCol="0">
            <a:spAutoFit/>
          </a:bodyPr>
          <a:lstStyle/>
          <a:p>
            <a:r>
              <a:rPr kumimoji="1" lang="ja-JP" altLang="en-US" sz="3600" dirty="0" smtClean="0">
                <a:latin typeface="ＤＦ平成ゴシック体W5" panose="020B0509000000000000" pitchFamily="49" charset="-128"/>
                <a:ea typeface="ＤＦ平成ゴシック体W5" panose="020B0509000000000000" pitchFamily="49" charset="-128"/>
              </a:rPr>
              <a:t>アップライトピアノ：４０万円～</a:t>
            </a:r>
            <a:endParaRPr kumimoji="1" lang="ja-JP" altLang="en-US" sz="3600" dirty="0">
              <a:latin typeface="ＤＦ平成ゴシック体W5" panose="020B0509000000000000" pitchFamily="49" charset="-128"/>
              <a:ea typeface="ＤＦ平成ゴシック体W5" panose="020B0509000000000000" pitchFamily="49" charset="-128"/>
            </a:endParaRPr>
          </a:p>
        </p:txBody>
      </p:sp>
      <p:sp>
        <p:nvSpPr>
          <p:cNvPr id="14" name="テキスト ボックス 13"/>
          <p:cNvSpPr txBox="1"/>
          <p:nvPr/>
        </p:nvSpPr>
        <p:spPr>
          <a:xfrm>
            <a:off x="2553325" y="5570249"/>
            <a:ext cx="7571303" cy="646331"/>
          </a:xfrm>
          <a:prstGeom prst="rect">
            <a:avLst/>
          </a:prstGeom>
          <a:noFill/>
        </p:spPr>
        <p:txBody>
          <a:bodyPr wrap="none" rtlCol="0">
            <a:spAutoFit/>
          </a:bodyPr>
          <a:lstStyle/>
          <a:p>
            <a:r>
              <a:rPr lang="ja-JP" altLang="en-US" sz="3600" dirty="0" smtClean="0">
                <a:latin typeface="ＤＦ平成ゴシック体W5" panose="020B0509000000000000" pitchFamily="49" charset="-128"/>
                <a:ea typeface="ＤＦ平成ゴシック体W5" panose="020B0509000000000000" pitchFamily="49" charset="-128"/>
              </a:rPr>
              <a:t>グランド</a:t>
            </a:r>
            <a:r>
              <a:rPr kumimoji="1" lang="ja-JP" altLang="en-US" sz="3600" dirty="0" smtClean="0">
                <a:latin typeface="ＤＦ平成ゴシック体W5" panose="020B0509000000000000" pitchFamily="49" charset="-128"/>
                <a:ea typeface="ＤＦ平成ゴシック体W5" panose="020B0509000000000000" pitchFamily="49" charset="-128"/>
              </a:rPr>
              <a:t>ピアノ　　：１００万円～</a:t>
            </a:r>
            <a:endParaRPr kumimoji="1" lang="ja-JP" altLang="en-US" sz="3600" dirty="0">
              <a:latin typeface="ＤＦ平成ゴシック体W5" panose="020B0509000000000000" pitchFamily="49" charset="-128"/>
              <a:ea typeface="ＤＦ平成ゴシック体W5" panose="020B0509000000000000" pitchFamily="49" charset="-128"/>
            </a:endParaRPr>
          </a:p>
        </p:txBody>
      </p:sp>
    </p:spTree>
    <p:extLst>
      <p:ext uri="{BB962C8B-B14F-4D97-AF65-F5344CB8AC3E}">
        <p14:creationId xmlns:p14="http://schemas.microsoft.com/office/powerpoint/2010/main" val="42716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flipH="1">
            <a:off x="444500" y="500381"/>
            <a:ext cx="4217652" cy="769441"/>
          </a:xfrm>
          <a:prstGeom prst="rect">
            <a:avLst/>
          </a:prstGeom>
          <a:noFill/>
        </p:spPr>
        <p:txBody>
          <a:bodyPr wrap="squar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a:t>
            </a:r>
            <a:r>
              <a:rPr lang="ja-JP" altLang="en-US" sz="4400" u="sng" dirty="0" smtClean="0">
                <a:latin typeface="AR P悠々ゴシック体E" panose="040B0900000000000000" pitchFamily="50" charset="-128"/>
                <a:ea typeface="AR P悠々ゴシック体E" panose="040B0900000000000000" pitchFamily="50" charset="-128"/>
              </a:rPr>
              <a:t>課題</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pic>
        <p:nvPicPr>
          <p:cNvPr id="6" name="図 5"/>
          <p:cNvPicPr>
            <a:picLocks noChangeAspect="1"/>
          </p:cNvPicPr>
          <p:nvPr/>
        </p:nvPicPr>
        <p:blipFill rotWithShape="1">
          <a:blip r:embed="rId3"/>
          <a:srcRect t="22714" r="15095"/>
          <a:stretch/>
        </p:blipFill>
        <p:spPr>
          <a:xfrm>
            <a:off x="455310" y="3142361"/>
            <a:ext cx="1900506" cy="1582712"/>
          </a:xfrm>
          <a:prstGeom prst="rect">
            <a:avLst/>
          </a:prstGeom>
        </p:spPr>
      </p:pic>
      <p:pic>
        <p:nvPicPr>
          <p:cNvPr id="7" name="図 6"/>
          <p:cNvPicPr>
            <a:picLocks noChangeAspect="1"/>
          </p:cNvPicPr>
          <p:nvPr/>
        </p:nvPicPr>
        <p:blipFill>
          <a:blip r:embed="rId4"/>
          <a:stretch>
            <a:fillRect/>
          </a:stretch>
        </p:blipFill>
        <p:spPr>
          <a:xfrm>
            <a:off x="257801" y="4867275"/>
            <a:ext cx="2295525" cy="1990725"/>
          </a:xfrm>
          <a:prstGeom prst="rect">
            <a:avLst/>
          </a:prstGeom>
        </p:spPr>
      </p:pic>
      <p:sp>
        <p:nvSpPr>
          <p:cNvPr id="8" name="テキスト ボックス 7"/>
          <p:cNvSpPr txBox="1"/>
          <p:nvPr/>
        </p:nvSpPr>
        <p:spPr>
          <a:xfrm>
            <a:off x="2553325" y="3538753"/>
            <a:ext cx="8956298" cy="646331"/>
          </a:xfrm>
          <a:prstGeom prst="rect">
            <a:avLst/>
          </a:prstGeom>
          <a:noFill/>
        </p:spPr>
        <p:txBody>
          <a:bodyPr wrap="none" rtlCol="0">
            <a:spAutoFit/>
          </a:bodyPr>
          <a:lstStyle/>
          <a:p>
            <a:r>
              <a:rPr kumimoji="1" lang="ja-JP" altLang="en-US" sz="3600" dirty="0" smtClean="0">
                <a:latin typeface="ＤＦ平成ゴシック体W5" panose="020B0509000000000000" pitchFamily="49" charset="-128"/>
                <a:ea typeface="ＤＦ平成ゴシック体W5" panose="020B0509000000000000" pitchFamily="49" charset="-128"/>
              </a:rPr>
              <a:t>アップライトピアノ：</a:t>
            </a:r>
            <a:r>
              <a:rPr lang="ja-JP" altLang="en-US" sz="3600" dirty="0" smtClean="0">
                <a:latin typeface="ＤＦ平成ゴシック体W5" panose="020B0509000000000000" pitchFamily="49" charset="-128"/>
                <a:ea typeface="ＤＦ平成ゴシック体W5" panose="020B0509000000000000" pitchFamily="49" charset="-128"/>
              </a:rPr>
              <a:t>１万２０００円前後</a:t>
            </a:r>
            <a:endParaRPr kumimoji="1" lang="ja-JP" altLang="en-US" sz="3600" dirty="0">
              <a:latin typeface="ＤＦ平成ゴシック体W5" panose="020B0509000000000000" pitchFamily="49" charset="-128"/>
              <a:ea typeface="ＤＦ平成ゴシック体W5" panose="020B0509000000000000" pitchFamily="49" charset="-128"/>
            </a:endParaRPr>
          </a:p>
        </p:txBody>
      </p:sp>
      <p:sp>
        <p:nvSpPr>
          <p:cNvPr id="10" name="角丸四角形 9"/>
          <p:cNvSpPr/>
          <p:nvPr/>
        </p:nvSpPr>
        <p:spPr>
          <a:xfrm>
            <a:off x="257801" y="1257419"/>
            <a:ext cx="11642278" cy="15887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テキスト ボックス 10"/>
          <p:cNvSpPr txBox="1"/>
          <p:nvPr/>
        </p:nvSpPr>
        <p:spPr>
          <a:xfrm>
            <a:off x="908293" y="1397164"/>
            <a:ext cx="10341293" cy="1200329"/>
          </a:xfrm>
          <a:prstGeom prst="rect">
            <a:avLst/>
          </a:prstGeom>
          <a:noFill/>
        </p:spPr>
        <p:txBody>
          <a:bodyPr wrap="none" rtlCol="0">
            <a:spAutoFit/>
          </a:bodyPr>
          <a:lstStyle/>
          <a:p>
            <a:r>
              <a:rPr kumimoji="1" lang="ja-JP" altLang="en-US" sz="7200" dirty="0" smtClean="0">
                <a:latin typeface="ＤＦ平成ゴシック体W5" panose="020B0509000000000000" pitchFamily="49" charset="-128"/>
                <a:ea typeface="ＤＦ平成ゴシック体W5" panose="020B0509000000000000" pitchFamily="49" charset="-128"/>
              </a:rPr>
              <a:t>費用がかかる～調律費～</a:t>
            </a:r>
            <a:endParaRPr kumimoji="1" lang="ja-JP" altLang="en-US" sz="7200" dirty="0">
              <a:latin typeface="ＤＦ平成ゴシック体W5" panose="020B0509000000000000" pitchFamily="49" charset="-128"/>
              <a:ea typeface="ＤＦ平成ゴシック体W5" panose="020B0509000000000000" pitchFamily="49" charset="-128"/>
            </a:endParaRPr>
          </a:p>
        </p:txBody>
      </p:sp>
      <p:sp>
        <p:nvSpPr>
          <p:cNvPr id="12" name="テキスト ボックス 11"/>
          <p:cNvSpPr txBox="1"/>
          <p:nvPr/>
        </p:nvSpPr>
        <p:spPr>
          <a:xfrm>
            <a:off x="2553325" y="5570249"/>
            <a:ext cx="8956298" cy="646331"/>
          </a:xfrm>
          <a:prstGeom prst="rect">
            <a:avLst/>
          </a:prstGeom>
          <a:noFill/>
        </p:spPr>
        <p:txBody>
          <a:bodyPr wrap="none" rtlCol="0">
            <a:spAutoFit/>
          </a:bodyPr>
          <a:lstStyle/>
          <a:p>
            <a:r>
              <a:rPr lang="ja-JP" altLang="en-US" sz="3600" dirty="0" smtClean="0">
                <a:latin typeface="ＤＦ平成ゴシック体W5" panose="020B0509000000000000" pitchFamily="49" charset="-128"/>
                <a:ea typeface="ＤＦ平成ゴシック体W5" panose="020B0509000000000000" pitchFamily="49" charset="-128"/>
              </a:rPr>
              <a:t>グランド</a:t>
            </a:r>
            <a:r>
              <a:rPr kumimoji="1" lang="ja-JP" altLang="en-US" sz="3600" dirty="0" smtClean="0">
                <a:latin typeface="ＤＦ平成ゴシック体W5" panose="020B0509000000000000" pitchFamily="49" charset="-128"/>
                <a:ea typeface="ＤＦ平成ゴシック体W5" panose="020B0509000000000000" pitchFamily="49" charset="-128"/>
              </a:rPr>
              <a:t>ピアノ　　：</a:t>
            </a:r>
            <a:r>
              <a:rPr lang="ja-JP" altLang="en-US" sz="3600" dirty="0" smtClean="0">
                <a:latin typeface="ＤＦ平成ゴシック体W5" panose="020B0509000000000000" pitchFamily="49" charset="-128"/>
                <a:ea typeface="ＤＦ平成ゴシック体W5" panose="020B0509000000000000" pitchFamily="49" charset="-128"/>
              </a:rPr>
              <a:t>１万５０００円前後</a:t>
            </a:r>
            <a:endParaRPr kumimoji="1" lang="ja-JP" altLang="en-US" sz="3600" dirty="0">
              <a:latin typeface="ＤＦ平成ゴシック体W5" panose="020B0509000000000000" pitchFamily="49" charset="-128"/>
              <a:ea typeface="ＤＦ平成ゴシック体W5" panose="020B0509000000000000" pitchFamily="49" charset="-128"/>
            </a:endParaRPr>
          </a:p>
        </p:txBody>
      </p:sp>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5440" y="6486151"/>
            <a:ext cx="2070572" cy="330275"/>
          </a:xfrm>
          <a:prstGeom prst="rect">
            <a:avLst/>
          </a:prstGeom>
        </p:spPr>
      </p:pic>
      <p:sp>
        <p:nvSpPr>
          <p:cNvPr id="15" name="テキスト ボックス 14"/>
          <p:cNvSpPr txBox="1"/>
          <p:nvPr/>
        </p:nvSpPr>
        <p:spPr>
          <a:xfrm>
            <a:off x="11586896" y="6532025"/>
            <a:ext cx="646331" cy="369332"/>
          </a:xfrm>
          <a:prstGeom prst="rect">
            <a:avLst/>
          </a:prstGeom>
          <a:noFill/>
        </p:spPr>
        <p:txBody>
          <a:bodyPr wrap="none" rtlCol="0">
            <a:spAutoFit/>
          </a:bodyPr>
          <a:lstStyle/>
          <a:p>
            <a:r>
              <a:rPr kumimoji="1" lang="ja-JP" altLang="en-US" dirty="0" smtClean="0"/>
              <a:t>より</a:t>
            </a:r>
            <a:endParaRPr kumimoji="1" lang="ja-JP" altLang="en-US" dirty="0"/>
          </a:p>
        </p:txBody>
      </p:sp>
    </p:spTree>
    <p:extLst>
      <p:ext uri="{BB962C8B-B14F-4D97-AF65-F5344CB8AC3E}">
        <p14:creationId xmlns:p14="http://schemas.microsoft.com/office/powerpoint/2010/main" val="300778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022" y="431800"/>
            <a:ext cx="2266967" cy="769441"/>
          </a:xfrm>
          <a:prstGeom prst="rect">
            <a:avLst/>
          </a:prstGeom>
          <a:noFill/>
        </p:spPr>
        <p:txBody>
          <a:bodyPr wrap="non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a:t>
            </a:r>
            <a:r>
              <a:rPr lang="ja-JP" altLang="en-US" sz="4400" u="sng" dirty="0" smtClean="0">
                <a:latin typeface="AR P悠々ゴシック体E" panose="040B0900000000000000" pitchFamily="50" charset="-128"/>
                <a:ea typeface="AR P悠々ゴシック体E" panose="040B0900000000000000" pitchFamily="50" charset="-128"/>
              </a:rPr>
              <a:t>まと</a:t>
            </a:r>
            <a:r>
              <a:rPr lang="ja-JP" altLang="en-US" sz="4400" u="sng" dirty="0">
                <a:latin typeface="AR P悠々ゴシック体E" panose="040B0900000000000000" pitchFamily="50" charset="-128"/>
                <a:ea typeface="AR P悠々ゴシック体E" panose="040B0900000000000000" pitchFamily="50" charset="-128"/>
              </a:rPr>
              <a:t>め</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4" name="テキスト ボックス 3"/>
          <p:cNvSpPr txBox="1"/>
          <p:nvPr/>
        </p:nvSpPr>
        <p:spPr>
          <a:xfrm>
            <a:off x="1879600" y="2006600"/>
            <a:ext cx="184731" cy="369332"/>
          </a:xfrm>
          <a:prstGeom prst="rect">
            <a:avLst/>
          </a:prstGeom>
          <a:noFill/>
        </p:spPr>
        <p:txBody>
          <a:bodyPr wrap="none" rtlCol="0">
            <a:spAutoFit/>
          </a:bodyPr>
          <a:lstStyle/>
          <a:p>
            <a:endParaRPr kumimoji="1" lang="ja-JP" altLang="en-US" dirty="0"/>
          </a:p>
        </p:txBody>
      </p:sp>
      <p:sp>
        <p:nvSpPr>
          <p:cNvPr id="5" name="正方形/長方形 4"/>
          <p:cNvSpPr/>
          <p:nvPr/>
        </p:nvSpPr>
        <p:spPr>
          <a:xfrm>
            <a:off x="565081" y="2006600"/>
            <a:ext cx="11957119" cy="3416320"/>
          </a:xfrm>
          <a:prstGeom prst="rect">
            <a:avLst/>
          </a:prstGeom>
        </p:spPr>
        <p:txBody>
          <a:bodyPr wrap="none">
            <a:spAutoFit/>
          </a:bodyPr>
          <a:lstStyle/>
          <a:p>
            <a:r>
              <a:rPr lang="ja-JP" altLang="en-US" sz="5400" dirty="0" smtClean="0">
                <a:latin typeface="+mj-ea"/>
                <a:ea typeface="+mj-ea"/>
              </a:rPr>
              <a:t>①音楽</a:t>
            </a:r>
            <a:r>
              <a:rPr lang="ja-JP" altLang="en-US" sz="5400" dirty="0">
                <a:latin typeface="+mj-ea"/>
                <a:ea typeface="+mj-ea"/>
              </a:rPr>
              <a:t>を通じて人と人</a:t>
            </a:r>
            <a:r>
              <a:rPr lang="ja-JP" altLang="en-US" sz="5400" dirty="0" smtClean="0">
                <a:latin typeface="+mj-ea"/>
                <a:ea typeface="+mj-ea"/>
              </a:rPr>
              <a:t>の</a:t>
            </a:r>
            <a:endParaRPr lang="en-US" altLang="ja-JP" sz="5400" dirty="0" smtClean="0">
              <a:latin typeface="+mj-ea"/>
              <a:ea typeface="+mj-ea"/>
            </a:endParaRPr>
          </a:p>
          <a:p>
            <a:r>
              <a:rPr lang="ja-JP" altLang="en-US" sz="5400" dirty="0">
                <a:latin typeface="+mj-ea"/>
                <a:ea typeface="+mj-ea"/>
              </a:rPr>
              <a:t>　</a:t>
            </a:r>
            <a:r>
              <a:rPr lang="ja-JP" altLang="en-US" sz="5400" dirty="0" smtClean="0">
                <a:latin typeface="+mj-ea"/>
                <a:ea typeface="+mj-ea"/>
              </a:rPr>
              <a:t>繋がりをつくることができる。</a:t>
            </a:r>
            <a:endParaRPr lang="en-US" altLang="ja-JP" sz="5400" dirty="0" smtClean="0">
              <a:latin typeface="+mj-ea"/>
              <a:ea typeface="+mj-ea"/>
            </a:endParaRPr>
          </a:p>
          <a:p>
            <a:endParaRPr lang="en-US" altLang="ja-JP" sz="5400" dirty="0" smtClean="0">
              <a:latin typeface="+mj-ea"/>
              <a:ea typeface="+mj-ea"/>
            </a:endParaRPr>
          </a:p>
          <a:p>
            <a:r>
              <a:rPr lang="ja-JP" altLang="en-US" sz="5400" dirty="0">
                <a:latin typeface="+mj-ea"/>
                <a:ea typeface="+mj-ea"/>
              </a:rPr>
              <a:t>②</a:t>
            </a:r>
            <a:r>
              <a:rPr lang="ja-JP" altLang="en-US" sz="5400" dirty="0" smtClean="0">
                <a:latin typeface="+mj-ea"/>
                <a:ea typeface="+mj-ea"/>
              </a:rPr>
              <a:t>観光客の方も地域の方も楽しめる。</a:t>
            </a:r>
            <a:endParaRPr lang="ja-JP" altLang="en-US" sz="5400" dirty="0">
              <a:latin typeface="+mj-ea"/>
              <a:ea typeface="+mj-ea"/>
            </a:endParaRPr>
          </a:p>
        </p:txBody>
      </p:sp>
    </p:spTree>
    <p:extLst>
      <p:ext uri="{BB962C8B-B14F-4D97-AF65-F5344CB8AC3E}">
        <p14:creationId xmlns:p14="http://schemas.microsoft.com/office/powerpoint/2010/main" val="301114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92427" y="2781837"/>
            <a:ext cx="10956846" cy="1015663"/>
          </a:xfrm>
          <a:prstGeom prst="rect">
            <a:avLst/>
          </a:prstGeom>
          <a:noFill/>
        </p:spPr>
        <p:txBody>
          <a:bodyPr wrap="none" rtlCol="0">
            <a:spAutoFit/>
          </a:bodyPr>
          <a:lstStyle/>
          <a:p>
            <a:r>
              <a:rPr kumimoji="1" lang="ja-JP" altLang="en-US" sz="6000" dirty="0" smtClean="0">
                <a:latin typeface="HG教科書体" panose="02020609000000000000" pitchFamily="17" charset="-128"/>
                <a:ea typeface="HG教科書体" panose="02020609000000000000" pitchFamily="17" charset="-128"/>
              </a:rPr>
              <a:t>ご清聴ありがとうございました</a:t>
            </a:r>
            <a:endParaRPr kumimoji="1" lang="ja-JP" altLang="en-US" sz="60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279193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3700" y="457200"/>
            <a:ext cx="1877437" cy="769441"/>
          </a:xfrm>
          <a:prstGeom prst="rect">
            <a:avLst/>
          </a:prstGeom>
          <a:noFill/>
        </p:spPr>
        <p:txBody>
          <a:bodyPr wrap="non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★仮説</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3" name="テキスト ボックス 2"/>
          <p:cNvSpPr txBox="1"/>
          <p:nvPr/>
        </p:nvSpPr>
        <p:spPr>
          <a:xfrm>
            <a:off x="0" y="2323026"/>
            <a:ext cx="12495728" cy="3785652"/>
          </a:xfrm>
          <a:prstGeom prst="rect">
            <a:avLst/>
          </a:prstGeom>
          <a:noFill/>
        </p:spPr>
        <p:txBody>
          <a:bodyPr wrap="none" rtlCol="0">
            <a:spAutoFit/>
          </a:bodyPr>
          <a:lstStyle/>
          <a:p>
            <a:r>
              <a:rPr kumimoji="1" lang="ja-JP" altLang="en-US" sz="4800" dirty="0" smtClean="0">
                <a:latin typeface="+mj-ea"/>
                <a:ea typeface="+mj-ea"/>
              </a:rPr>
              <a:t>　　　　　　　　　を置けば</a:t>
            </a:r>
            <a:endParaRPr kumimoji="1" lang="en-US" altLang="ja-JP" sz="4800" dirty="0" smtClean="0">
              <a:latin typeface="+mj-ea"/>
              <a:ea typeface="+mj-ea"/>
            </a:endParaRPr>
          </a:p>
          <a:p>
            <a:endParaRPr kumimoji="1" lang="en-US" altLang="ja-JP" sz="4800" dirty="0" smtClean="0">
              <a:latin typeface="+mj-ea"/>
              <a:ea typeface="+mj-ea"/>
            </a:endParaRPr>
          </a:p>
          <a:p>
            <a:r>
              <a:rPr lang="ja-JP" altLang="en-US" sz="4800" dirty="0" smtClean="0">
                <a:latin typeface="+mj-ea"/>
                <a:ea typeface="+mj-ea"/>
              </a:rPr>
              <a:t>　　　　　</a:t>
            </a:r>
            <a:r>
              <a:rPr lang="ja-JP" altLang="en-US" sz="4800" dirty="0">
                <a:latin typeface="+mj-ea"/>
                <a:ea typeface="+mj-ea"/>
              </a:rPr>
              <a:t>　　</a:t>
            </a:r>
            <a:r>
              <a:rPr lang="ja-JP" altLang="en-US" sz="4800" dirty="0" smtClean="0">
                <a:latin typeface="+mj-ea"/>
                <a:ea typeface="+mj-ea"/>
              </a:rPr>
              <a:t>　　　　も楽しめ</a:t>
            </a:r>
            <a:endParaRPr lang="en-US" altLang="ja-JP" sz="4800" dirty="0" smtClean="0">
              <a:latin typeface="+mj-ea"/>
              <a:ea typeface="+mj-ea"/>
            </a:endParaRPr>
          </a:p>
          <a:p>
            <a:endParaRPr lang="en-US" altLang="ja-JP" sz="4800" dirty="0" smtClean="0">
              <a:latin typeface="+mj-ea"/>
              <a:ea typeface="+mj-ea"/>
            </a:endParaRPr>
          </a:p>
          <a:p>
            <a:r>
              <a:rPr kumimoji="1" lang="ja-JP" altLang="en-US" sz="4800" dirty="0" smtClean="0">
                <a:latin typeface="+mj-ea"/>
                <a:ea typeface="+mj-ea"/>
              </a:rPr>
              <a:t>　　　　　　　　　　</a:t>
            </a:r>
            <a:r>
              <a:rPr lang="ja-JP" altLang="en-US" sz="4800" dirty="0">
                <a:latin typeface="+mj-ea"/>
                <a:ea typeface="+mj-ea"/>
              </a:rPr>
              <a:t>　</a:t>
            </a:r>
            <a:r>
              <a:rPr lang="ja-JP" altLang="en-US" sz="4800" dirty="0" smtClean="0">
                <a:latin typeface="+mj-ea"/>
                <a:ea typeface="+mj-ea"/>
              </a:rPr>
              <a:t>　　</a:t>
            </a:r>
            <a:r>
              <a:rPr kumimoji="1" lang="ja-JP" altLang="en-US" sz="4800" dirty="0" smtClean="0">
                <a:latin typeface="+mj-ea"/>
                <a:ea typeface="+mj-ea"/>
              </a:rPr>
              <a:t>も増えるだろう</a:t>
            </a:r>
            <a:endParaRPr kumimoji="1" lang="ja-JP" altLang="en-US" sz="4800" dirty="0">
              <a:latin typeface="+mj-ea"/>
              <a:ea typeface="+mj-ea"/>
            </a:endParaRPr>
          </a:p>
        </p:txBody>
      </p:sp>
      <p:sp>
        <p:nvSpPr>
          <p:cNvPr id="4" name="テキスト ボックス 3"/>
          <p:cNvSpPr txBox="1"/>
          <p:nvPr/>
        </p:nvSpPr>
        <p:spPr>
          <a:xfrm>
            <a:off x="702982" y="2215448"/>
            <a:ext cx="4637808" cy="830997"/>
          </a:xfrm>
          <a:prstGeom prst="rect">
            <a:avLst/>
          </a:prstGeom>
          <a:noFill/>
        </p:spPr>
        <p:txBody>
          <a:bodyPr wrap="none" rtlCol="0">
            <a:prstTxWarp prst="textDeflate">
              <a:avLst/>
            </a:prstTxWarp>
            <a:spAutoFit/>
          </a:bodyPr>
          <a:lstStyle/>
          <a:p>
            <a:r>
              <a:rPr kumimoji="1" lang="ja-JP" altLang="en-US" sz="8800" dirty="0" smtClean="0">
                <a:solidFill>
                  <a:srgbClr val="FF66FF"/>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rPr>
              <a:t>ストリートピアノ</a:t>
            </a:r>
            <a:endParaRPr kumimoji="1" lang="ja-JP" altLang="en-US" sz="8800" dirty="0">
              <a:solidFill>
                <a:srgbClr val="FF66FF"/>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3348317" y="3727332"/>
            <a:ext cx="3262432" cy="830997"/>
          </a:xfrm>
          <a:prstGeom prst="rect">
            <a:avLst/>
          </a:prstGeom>
          <a:noFill/>
        </p:spPr>
        <p:txBody>
          <a:bodyPr wrap="none" rtlCol="0">
            <a:spAutoFit/>
          </a:bodyPr>
          <a:lstStyle/>
          <a:p>
            <a:r>
              <a:rPr kumimoji="1" lang="ja-JP" altLang="en-US" sz="4800" dirty="0" smtClean="0">
                <a:ln w="0"/>
                <a:solidFill>
                  <a:srgbClr val="FFC000"/>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rPr>
              <a:t>五ヶ瀬町民</a:t>
            </a:r>
            <a:endParaRPr kumimoji="1" lang="ja-JP" altLang="en-US" sz="4800" dirty="0">
              <a:ln w="0"/>
              <a:solidFill>
                <a:srgbClr val="FFC000"/>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5782235" y="5277681"/>
            <a:ext cx="2031325" cy="830997"/>
          </a:xfrm>
          <a:prstGeom prst="rect">
            <a:avLst/>
          </a:prstGeom>
          <a:noFill/>
        </p:spPr>
        <p:txBody>
          <a:bodyPr wrap="none" rtlCol="0">
            <a:spAutoFit/>
          </a:bodyPr>
          <a:lstStyle/>
          <a:p>
            <a:r>
              <a:rPr kumimoji="1" lang="ja-JP" altLang="en-US" sz="4800" dirty="0" smtClean="0">
                <a:solidFill>
                  <a:srgbClr val="FFC000"/>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rPr>
              <a:t>観光客</a:t>
            </a:r>
            <a:endParaRPr kumimoji="1" lang="ja-JP" altLang="en-US" sz="4800" dirty="0">
              <a:solidFill>
                <a:srgbClr val="FFC000"/>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endParaRPr>
          </a:p>
        </p:txBody>
      </p:sp>
      <p:pic>
        <p:nvPicPr>
          <p:cNvPr id="9" name="図 8"/>
          <p:cNvPicPr>
            <a:picLocks noChangeAspect="1"/>
          </p:cNvPicPr>
          <p:nvPr/>
        </p:nvPicPr>
        <p:blipFill>
          <a:blip r:embed="rId3"/>
          <a:stretch>
            <a:fillRect/>
          </a:stretch>
        </p:blipFill>
        <p:spPr>
          <a:xfrm rot="1218698">
            <a:off x="8767174" y="427094"/>
            <a:ext cx="2997733" cy="2997733"/>
          </a:xfrm>
          <a:prstGeom prst="rect">
            <a:avLst/>
          </a:prstGeom>
        </p:spPr>
      </p:pic>
      <p:pic>
        <p:nvPicPr>
          <p:cNvPr id="10" name="図 9"/>
          <p:cNvPicPr>
            <a:picLocks noChangeAspect="1"/>
          </p:cNvPicPr>
          <p:nvPr/>
        </p:nvPicPr>
        <p:blipFill>
          <a:blip r:embed="rId4"/>
          <a:stretch>
            <a:fillRect/>
          </a:stretch>
        </p:blipFill>
        <p:spPr>
          <a:xfrm>
            <a:off x="260855" y="4558329"/>
            <a:ext cx="2143125" cy="2143125"/>
          </a:xfrm>
          <a:prstGeom prst="rect">
            <a:avLst/>
          </a:prstGeom>
        </p:spPr>
      </p:pic>
    </p:spTree>
    <p:extLst>
      <p:ext uri="{BB962C8B-B14F-4D97-AF65-F5344CB8AC3E}">
        <p14:creationId xmlns:p14="http://schemas.microsoft.com/office/powerpoint/2010/main" val="279897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1800" y="571500"/>
            <a:ext cx="1877437" cy="769441"/>
          </a:xfrm>
          <a:prstGeom prst="rect">
            <a:avLst/>
          </a:prstGeom>
          <a:noFill/>
        </p:spPr>
        <p:txBody>
          <a:bodyPr wrap="non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★提言</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3" name="テキスト ボックス 2"/>
          <p:cNvSpPr txBox="1"/>
          <p:nvPr/>
        </p:nvSpPr>
        <p:spPr>
          <a:xfrm>
            <a:off x="431800" y="2222500"/>
            <a:ext cx="11379200" cy="2308324"/>
          </a:xfrm>
          <a:prstGeom prst="rect">
            <a:avLst/>
          </a:prstGeom>
          <a:noFill/>
        </p:spPr>
        <p:txBody>
          <a:bodyPr wrap="square" rtlCol="0">
            <a:spAutoFit/>
          </a:bodyPr>
          <a:lstStyle/>
          <a:p>
            <a:r>
              <a:rPr kumimoji="1" lang="ja-JP" altLang="en-US" sz="4800" dirty="0" smtClean="0">
                <a:latin typeface="+mj-ea"/>
                <a:ea typeface="+mj-ea"/>
              </a:rPr>
              <a:t>使っていないピアノをデザインし</a:t>
            </a:r>
            <a:endParaRPr kumimoji="1" lang="en-US" altLang="ja-JP" sz="4800" dirty="0" smtClean="0">
              <a:latin typeface="+mj-ea"/>
              <a:ea typeface="+mj-ea"/>
            </a:endParaRPr>
          </a:p>
          <a:p>
            <a:r>
              <a:rPr lang="ja-JP" altLang="en-US" sz="4800" dirty="0">
                <a:latin typeface="+mj-ea"/>
                <a:ea typeface="+mj-ea"/>
              </a:rPr>
              <a:t>　</a:t>
            </a:r>
            <a:r>
              <a:rPr lang="ja-JP" altLang="en-US" sz="4800" dirty="0" smtClean="0">
                <a:latin typeface="+mj-ea"/>
                <a:ea typeface="+mj-ea"/>
              </a:rPr>
              <a:t>　　　　　誰でも弾ける環境をつくり</a:t>
            </a:r>
            <a:endParaRPr lang="en-US" altLang="ja-JP" sz="4800" dirty="0">
              <a:latin typeface="+mj-ea"/>
              <a:ea typeface="+mj-ea"/>
            </a:endParaRPr>
          </a:p>
          <a:p>
            <a:endParaRPr kumimoji="1" lang="en-US" altLang="ja-JP" sz="4800" dirty="0" smtClean="0">
              <a:ln w="3175">
                <a:noFill/>
              </a:ln>
              <a:solidFill>
                <a:sysClr val="windowText" lastClr="000000"/>
              </a:solidFill>
              <a:latin typeface="+mj-ea"/>
              <a:ea typeface="+mj-ea"/>
            </a:endParaRPr>
          </a:p>
        </p:txBody>
      </p:sp>
      <p:sp>
        <p:nvSpPr>
          <p:cNvPr id="6" name="テキスト ボックス 5"/>
          <p:cNvSpPr txBox="1"/>
          <p:nvPr/>
        </p:nvSpPr>
        <p:spPr>
          <a:xfrm>
            <a:off x="4791635" y="1493341"/>
            <a:ext cx="184731" cy="369332"/>
          </a:xfrm>
          <a:prstGeom prst="rect">
            <a:avLst/>
          </a:prstGeom>
          <a:noFill/>
        </p:spPr>
        <p:txBody>
          <a:bodyPr wrap="none" rtlCol="0">
            <a:spAutoFit/>
          </a:bodyPr>
          <a:lstStyle/>
          <a:p>
            <a:endParaRPr kumimoji="1" lang="ja-JP" altLang="en-US" dirty="0"/>
          </a:p>
        </p:txBody>
      </p:sp>
      <p:sp>
        <p:nvSpPr>
          <p:cNvPr id="8" name="テキスト ボックス 7"/>
          <p:cNvSpPr txBox="1"/>
          <p:nvPr/>
        </p:nvSpPr>
        <p:spPr>
          <a:xfrm>
            <a:off x="632012" y="4564383"/>
            <a:ext cx="11178988" cy="830997"/>
          </a:xfrm>
          <a:prstGeom prst="rect">
            <a:avLst/>
          </a:prstGeom>
          <a:noFill/>
        </p:spPr>
        <p:txBody>
          <a:bodyPr wrap="none" rtlCol="0">
            <a:prstTxWarp prst="textWave1">
              <a:avLst/>
            </a:prstTxWarp>
            <a:spAutoFit/>
          </a:bodyPr>
          <a:lstStyle/>
          <a:p>
            <a:r>
              <a:rPr kumimoji="1" lang="ja-JP" altLang="en-US" sz="4800" dirty="0" smtClean="0">
                <a:solidFill>
                  <a:srgbClr val="FFC000"/>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rPr>
              <a:t>町民</a:t>
            </a:r>
            <a:r>
              <a:rPr kumimoji="1" lang="ja-JP" altLang="en-US" sz="4800" dirty="0" smtClean="0">
                <a:latin typeface="+mj-ea"/>
                <a:ea typeface="+mj-ea"/>
              </a:rPr>
              <a:t>も</a:t>
            </a:r>
            <a:r>
              <a:rPr kumimoji="1" lang="ja-JP" altLang="en-US" sz="4800" dirty="0" smtClean="0">
                <a:solidFill>
                  <a:srgbClr val="FFC000"/>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rPr>
              <a:t>観光客</a:t>
            </a:r>
            <a:r>
              <a:rPr kumimoji="1" lang="ja-JP" altLang="en-US" sz="4800" dirty="0" smtClean="0">
                <a:latin typeface="+mj-ea"/>
                <a:ea typeface="+mj-ea"/>
              </a:rPr>
              <a:t>も</a:t>
            </a:r>
            <a:r>
              <a:rPr kumimoji="1" lang="ja-JP" altLang="en-US" sz="4800" dirty="0" smtClean="0">
                <a:solidFill>
                  <a:srgbClr val="FF66FF"/>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rPr>
              <a:t>楽しめる</a:t>
            </a:r>
            <a:r>
              <a:rPr kumimoji="1" lang="ja-JP" altLang="en-US" sz="4800" dirty="0" smtClean="0">
                <a:latin typeface="+mj-ea"/>
                <a:ea typeface="+mj-ea"/>
              </a:rPr>
              <a:t>ようにしよう！</a:t>
            </a:r>
            <a:endParaRPr kumimoji="1" lang="ja-JP" altLang="en-US" sz="4800" dirty="0">
              <a:latin typeface="+mj-ea"/>
              <a:ea typeface="+mj-ea"/>
            </a:endParaRPr>
          </a:p>
        </p:txBody>
      </p:sp>
    </p:spTree>
    <p:extLst>
      <p:ext uri="{BB962C8B-B14F-4D97-AF65-F5344CB8AC3E}">
        <p14:creationId xmlns:p14="http://schemas.microsoft.com/office/powerpoint/2010/main" val="401725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9400" y="431800"/>
            <a:ext cx="5513048" cy="769441"/>
          </a:xfrm>
          <a:prstGeom prst="rect">
            <a:avLst/>
          </a:prstGeom>
          <a:noFill/>
        </p:spPr>
        <p:txBody>
          <a:bodyPr wrap="non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★ストリートピアノとは</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4" name="テキスト ボックス 3"/>
          <p:cNvSpPr txBox="1"/>
          <p:nvPr/>
        </p:nvSpPr>
        <p:spPr>
          <a:xfrm>
            <a:off x="425116" y="3060212"/>
            <a:ext cx="11315700" cy="2308324"/>
          </a:xfrm>
          <a:prstGeom prst="rect">
            <a:avLst/>
          </a:prstGeom>
          <a:noFill/>
        </p:spPr>
        <p:txBody>
          <a:bodyPr wrap="square" rtlCol="0">
            <a:spAutoFit/>
          </a:bodyPr>
          <a:lstStyle/>
          <a:p>
            <a:r>
              <a:rPr kumimoji="1" lang="ja-JP" altLang="en-US" sz="4800" dirty="0" smtClean="0">
                <a:latin typeface="+mj-ea"/>
                <a:ea typeface="+mj-ea"/>
              </a:rPr>
              <a:t>街中・街角の公共の場所に設置された</a:t>
            </a:r>
            <a:endParaRPr kumimoji="1" lang="en-US" altLang="ja-JP" sz="4800" dirty="0" smtClean="0">
              <a:latin typeface="+mj-ea"/>
              <a:ea typeface="+mj-ea"/>
            </a:endParaRPr>
          </a:p>
          <a:p>
            <a:endParaRPr kumimoji="1" lang="en-US" altLang="ja-JP" sz="4800" dirty="0" smtClean="0">
              <a:latin typeface="+mj-ea"/>
              <a:ea typeface="+mj-ea"/>
            </a:endParaRPr>
          </a:p>
          <a:p>
            <a:r>
              <a:rPr kumimoji="1" lang="ja-JP" altLang="en-US" sz="4800" dirty="0" smtClean="0">
                <a:latin typeface="+mj-ea"/>
                <a:ea typeface="+mj-ea"/>
              </a:rPr>
              <a:t>誰でも自由に弾ける状態のピアノのこと</a:t>
            </a:r>
            <a:endParaRPr kumimoji="1" lang="ja-JP" altLang="en-US" sz="4800" dirty="0">
              <a:latin typeface="+mj-ea"/>
              <a:ea typeface="+mj-ea"/>
            </a:endParaRPr>
          </a:p>
        </p:txBody>
      </p:sp>
      <p:sp>
        <p:nvSpPr>
          <p:cNvPr id="5" name="テキスト ボックス 4"/>
          <p:cNvSpPr txBox="1"/>
          <p:nvPr/>
        </p:nvSpPr>
        <p:spPr>
          <a:xfrm>
            <a:off x="9237345" y="5955684"/>
            <a:ext cx="2954655" cy="461665"/>
          </a:xfrm>
          <a:prstGeom prst="rect">
            <a:avLst/>
          </a:prstGeom>
          <a:noFill/>
        </p:spPr>
        <p:txBody>
          <a:bodyPr wrap="none" rtlCol="0">
            <a:spAutoFit/>
          </a:bodyPr>
          <a:lstStyle/>
          <a:p>
            <a:r>
              <a:rPr kumimoji="1" lang="ja-JP" altLang="en-US" sz="2400" dirty="0" smtClean="0">
                <a:latin typeface="AR宋朝体M" panose="02020609000000000000" pitchFamily="17" charset="-128"/>
                <a:ea typeface="AR宋朝体M" panose="02020609000000000000" pitchFamily="17" charset="-128"/>
              </a:rPr>
              <a:t>ウィキペディアより</a:t>
            </a:r>
            <a:endParaRPr kumimoji="1" lang="ja-JP" altLang="en-US" sz="2400" dirty="0">
              <a:latin typeface="AR宋朝体M" panose="02020609000000000000" pitchFamily="17" charset="-128"/>
              <a:ea typeface="AR宋朝体M" panose="02020609000000000000" pitchFamily="17"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059" y="196818"/>
            <a:ext cx="3034995" cy="2276246"/>
          </a:xfrm>
          <a:prstGeom prst="rect">
            <a:avLst/>
          </a:prstGeom>
          <a:ln>
            <a:noFill/>
          </a:ln>
          <a:effectLst>
            <a:softEdge rad="112500"/>
          </a:effec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2034" y="2299867"/>
            <a:ext cx="1209625" cy="346393"/>
          </a:xfrm>
          <a:prstGeom prst="rect">
            <a:avLst/>
          </a:prstGeom>
        </p:spPr>
      </p:pic>
    </p:spTree>
    <p:extLst>
      <p:ext uri="{BB962C8B-B14F-4D97-AF65-F5344CB8AC3E}">
        <p14:creationId xmlns:p14="http://schemas.microsoft.com/office/powerpoint/2010/main" val="161292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59240" y="494227"/>
            <a:ext cx="8273419" cy="769441"/>
          </a:xfrm>
          <a:prstGeom prst="rect">
            <a:avLst/>
          </a:prstGeom>
          <a:noFill/>
        </p:spPr>
        <p:txBody>
          <a:bodyPr wrap="none" rtlCol="0">
            <a:spAutoFit/>
          </a:bodyPr>
          <a:lstStyle/>
          <a:p>
            <a:r>
              <a:rPr lang="ja-JP" altLang="en-US" sz="4400" u="sng" dirty="0" smtClean="0">
                <a:latin typeface="AR P悠々ゴシック体E" panose="040B0900000000000000" pitchFamily="50" charset="-128"/>
                <a:ea typeface="AR P悠々ゴシック体E" panose="040B0900000000000000" pitchFamily="50" charset="-128"/>
              </a:rPr>
              <a:t>～</a:t>
            </a:r>
            <a:r>
              <a:rPr lang="ja-JP" altLang="en-US" sz="4400" u="sng" dirty="0">
                <a:latin typeface="AR P悠々ゴシック体E" panose="040B0900000000000000" pitchFamily="50" charset="-128"/>
                <a:ea typeface="AR P悠々ゴシック体E" panose="040B0900000000000000" pitchFamily="50" charset="-128"/>
              </a:rPr>
              <a:t>宮崎県</a:t>
            </a:r>
            <a:r>
              <a:rPr lang="ja-JP" altLang="en-US" sz="4400" u="sng" dirty="0" smtClean="0">
                <a:latin typeface="AR P悠々ゴシック体E" panose="040B0900000000000000" pitchFamily="50" charset="-128"/>
                <a:ea typeface="AR P悠々ゴシック体E" panose="040B0900000000000000" pitchFamily="50" charset="-128"/>
              </a:rPr>
              <a:t>にあるストリートピアノ～</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6" name="正方形/長方形 5"/>
          <p:cNvSpPr/>
          <p:nvPr/>
        </p:nvSpPr>
        <p:spPr>
          <a:xfrm>
            <a:off x="-469900" y="1474876"/>
            <a:ext cx="12661900" cy="5632311"/>
          </a:xfrm>
          <a:prstGeom prst="rect">
            <a:avLst/>
          </a:prstGeom>
        </p:spPr>
        <p:txBody>
          <a:bodyPr wrap="square">
            <a:spAutoFit/>
          </a:bodyPr>
          <a:lstStyle/>
          <a:p>
            <a:pPr marL="1143000" lvl="2" indent="-228600">
              <a:buFont typeface="Arial" panose="020B0604020202020204" pitchFamily="34" charset="0"/>
              <a:buChar char="•"/>
            </a:pPr>
            <a:r>
              <a:rPr lang="en-US" altLang="ja-JP" sz="3600" dirty="0" smtClean="0"/>
              <a:t>【</a:t>
            </a:r>
            <a:r>
              <a:rPr lang="ja-JP" altLang="en-US" sz="3600" dirty="0" smtClean="0"/>
              <a:t>宮崎市</a:t>
            </a:r>
            <a:r>
              <a:rPr lang="en-US" altLang="ja-JP" sz="3600" dirty="0" smtClean="0"/>
              <a:t>】</a:t>
            </a:r>
            <a:r>
              <a:rPr lang="ja-JP" altLang="en-US" sz="3600" dirty="0" smtClean="0">
                <a:latin typeface="AR宋朝体M" panose="02020609000000000000" pitchFamily="17" charset="-128"/>
                <a:ea typeface="AR宋朝体M" panose="02020609000000000000" pitchFamily="17" charset="-128"/>
              </a:rPr>
              <a:t>みやざき</a:t>
            </a:r>
            <a:r>
              <a:rPr lang="ja-JP" altLang="en-US" sz="3600" dirty="0" smtClean="0"/>
              <a:t>アートセンター</a:t>
            </a:r>
            <a:endParaRPr lang="ja-JP" altLang="en-US" sz="3600" dirty="0"/>
          </a:p>
          <a:p>
            <a:pPr marL="1143000" lvl="2" indent="-228600">
              <a:buFont typeface="Arial" panose="020B0604020202020204" pitchFamily="34" charset="0"/>
              <a:buChar char="•"/>
            </a:pPr>
            <a:endParaRPr lang="en-US" altLang="ja-JP" sz="3600" dirty="0" smtClean="0"/>
          </a:p>
          <a:p>
            <a:pPr marL="1143000" lvl="2" indent="-228600">
              <a:buFont typeface="Arial" panose="020B0604020202020204" pitchFamily="34" charset="0"/>
              <a:buChar char="•"/>
            </a:pPr>
            <a:r>
              <a:rPr lang="en-US" altLang="ja-JP" sz="3600" dirty="0" smtClean="0"/>
              <a:t>【</a:t>
            </a:r>
            <a:r>
              <a:rPr lang="ja-JP" altLang="en-US" sz="3600" dirty="0" smtClean="0"/>
              <a:t>都城市</a:t>
            </a:r>
            <a:r>
              <a:rPr lang="en-US" altLang="ja-JP" sz="3600" dirty="0" smtClean="0"/>
              <a:t>】</a:t>
            </a:r>
            <a:r>
              <a:rPr lang="ja-JP" altLang="en-US" sz="3600" dirty="0" smtClean="0"/>
              <a:t>都城オーバルパティオ</a:t>
            </a:r>
            <a:endParaRPr lang="ja-JP" altLang="en-US" sz="3600" dirty="0"/>
          </a:p>
          <a:p>
            <a:pPr marL="1143000" lvl="2" indent="-228600">
              <a:buFont typeface="Arial" panose="020B0604020202020204" pitchFamily="34" charset="0"/>
              <a:buChar char="•"/>
            </a:pPr>
            <a:endParaRPr lang="en-US" altLang="ja-JP" sz="3600" dirty="0" smtClean="0"/>
          </a:p>
          <a:p>
            <a:pPr marL="1143000" lvl="2" indent="-228600">
              <a:buFont typeface="Arial" panose="020B0604020202020204" pitchFamily="34" charset="0"/>
              <a:buChar char="•"/>
            </a:pPr>
            <a:r>
              <a:rPr lang="en-US" altLang="ja-JP" sz="3600" dirty="0" smtClean="0"/>
              <a:t>【</a:t>
            </a:r>
            <a:r>
              <a:rPr lang="ja-JP" altLang="en-US" sz="3600" dirty="0" smtClean="0"/>
              <a:t>都城市</a:t>
            </a:r>
            <a:r>
              <a:rPr lang="en-US" altLang="ja-JP" sz="3600" dirty="0" smtClean="0"/>
              <a:t>】BTV</a:t>
            </a:r>
            <a:r>
              <a:rPr lang="ja-JP" altLang="en-US" sz="3600" dirty="0"/>
              <a:t>都城</a:t>
            </a:r>
            <a:r>
              <a:rPr lang="ja-JP" altLang="en-US" sz="3600" dirty="0" smtClean="0"/>
              <a:t>本社前</a:t>
            </a:r>
            <a:endParaRPr lang="ja-JP" altLang="en-US" sz="3600" dirty="0"/>
          </a:p>
          <a:p>
            <a:pPr marL="1143000" lvl="2" indent="-228600">
              <a:buFont typeface="Arial" panose="020B0604020202020204" pitchFamily="34" charset="0"/>
              <a:buChar char="•"/>
            </a:pPr>
            <a:endParaRPr lang="en-US" altLang="ja-JP" sz="3600" dirty="0" smtClean="0"/>
          </a:p>
          <a:p>
            <a:pPr marL="1143000" lvl="2" indent="-228600">
              <a:buFont typeface="Arial" panose="020B0604020202020204" pitchFamily="34" charset="0"/>
              <a:buChar char="•"/>
            </a:pPr>
            <a:r>
              <a:rPr lang="en-US" altLang="ja-JP" sz="3600" dirty="0" smtClean="0"/>
              <a:t>【</a:t>
            </a:r>
            <a:r>
              <a:rPr lang="ja-JP" altLang="en-US" sz="3600" dirty="0"/>
              <a:t>えびの市</a:t>
            </a:r>
            <a:r>
              <a:rPr lang="en-US" altLang="ja-JP" sz="3600" dirty="0"/>
              <a:t>】JR</a:t>
            </a:r>
            <a:r>
              <a:rPr lang="ja-JP" altLang="en-US" sz="3600" dirty="0"/>
              <a:t>京町温泉駅観光交流</a:t>
            </a:r>
            <a:r>
              <a:rPr lang="ja-JP" altLang="en-US" sz="3600" dirty="0" smtClean="0"/>
              <a:t>センター</a:t>
            </a:r>
            <a:endParaRPr lang="ja-JP" altLang="en-US" sz="3600" dirty="0"/>
          </a:p>
          <a:p>
            <a:pPr marL="1143000" lvl="2" indent="-228600">
              <a:buFont typeface="Arial" panose="020B0604020202020204" pitchFamily="34" charset="0"/>
              <a:buChar char="•"/>
            </a:pPr>
            <a:endParaRPr lang="en-US" altLang="ja-JP" sz="3600" dirty="0" smtClean="0"/>
          </a:p>
          <a:p>
            <a:pPr marL="1143000" lvl="2" indent="-228600">
              <a:buFont typeface="Arial" panose="020B0604020202020204" pitchFamily="34" charset="0"/>
              <a:buChar char="•"/>
            </a:pPr>
            <a:r>
              <a:rPr lang="en-US" altLang="ja-JP" sz="3600" dirty="0" smtClean="0"/>
              <a:t>【</a:t>
            </a:r>
            <a:r>
              <a:rPr lang="ja-JP" altLang="en-US" sz="3600" dirty="0"/>
              <a:t>えびの市</a:t>
            </a:r>
            <a:r>
              <a:rPr lang="en-US" altLang="ja-JP" sz="3600" dirty="0"/>
              <a:t>】</a:t>
            </a:r>
            <a:r>
              <a:rPr lang="ja-JP" altLang="en-US" sz="3600" dirty="0"/>
              <a:t>白鳥温泉　下湯 </a:t>
            </a:r>
          </a:p>
          <a:p>
            <a:pPr marL="1143000" lvl="2" indent="-228600">
              <a:buFont typeface="Arial" panose="020B0604020202020204" pitchFamily="34" charset="0"/>
              <a:buChar char="•"/>
            </a:pPr>
            <a:endParaRPr lang="en-US" altLang="ja-JP" sz="3600" dirty="0" smtClean="0"/>
          </a:p>
        </p:txBody>
      </p:sp>
      <p:sp>
        <p:nvSpPr>
          <p:cNvPr id="3" name="テキスト ボックス 2"/>
          <p:cNvSpPr txBox="1"/>
          <p:nvPr/>
        </p:nvSpPr>
        <p:spPr>
          <a:xfrm>
            <a:off x="8783392" y="5842449"/>
            <a:ext cx="3005951" cy="769441"/>
          </a:xfrm>
          <a:prstGeom prst="rect">
            <a:avLst/>
          </a:prstGeom>
          <a:noFill/>
        </p:spPr>
        <p:txBody>
          <a:bodyPr wrap="none" rtlCol="0">
            <a:spAutoFit/>
          </a:bodyPr>
          <a:lstStyle/>
          <a:p>
            <a:r>
              <a:rPr kumimoji="1" lang="ja-JP" altLang="en-US" sz="4400" dirty="0" smtClean="0">
                <a:latin typeface="HG創英角ﾎﾟｯﾌﾟ体" panose="040B0A09000000000000" pitchFamily="49" charset="-128"/>
                <a:ea typeface="HG創英角ﾎﾟｯﾌﾟ体" panose="040B0A09000000000000" pitchFamily="49" charset="-128"/>
              </a:rPr>
              <a:t>計　５ヵ所</a:t>
            </a:r>
            <a:endParaRPr kumimoji="1" lang="ja-JP" altLang="en-US" sz="4400" dirty="0">
              <a:latin typeface="HG創英角ﾎﾟｯﾌﾟ体" panose="040B0A09000000000000" pitchFamily="49" charset="-128"/>
              <a:ea typeface="HG創英角ﾎﾟｯﾌﾟ体" panose="040B0A09000000000000" pitchFamily="49" charset="-128"/>
            </a:endParaRPr>
          </a:p>
        </p:txBody>
      </p:sp>
      <p:sp>
        <p:nvSpPr>
          <p:cNvPr id="4" name="対角する 2 つの角を切り取った四角形 3"/>
          <p:cNvSpPr/>
          <p:nvPr/>
        </p:nvSpPr>
        <p:spPr>
          <a:xfrm>
            <a:off x="8783391" y="5860356"/>
            <a:ext cx="3005951" cy="769441"/>
          </a:xfrm>
          <a:prstGeom prst="snip2Diag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309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端子 4"/>
          <p:cNvSpPr/>
          <p:nvPr/>
        </p:nvSpPr>
        <p:spPr>
          <a:xfrm>
            <a:off x="194609" y="1039957"/>
            <a:ext cx="3597462" cy="229866"/>
          </a:xfrm>
          <a:prstGeom prst="flowChartTermina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flipH="1">
            <a:off x="444500" y="500381"/>
            <a:ext cx="3009900" cy="769441"/>
          </a:xfrm>
          <a:prstGeom prst="rect">
            <a:avLst/>
          </a:prstGeom>
          <a:noFill/>
        </p:spPr>
        <p:txBody>
          <a:bodyPr wrap="square" rtlCol="0">
            <a:spAutoFit/>
          </a:bodyPr>
          <a:lstStyle/>
          <a:p>
            <a:r>
              <a:rPr kumimoji="1" lang="ja-JP" altLang="en-US" sz="4400" u="sng" dirty="0" smtClean="0">
                <a:latin typeface="AR P悠々ゴシック体E" panose="040B0900000000000000" pitchFamily="50" charset="-128"/>
                <a:ea typeface="AR P悠々ゴシック体E" panose="040B0900000000000000" pitchFamily="50" charset="-128"/>
              </a:rPr>
              <a:t>★具体策①</a:t>
            </a:r>
            <a:endParaRPr kumimoji="1" lang="ja-JP" altLang="en-US" sz="4400" u="sng" dirty="0">
              <a:latin typeface="AR P悠々ゴシック体E" panose="040B0900000000000000" pitchFamily="50" charset="-128"/>
              <a:ea typeface="AR P悠々ゴシック体E" panose="040B0900000000000000" pitchFamily="50" charset="-128"/>
            </a:endParaRPr>
          </a:p>
        </p:txBody>
      </p:sp>
      <p:sp>
        <p:nvSpPr>
          <p:cNvPr id="3" name="テキスト ボックス 2"/>
          <p:cNvSpPr txBox="1"/>
          <p:nvPr/>
        </p:nvSpPr>
        <p:spPr>
          <a:xfrm>
            <a:off x="1397000" y="2654300"/>
            <a:ext cx="9417963" cy="1323439"/>
          </a:xfrm>
          <a:prstGeom prst="rect">
            <a:avLst/>
          </a:prstGeom>
          <a:noFill/>
        </p:spPr>
        <p:txBody>
          <a:bodyPr wrap="none" rtlCol="0">
            <a:spAutoFit/>
          </a:bodyPr>
          <a:lstStyle/>
          <a:p>
            <a:r>
              <a:rPr kumimoji="1" lang="ja-JP" altLang="en-US" sz="8000" dirty="0" smtClean="0">
                <a:latin typeface="ＤＦ平成明朝体W3" panose="02020309000000000000" pitchFamily="17" charset="-128"/>
                <a:ea typeface="ＤＦ平成明朝体W3" panose="02020309000000000000" pitchFamily="17" charset="-128"/>
              </a:rPr>
              <a:t>ピアノを持ってくる</a:t>
            </a:r>
            <a:endParaRPr lang="en-US" altLang="ja-JP" sz="8000" dirty="0">
              <a:latin typeface="ＤＦ平成明朝体W3" panose="02020309000000000000" pitchFamily="17" charset="-128"/>
              <a:ea typeface="ＤＦ平成明朝体W3" panose="02020309000000000000" pitchFamily="17" charset="-128"/>
            </a:endParaRPr>
          </a:p>
        </p:txBody>
      </p:sp>
      <p:pic>
        <p:nvPicPr>
          <p:cNvPr id="4" name="図 3"/>
          <p:cNvPicPr>
            <a:picLocks noChangeAspect="1"/>
          </p:cNvPicPr>
          <p:nvPr/>
        </p:nvPicPr>
        <p:blipFill>
          <a:blip r:embed="rId3"/>
          <a:stretch>
            <a:fillRect/>
          </a:stretch>
        </p:blipFill>
        <p:spPr>
          <a:xfrm rot="488399">
            <a:off x="9144209" y="4794868"/>
            <a:ext cx="2952750" cy="1552575"/>
          </a:xfrm>
          <a:prstGeom prst="rect">
            <a:avLst/>
          </a:prstGeom>
        </p:spPr>
      </p:pic>
    </p:spTree>
    <p:extLst>
      <p:ext uri="{BB962C8B-B14F-4D97-AF65-F5344CB8AC3E}">
        <p14:creationId xmlns:p14="http://schemas.microsoft.com/office/powerpoint/2010/main" val="3478904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800" y="571500"/>
            <a:ext cx="6391493" cy="769441"/>
          </a:xfrm>
          <a:prstGeom prst="rect">
            <a:avLst/>
          </a:prstGeom>
          <a:noFill/>
        </p:spPr>
        <p:txBody>
          <a:bodyPr wrap="none" rtlCol="0">
            <a:spAutoFit/>
          </a:bodyPr>
          <a:lstStyle/>
          <a:p>
            <a:r>
              <a:rPr lang="ja-JP" altLang="en-US" sz="4400" u="sng" dirty="0" smtClean="0">
                <a:latin typeface="ＤＦ平成明朝体W3" panose="02020309000000000000" pitchFamily="17" charset="-128"/>
                <a:ea typeface="ＤＦ平成明朝体W3" panose="02020309000000000000" pitchFamily="17" charset="-128"/>
              </a:rPr>
              <a:t>～ピアノを持ってくる～</a:t>
            </a:r>
            <a:endParaRPr kumimoji="1" lang="ja-JP" altLang="en-US" sz="4400" u="sng" dirty="0">
              <a:latin typeface="ＤＦ平成明朝体W3" panose="02020309000000000000" pitchFamily="17" charset="-128"/>
              <a:ea typeface="ＤＦ平成明朝体W3" panose="02020309000000000000" pitchFamily="17" charset="-128"/>
            </a:endParaRPr>
          </a:p>
        </p:txBody>
      </p:sp>
      <p:sp>
        <p:nvSpPr>
          <p:cNvPr id="3" name="テキスト ボックス 2"/>
          <p:cNvSpPr txBox="1"/>
          <p:nvPr/>
        </p:nvSpPr>
        <p:spPr>
          <a:xfrm>
            <a:off x="475634" y="1442967"/>
            <a:ext cx="7505700" cy="5786199"/>
          </a:xfrm>
          <a:prstGeom prst="rect">
            <a:avLst/>
          </a:prstGeom>
          <a:noFill/>
        </p:spPr>
        <p:txBody>
          <a:bodyPr wrap="square" rtlCol="0">
            <a:spAutoFit/>
          </a:bodyPr>
          <a:lstStyle/>
          <a:p>
            <a:endParaRPr kumimoji="1" lang="en-US" altLang="ja-JP" sz="2800" dirty="0" smtClean="0">
              <a:latin typeface="+mj-ea"/>
              <a:ea typeface="+mj-ea"/>
            </a:endParaRPr>
          </a:p>
          <a:p>
            <a:r>
              <a:rPr kumimoji="1" lang="ja-JP" altLang="en-US" sz="4000" dirty="0" smtClean="0">
                <a:solidFill>
                  <a:srgbClr val="0070C0"/>
                </a:solidFill>
                <a:latin typeface="+mn-ea"/>
              </a:rPr>
              <a:t>五ヶ瀬町内にあるピアノの数</a:t>
            </a:r>
            <a:endParaRPr kumimoji="1" lang="en-US" altLang="ja-JP" sz="4000" dirty="0" smtClean="0">
              <a:solidFill>
                <a:srgbClr val="0070C0"/>
              </a:solidFill>
              <a:latin typeface="+mn-ea"/>
            </a:endParaRPr>
          </a:p>
          <a:p>
            <a:endParaRPr lang="en-US" altLang="ja-JP" sz="3200" dirty="0">
              <a:latin typeface="+mj-ea"/>
              <a:ea typeface="+mj-ea"/>
            </a:endParaRPr>
          </a:p>
          <a:p>
            <a:endParaRPr kumimoji="1" lang="en-US" altLang="ja-JP" sz="4000" dirty="0" smtClean="0">
              <a:latin typeface="+mj-ea"/>
              <a:ea typeface="+mj-ea"/>
            </a:endParaRPr>
          </a:p>
          <a:p>
            <a:r>
              <a:rPr lang="ja-JP" altLang="en-US" sz="4000" dirty="0" smtClean="0">
                <a:latin typeface="+mj-ea"/>
                <a:ea typeface="+mj-ea"/>
              </a:rPr>
              <a:t>五ケ瀬中学校　２台</a:t>
            </a:r>
            <a:endParaRPr lang="en-US" altLang="ja-JP" sz="4000" dirty="0" smtClean="0">
              <a:latin typeface="+mj-ea"/>
              <a:ea typeface="+mj-ea"/>
            </a:endParaRPr>
          </a:p>
          <a:p>
            <a:endParaRPr kumimoji="1" lang="en-US" altLang="ja-JP" sz="2400" dirty="0" smtClean="0">
              <a:latin typeface="+mj-ea"/>
              <a:ea typeface="+mj-ea"/>
            </a:endParaRPr>
          </a:p>
          <a:p>
            <a:r>
              <a:rPr kumimoji="1" lang="ja-JP" altLang="en-US" sz="4000" dirty="0" smtClean="0">
                <a:latin typeface="+mj-ea"/>
                <a:ea typeface="+mj-ea"/>
              </a:rPr>
              <a:t>上組小学校　　３台</a:t>
            </a:r>
            <a:endParaRPr kumimoji="1" lang="en-US" altLang="ja-JP" sz="4000" dirty="0" smtClean="0">
              <a:latin typeface="+mj-ea"/>
              <a:ea typeface="+mj-ea"/>
            </a:endParaRPr>
          </a:p>
          <a:p>
            <a:endParaRPr lang="en-US" altLang="ja-JP" sz="2400" dirty="0" smtClean="0">
              <a:latin typeface="+mj-ea"/>
              <a:ea typeface="+mj-ea"/>
            </a:endParaRPr>
          </a:p>
          <a:p>
            <a:r>
              <a:rPr lang="ja-JP" altLang="en-US" sz="4000" dirty="0" smtClean="0">
                <a:latin typeface="+mj-ea"/>
                <a:ea typeface="+mj-ea"/>
              </a:rPr>
              <a:t>坂本小学校　　２台</a:t>
            </a:r>
            <a:endParaRPr lang="en-US" altLang="ja-JP" sz="4000" dirty="0" smtClean="0">
              <a:latin typeface="+mj-ea"/>
              <a:ea typeface="+mj-ea"/>
            </a:endParaRPr>
          </a:p>
          <a:p>
            <a:endParaRPr kumimoji="1" lang="en-US" altLang="ja-JP" dirty="0" smtClean="0">
              <a:latin typeface="+mj-ea"/>
              <a:ea typeface="+mj-ea"/>
            </a:endParaRPr>
          </a:p>
          <a:p>
            <a:r>
              <a:rPr kumimoji="1" lang="ja-JP" altLang="en-US" sz="3200" dirty="0" smtClean="0">
                <a:latin typeface="+mj-ea"/>
                <a:ea typeface="+mj-ea"/>
              </a:rPr>
              <a:t>　　</a:t>
            </a:r>
            <a:endParaRPr kumimoji="1" lang="ja-JP" altLang="en-US" sz="3200" dirty="0">
              <a:latin typeface="+mj-ea"/>
              <a:ea typeface="+mj-ea"/>
            </a:endParaRPr>
          </a:p>
        </p:txBody>
      </p:sp>
      <p:sp>
        <p:nvSpPr>
          <p:cNvPr id="8" name="正方形/長方形 7"/>
          <p:cNvSpPr/>
          <p:nvPr/>
        </p:nvSpPr>
        <p:spPr>
          <a:xfrm>
            <a:off x="5426292" y="3380203"/>
            <a:ext cx="5914807" cy="523220"/>
          </a:xfrm>
          <a:prstGeom prst="rect">
            <a:avLst/>
          </a:prstGeom>
        </p:spPr>
        <p:txBody>
          <a:bodyPr wrap="square">
            <a:spAutoFit/>
          </a:bodyPr>
          <a:lstStyle/>
          <a:p>
            <a:pPr algn="ctr"/>
            <a:endParaRPr lang="en-US" altLang="ja-JP" sz="2800" dirty="0">
              <a:latin typeface="+mj-ea"/>
            </a:endParaRPr>
          </a:p>
        </p:txBody>
      </p:sp>
      <p:sp>
        <p:nvSpPr>
          <p:cNvPr id="5" name="テキスト ボックス 4"/>
          <p:cNvSpPr txBox="1"/>
          <p:nvPr/>
        </p:nvSpPr>
        <p:spPr>
          <a:xfrm>
            <a:off x="5818891" y="3575681"/>
            <a:ext cx="5827236" cy="2785378"/>
          </a:xfrm>
          <a:prstGeom prst="rect">
            <a:avLst/>
          </a:prstGeom>
          <a:noFill/>
        </p:spPr>
        <p:txBody>
          <a:bodyPr wrap="none" rtlCol="0">
            <a:spAutoFit/>
          </a:bodyPr>
          <a:lstStyle/>
          <a:p>
            <a:r>
              <a:rPr lang="ja-JP" altLang="en-US" sz="4000" dirty="0" smtClean="0">
                <a:latin typeface="+mj-ea"/>
                <a:ea typeface="+mj-ea"/>
              </a:rPr>
              <a:t>　　鞍岡</a:t>
            </a:r>
            <a:r>
              <a:rPr lang="ja-JP" altLang="en-US" sz="4000" dirty="0">
                <a:latin typeface="+mj-ea"/>
                <a:ea typeface="+mj-ea"/>
              </a:rPr>
              <a:t>小学校　　３台</a:t>
            </a:r>
            <a:endParaRPr lang="en-US" altLang="ja-JP" sz="4000" dirty="0">
              <a:latin typeface="+mj-ea"/>
              <a:ea typeface="+mj-ea"/>
            </a:endParaRPr>
          </a:p>
          <a:p>
            <a:endParaRPr lang="en-US" altLang="ja-JP" sz="700" dirty="0">
              <a:latin typeface="+mj-ea"/>
              <a:ea typeface="+mj-ea"/>
            </a:endParaRPr>
          </a:p>
          <a:p>
            <a:endParaRPr lang="en-US" altLang="ja-JP" sz="2400" dirty="0">
              <a:latin typeface="+mj-ea"/>
              <a:ea typeface="+mj-ea"/>
            </a:endParaRPr>
          </a:p>
          <a:p>
            <a:r>
              <a:rPr lang="ja-JP" altLang="en-US" sz="4000" dirty="0">
                <a:latin typeface="+mj-ea"/>
                <a:ea typeface="+mj-ea"/>
              </a:rPr>
              <a:t>　　三ケ所小学校　３台</a:t>
            </a:r>
            <a:endParaRPr lang="en-US" altLang="ja-JP" sz="4000" dirty="0">
              <a:latin typeface="+mj-ea"/>
              <a:ea typeface="+mj-ea"/>
            </a:endParaRPr>
          </a:p>
          <a:p>
            <a:endParaRPr lang="en-US" altLang="ja-JP" sz="2400" dirty="0">
              <a:latin typeface="+mj-ea"/>
              <a:ea typeface="+mj-ea"/>
            </a:endParaRPr>
          </a:p>
          <a:p>
            <a:r>
              <a:rPr lang="ja-JP" altLang="en-US" sz="4000" dirty="0">
                <a:latin typeface="+mj-ea"/>
                <a:ea typeface="+mj-ea"/>
              </a:rPr>
              <a:t>　　町民センター　１台</a:t>
            </a:r>
          </a:p>
        </p:txBody>
      </p:sp>
      <p:sp>
        <p:nvSpPr>
          <p:cNvPr id="7" name="楕円 6"/>
          <p:cNvSpPr/>
          <p:nvPr/>
        </p:nvSpPr>
        <p:spPr>
          <a:xfrm>
            <a:off x="7765198" y="1829516"/>
            <a:ext cx="4087302" cy="13651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177633" y="2109987"/>
            <a:ext cx="3262432" cy="830997"/>
          </a:xfrm>
          <a:prstGeom prst="rect">
            <a:avLst/>
          </a:prstGeom>
          <a:noFill/>
        </p:spPr>
        <p:txBody>
          <a:bodyPr wrap="none" rtlCol="0">
            <a:spAutoFit/>
          </a:bodyPr>
          <a:lstStyle/>
          <a:p>
            <a:r>
              <a:rPr kumimoji="1" lang="ja-JP" altLang="en-US" sz="4800" u="sng" dirty="0" smtClean="0">
                <a:latin typeface="+mn-ea"/>
              </a:rPr>
              <a:t>計　１４台</a:t>
            </a:r>
            <a:endParaRPr kumimoji="1" lang="ja-JP" altLang="en-US" sz="4800" u="sng" dirty="0">
              <a:latin typeface="+mn-ea"/>
            </a:endParaRPr>
          </a:p>
        </p:txBody>
      </p:sp>
    </p:spTree>
    <p:extLst>
      <p:ext uri="{BB962C8B-B14F-4D97-AF65-F5344CB8AC3E}">
        <p14:creationId xmlns:p14="http://schemas.microsoft.com/office/powerpoint/2010/main" val="361191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1451</TotalTime>
  <Words>1851</Words>
  <Application>Microsoft Office PowerPoint</Application>
  <PresentationFormat>ワイド画面</PresentationFormat>
  <Paragraphs>247</Paragraphs>
  <Slides>36</Slides>
  <Notes>36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36</vt:i4>
      </vt:variant>
    </vt:vector>
  </HeadingPairs>
  <TitlesOfParts>
    <vt:vector size="48" baseType="lpstr">
      <vt:lpstr>AR P丸ゴシック体M</vt:lpstr>
      <vt:lpstr>AR P悠々ゴシック体E</vt:lpstr>
      <vt:lpstr>AR宋朝体M</vt:lpstr>
      <vt:lpstr>ＤＦ平成ゴシック体W5</vt:lpstr>
      <vt:lpstr>ＤＦ平成明朝体W3</vt:lpstr>
      <vt:lpstr>HGS創英角ﾎﾟｯﾌﾟ体</vt:lpstr>
      <vt:lpstr>HG教科書体</vt:lpstr>
      <vt:lpstr>HG創英角ﾎﾟｯﾌﾟ体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五ヶ瀬町教育委員会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142</cp:revision>
  <dcterms:created xsi:type="dcterms:W3CDTF">2020-05-21T05:18:09Z</dcterms:created>
  <dcterms:modified xsi:type="dcterms:W3CDTF">2020-10-07T07:07:30Z</dcterms:modified>
</cp:coreProperties>
</file>