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9"/>
  </p:notesMasterIdLst>
  <p:sldIdLst>
    <p:sldId id="256" r:id="rId2"/>
    <p:sldId id="268" r:id="rId3"/>
    <p:sldId id="263" r:id="rId4"/>
    <p:sldId id="264" r:id="rId5"/>
    <p:sldId id="265" r:id="rId6"/>
    <p:sldId id="258" r:id="rId7"/>
    <p:sldId id="286" r:id="rId8"/>
    <p:sldId id="260" r:id="rId9"/>
    <p:sldId id="259" r:id="rId10"/>
    <p:sldId id="266" r:id="rId11"/>
    <p:sldId id="269" r:id="rId12"/>
    <p:sldId id="278" r:id="rId13"/>
    <p:sldId id="276" r:id="rId14"/>
    <p:sldId id="277" r:id="rId15"/>
    <p:sldId id="261" r:id="rId16"/>
    <p:sldId id="275" r:id="rId17"/>
    <p:sldId id="293" r:id="rId18"/>
    <p:sldId id="294" r:id="rId19"/>
    <p:sldId id="295" r:id="rId20"/>
    <p:sldId id="270" r:id="rId21"/>
    <p:sldId id="279" r:id="rId22"/>
    <p:sldId id="289" r:id="rId23"/>
    <p:sldId id="290" r:id="rId24"/>
    <p:sldId id="291" r:id="rId25"/>
    <p:sldId id="292" r:id="rId26"/>
    <p:sldId id="262" r:id="rId27"/>
    <p:sldId id="284"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49" autoAdjust="0"/>
    <p:restoredTop sz="94660"/>
  </p:normalViewPr>
  <p:slideViewPr>
    <p:cSldViewPr snapToGrid="0">
      <p:cViewPr varScale="1">
        <p:scale>
          <a:sx n="74" d="100"/>
          <a:sy n="74" d="100"/>
        </p:scale>
        <p:origin x="54" y="690"/>
      </p:cViewPr>
      <p:guideLst/>
    </p:cSldViewPr>
  </p:slideViewPr>
  <p:notesTextViewPr>
    <p:cViewPr>
      <p:scale>
        <a:sx n="1" d="1"/>
        <a:sy n="1" d="1"/>
      </p:scale>
      <p:origin x="0" y="0"/>
    </p:cViewPr>
  </p:notesTextViewPr>
  <p:sorterViewPr>
    <p:cViewPr>
      <p:scale>
        <a:sx n="100" d="100"/>
        <a:sy n="100" d="100"/>
      </p:scale>
      <p:origin x="0" y="-7872"/>
    </p:cViewPr>
  </p:sorterViewPr>
  <p:notesViewPr>
    <p:cSldViewPr snapToGrid="0">
      <p:cViewPr varScale="1">
        <p:scale>
          <a:sx n="82" d="100"/>
          <a:sy n="82" d="100"/>
        </p:scale>
        <p:origin x="203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2002BA-AB75-43E2-BA15-01743E1A46C6}" type="datetimeFigureOut">
              <a:rPr kumimoji="1" lang="ja-JP" altLang="en-US" smtClean="0"/>
              <a:t>2020/12/18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B0247-D95A-4442-88CC-63EAB50D69D2}" type="slidenum">
              <a:rPr kumimoji="1" lang="ja-JP" altLang="en-US" smtClean="0"/>
              <a:t>‹#›</a:t>
            </a:fld>
            <a:endParaRPr kumimoji="1" lang="ja-JP" altLang="en-US"/>
          </a:p>
        </p:txBody>
      </p:sp>
    </p:spTree>
    <p:extLst>
      <p:ext uri="{BB962C8B-B14F-4D97-AF65-F5344CB8AC3E}">
        <p14:creationId xmlns:p14="http://schemas.microsoft.com/office/powerpoint/2010/main" val="38161221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        No </a:t>
            </a:r>
            <a:r>
              <a:rPr kumimoji="1" lang="en-US" altLang="ja-JP" dirty="0" err="1" smtClean="0"/>
              <a:t>gokase</a:t>
            </a:r>
            <a:r>
              <a:rPr lang="en-US" altLang="ja-JP" dirty="0" smtClean="0"/>
              <a:t> no life            </a:t>
            </a:r>
            <a:r>
              <a:rPr lang="ja-JP" altLang="en-US" dirty="0" smtClean="0"/>
              <a:t>～住みよい町にするために～　　　　　　　　　　３年　　　　　甲斐　　　陽向</a:t>
            </a:r>
            <a:endParaRPr lang="en-US" altLang="ja-JP" dirty="0" smtClean="0"/>
          </a:p>
          <a:p>
            <a:r>
              <a:rPr lang="ja-JP" altLang="en-US" dirty="0" smtClean="0"/>
              <a:t>　　　　日本が高齢化社会になっていく中、これからは、ご高齢の方が何不自由なく楽に暮らせる五ヶ瀬町でなければなりません。</a:t>
            </a:r>
            <a:endParaRPr lang="en-US" altLang="ja-JP" dirty="0" smtClean="0"/>
          </a:p>
          <a:p>
            <a:r>
              <a:rPr lang="en-US" altLang="ja-JP"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1</a:t>
            </a:fld>
            <a:endParaRPr kumimoji="1" lang="ja-JP" altLang="en-US"/>
          </a:p>
        </p:txBody>
      </p:sp>
    </p:spTree>
    <p:extLst>
      <p:ext uri="{BB962C8B-B14F-4D97-AF65-F5344CB8AC3E}">
        <p14:creationId xmlns:p14="http://schemas.microsoft.com/office/powerpoint/2010/main" val="1343827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14</a:t>
            </a:fld>
            <a:endParaRPr kumimoji="1" lang="ja-JP" altLang="en-US"/>
          </a:p>
        </p:txBody>
      </p:sp>
    </p:spTree>
    <p:extLst>
      <p:ext uri="{BB962C8B-B14F-4D97-AF65-F5344CB8AC3E}">
        <p14:creationId xmlns:p14="http://schemas.microsoft.com/office/powerpoint/2010/main" val="308021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どうしても車が通れなかったりすること場合はバス停のように集まってもらって買い物をしてもらいます。</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15</a:t>
            </a:fld>
            <a:endParaRPr kumimoji="1" lang="ja-JP" altLang="en-US"/>
          </a:p>
        </p:txBody>
      </p:sp>
    </p:spTree>
    <p:extLst>
      <p:ext uri="{BB962C8B-B14F-4D97-AF65-F5344CB8AC3E}">
        <p14:creationId xmlns:p14="http://schemas.microsoft.com/office/powerpoint/2010/main" val="3589655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写真は公民館をバス停として活動をしています。公民館は地区の中心にあるので長い距離を移動する必要がありません。それでも遠いという方がいれば実際にその家に配達してくれます。その日によってメニューや商品が</a:t>
            </a:r>
            <a:r>
              <a:rPr kumimoji="1" lang="ja-JP" altLang="en-US" dirty="0" smtClean="0"/>
              <a:t>変えられたりできます</a:t>
            </a:r>
            <a:r>
              <a:rPr kumimoji="1" lang="ja-JP" altLang="en-US" dirty="0" smtClean="0"/>
              <a:t>。また、食材などは特産センターやエーコープから取り寄せ販売します。足りない食材を町民の方に要求された場合、次回に持ってくることもできます。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16</a:t>
            </a:fld>
            <a:endParaRPr kumimoji="1" lang="ja-JP" altLang="en-US"/>
          </a:p>
        </p:txBody>
      </p:sp>
    </p:spTree>
    <p:extLst>
      <p:ext uri="{BB962C8B-B14F-4D97-AF65-F5344CB8AC3E}">
        <p14:creationId xmlns:p14="http://schemas.microsoft.com/office/powerpoint/2010/main" val="221401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移動販売車が来る日です。移動販売車は地区ごとに</a:t>
            </a:r>
            <a:r>
              <a:rPr kumimoji="1" lang="en-US" altLang="ja-JP" dirty="0" smtClean="0"/>
              <a:t>3</a:t>
            </a:r>
            <a:r>
              <a:rPr kumimoji="1" lang="ja-JP" altLang="en-US" dirty="0" smtClean="0"/>
              <a:t>日に</a:t>
            </a:r>
            <a:r>
              <a:rPr kumimoji="1" lang="en-US" altLang="ja-JP" dirty="0" smtClean="0"/>
              <a:t>1</a:t>
            </a:r>
            <a:r>
              <a:rPr kumimoji="1" lang="ja-JP" altLang="en-US" dirty="0" smtClean="0"/>
              <a:t>度のペースでやってきます。</a:t>
            </a:r>
            <a:endParaRPr kumimoji="1" lang="en-US" altLang="ja-JP" dirty="0" smtClean="0"/>
          </a:p>
          <a:p>
            <a:r>
              <a:rPr kumimoji="1" lang="ja-JP" altLang="en-US" dirty="0" smtClean="0"/>
              <a:t>１台では回れない場合数台必要です。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17</a:t>
            </a:fld>
            <a:endParaRPr kumimoji="1" lang="ja-JP" altLang="en-US"/>
          </a:p>
        </p:txBody>
      </p:sp>
    </p:spTree>
    <p:extLst>
      <p:ext uri="{BB962C8B-B14F-4D97-AF65-F5344CB8AC3E}">
        <p14:creationId xmlns:p14="http://schemas.microsoft.com/office/powerpoint/2010/main" val="93261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・もちろん販売だけでなく、一時的に保管し、災害時には対応ができます。</a:t>
            </a:r>
            <a:endParaRPr kumimoji="1" lang="en-US" altLang="ja-JP" dirty="0" smtClean="0"/>
          </a:p>
          <a:p>
            <a:r>
              <a:rPr kumimoji="1" lang="ja-JP" altLang="en-US" dirty="0" smtClean="0"/>
              <a:t>・カフェなどの土地がない分、家賃がありません。しかし、許可などでお金が出る場合もあります</a:t>
            </a:r>
            <a:r>
              <a:rPr kumimoji="1" lang="ja-JP" altLang="en-US" dirty="0" smtClean="0"/>
              <a:t>。</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20</a:t>
            </a:fld>
            <a:endParaRPr kumimoji="1" lang="ja-JP" altLang="en-US"/>
          </a:p>
        </p:txBody>
      </p:sp>
    </p:spTree>
    <p:extLst>
      <p:ext uri="{BB962C8B-B14F-4D97-AF65-F5344CB8AC3E}">
        <p14:creationId xmlns:p14="http://schemas.microsoft.com/office/powerpoint/2010/main" val="1452492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21</a:t>
            </a:fld>
            <a:endParaRPr kumimoji="1" lang="ja-JP" altLang="en-US"/>
          </a:p>
        </p:txBody>
      </p:sp>
    </p:spTree>
    <p:extLst>
      <p:ext uri="{BB962C8B-B14F-4D97-AF65-F5344CB8AC3E}">
        <p14:creationId xmlns:p14="http://schemas.microsoft.com/office/powerpoint/2010/main" val="34009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徳島県徳島市では、スーパーを移動させて高齢化を解決するという取組が行われています。</a:t>
            </a:r>
            <a:endParaRPr kumimoji="1" lang="en-US" altLang="ja-JP" dirty="0" smtClean="0"/>
          </a:p>
          <a:p>
            <a:r>
              <a:rPr kumimoji="1" lang="ja-JP" altLang="en-US" dirty="0" smtClean="0"/>
              <a:t>「とくし丸」は創業者が中山間地域で暮らしていたために買い物に不自由にしていることから買い物難民問題に着目し、移動スーパーを立ち上げたのが、始まりだそうです。</a:t>
            </a:r>
            <a:endParaRPr kumimoji="1" lang="en-US" altLang="ja-JP" dirty="0" smtClean="0"/>
          </a:p>
          <a:p>
            <a:r>
              <a:rPr kumimoji="1" lang="ja-JP" altLang="en-US" dirty="0" smtClean="0"/>
              <a:t>今では全国にフランチャイズしているそうです。</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22</a:t>
            </a:fld>
            <a:endParaRPr kumimoji="1" lang="ja-JP" altLang="en-US"/>
          </a:p>
        </p:txBody>
      </p:sp>
    </p:spTree>
    <p:extLst>
      <p:ext uri="{BB962C8B-B14F-4D97-AF65-F5344CB8AC3E}">
        <p14:creationId xmlns:p14="http://schemas.microsoft.com/office/powerpoint/2010/main" val="4122287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このように移動スーパーが家に来てくれます。</a:t>
            </a:r>
            <a:endParaRPr kumimoji="1" lang="en-US" altLang="ja-JP" dirty="0" smtClean="0"/>
          </a:p>
          <a:p>
            <a:r>
              <a:rPr kumimoji="1" lang="ja-JP" altLang="en-US" dirty="0" smtClean="0"/>
              <a:t>移動スーパーの車はあまり食材が入れられないのではないかと思った方のいると思いますが、写真を見て分かるように結構、大容量で食材が少ないわけではなさそうです。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23</a:t>
            </a:fld>
            <a:endParaRPr kumimoji="1" lang="ja-JP" altLang="en-US"/>
          </a:p>
        </p:txBody>
      </p:sp>
    </p:spTree>
    <p:extLst>
      <p:ext uri="{BB962C8B-B14F-4D97-AF65-F5344CB8AC3E}">
        <p14:creationId xmlns:p14="http://schemas.microsoft.com/office/powerpoint/2010/main" val="3083903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移動販売をするにはミニマムな軽トラックがよく、細い路地もらくらく行くことができます。</a:t>
            </a:r>
            <a:endParaRPr kumimoji="1" lang="en-US" altLang="ja-JP" dirty="0" smtClean="0"/>
          </a:p>
          <a:p>
            <a:r>
              <a:rPr kumimoji="1" lang="ja-JP" altLang="en-US" dirty="0" smtClean="0"/>
              <a:t>五ヶ瀬には山が多いので対応できると思います。</a:t>
            </a:r>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24</a:t>
            </a:fld>
            <a:endParaRPr kumimoji="1" lang="ja-JP" altLang="en-US"/>
          </a:p>
        </p:txBody>
      </p:sp>
    </p:spTree>
    <p:extLst>
      <p:ext uri="{BB962C8B-B14F-4D97-AF65-F5344CB8AC3E}">
        <p14:creationId xmlns:p14="http://schemas.microsoft.com/office/powerpoint/2010/main" val="138492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とくし丸は初めは、高齢者に対し助けになるようなことをしていましたが、今ではそれプラス全国的にも事業を行っています。</a:t>
            </a:r>
            <a:endParaRPr kumimoji="1" lang="en-US" altLang="ja-JP" dirty="0" smtClean="0"/>
          </a:p>
          <a:p>
            <a:r>
              <a:rPr kumimoji="1" lang="ja-JP" altLang="en-US" dirty="0" smtClean="0"/>
              <a:t>五ヶ瀬町も移動販売によって活性化できることが期待できます。とくし丸を呼ぶわけではなく、五ヶ瀬町の移動販売車をつくります。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25</a:t>
            </a:fld>
            <a:endParaRPr kumimoji="1" lang="ja-JP" altLang="en-US"/>
          </a:p>
        </p:txBody>
      </p:sp>
    </p:spTree>
    <p:extLst>
      <p:ext uri="{BB962C8B-B14F-4D97-AF65-F5344CB8AC3E}">
        <p14:creationId xmlns:p14="http://schemas.microsoft.com/office/powerpoint/2010/main" val="261600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まず、買い物についてです。山が多くスーパーやコンビニ、</a:t>
            </a:r>
            <a:r>
              <a:rPr kumimoji="1" lang="en-US" altLang="ja-JP" dirty="0" smtClean="0"/>
              <a:t>A</a:t>
            </a:r>
            <a:r>
              <a:rPr kumimoji="1" lang="ja-JP" altLang="en-US" dirty="0" smtClean="0"/>
              <a:t>コープまたは高千穂など店に行くだけでも数十分</a:t>
            </a:r>
            <a:r>
              <a:rPr kumimoji="1" lang="en-US" altLang="ja-JP" dirty="0" smtClean="0"/>
              <a:t>(</a:t>
            </a:r>
            <a:r>
              <a:rPr kumimoji="1" lang="ja-JP" altLang="en-US" dirty="0" smtClean="0"/>
              <a:t>時間</a:t>
            </a:r>
            <a:r>
              <a:rPr kumimoji="1" lang="en-US" altLang="ja-JP" dirty="0" smtClean="0"/>
              <a:t>)</a:t>
            </a:r>
            <a:r>
              <a:rPr kumimoji="1" lang="ja-JP" altLang="en-US" dirty="0" smtClean="0"/>
              <a:t>ととても時間がかかります。</a:t>
            </a:r>
            <a:endParaRPr kumimoji="1" lang="en-US" altLang="ja-JP" dirty="0" smtClean="0"/>
          </a:p>
          <a:p>
            <a:r>
              <a:rPr kumimoji="1" lang="ja-JP" altLang="en-US" baseline="0" dirty="0" smtClean="0"/>
              <a:t>町民は主にコミュニティーバスや自家用車、徒歩が多いでしょう。しかし、店から配達してくれる移動販売というものは充実はしておりません。</a:t>
            </a:r>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2</a:t>
            </a:fld>
            <a:endParaRPr kumimoji="1" lang="ja-JP" altLang="en-US"/>
          </a:p>
        </p:txBody>
      </p:sp>
    </p:spTree>
    <p:extLst>
      <p:ext uri="{BB962C8B-B14F-4D97-AF65-F5344CB8AC3E}">
        <p14:creationId xmlns:p14="http://schemas.microsoft.com/office/powerpoint/2010/main" val="8845736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26</a:t>
            </a:fld>
            <a:endParaRPr kumimoji="1" lang="ja-JP" altLang="en-US"/>
          </a:p>
        </p:txBody>
      </p:sp>
    </p:spTree>
    <p:extLst>
      <p:ext uri="{BB962C8B-B14F-4D97-AF65-F5344CB8AC3E}">
        <p14:creationId xmlns:p14="http://schemas.microsoft.com/office/powerpoint/2010/main" val="183365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以上で終わります。</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27</a:t>
            </a:fld>
            <a:endParaRPr kumimoji="1" lang="ja-JP" altLang="en-US"/>
          </a:p>
        </p:txBody>
      </p:sp>
    </p:spTree>
    <p:extLst>
      <p:ext uri="{BB962C8B-B14F-4D97-AF65-F5344CB8AC3E}">
        <p14:creationId xmlns:p14="http://schemas.microsoft.com/office/powerpoint/2010/main" val="1336157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また、年々五ヶ瀬町の高齢化も急速に進んでおり、令和２は６５歳以上が４０％越えです。</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3</a:t>
            </a:fld>
            <a:endParaRPr kumimoji="1" lang="ja-JP" altLang="en-US"/>
          </a:p>
        </p:txBody>
      </p:sp>
    </p:spTree>
    <p:extLst>
      <p:ext uri="{BB962C8B-B14F-4D97-AF65-F5344CB8AC3E}">
        <p14:creationId xmlns:p14="http://schemas.microsoft.com/office/powerpoint/2010/main" val="1244291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町内の主な仕事の割合を見てみると、</a:t>
            </a:r>
            <a:endParaRPr kumimoji="1" lang="en-US" altLang="ja-JP" dirty="0" smtClean="0"/>
          </a:p>
          <a:p>
            <a:r>
              <a:rPr kumimoji="1" lang="ja-JP" altLang="en-US" dirty="0" smtClean="0"/>
              <a:t>第１次産業は特に問題ありませんが、</a:t>
            </a:r>
            <a:endParaRPr kumimoji="1" lang="en-US" altLang="ja-JP" dirty="0" smtClean="0"/>
          </a:p>
          <a:p>
            <a:r>
              <a:rPr kumimoji="1" lang="ja-JP" altLang="en-US" dirty="0" smtClean="0"/>
              <a:t>第二次産業の鉱工業、第三次産業のサービス業が明らかに低いです。</a:t>
            </a:r>
            <a:endParaRPr kumimoji="1" lang="en-US" altLang="ja-JP" dirty="0" smtClean="0"/>
          </a:p>
          <a:p>
            <a:r>
              <a:rPr kumimoji="1" lang="ja-JP" altLang="en-US" dirty="0" smtClean="0"/>
              <a:t>今回はこのサービス業の発展をさせていきたいです。</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4</a:t>
            </a:fld>
            <a:endParaRPr kumimoji="1" lang="ja-JP" altLang="en-US"/>
          </a:p>
        </p:txBody>
      </p:sp>
    </p:spTree>
    <p:extLst>
      <p:ext uri="{BB962C8B-B14F-4D97-AF65-F5344CB8AC3E}">
        <p14:creationId xmlns:p14="http://schemas.microsoft.com/office/powerpoint/2010/main" val="68218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そもそも町内にはどのくらいのお店があるのでしょうか。なんと８８店舗もあります。</a:t>
            </a:r>
            <a:endParaRPr kumimoji="1" lang="en-US" altLang="ja-JP" dirty="0" smtClean="0"/>
          </a:p>
          <a:p>
            <a:r>
              <a:rPr kumimoji="1" lang="ja-JP" altLang="en-US" dirty="0" smtClean="0"/>
              <a:t>しかし、１８店舗しかすぐに働くことができません。少ないです。</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5</a:t>
            </a:fld>
            <a:endParaRPr kumimoji="1" lang="ja-JP" altLang="en-US"/>
          </a:p>
        </p:txBody>
      </p:sp>
    </p:spTree>
    <p:extLst>
      <p:ext uri="{BB962C8B-B14F-4D97-AF65-F5344CB8AC3E}">
        <p14:creationId xmlns:p14="http://schemas.microsoft.com/office/powerpoint/2010/main" val="2907582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6</a:t>
            </a:fld>
            <a:endParaRPr kumimoji="1" lang="ja-JP" altLang="en-US"/>
          </a:p>
        </p:txBody>
      </p:sp>
    </p:spTree>
    <p:extLst>
      <p:ext uri="{BB962C8B-B14F-4D97-AF65-F5344CB8AC3E}">
        <p14:creationId xmlns:p14="http://schemas.microsoft.com/office/powerpoint/2010/main" val="4242391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そこで役に立ってくるのが移動販売車です。現に五ヶ瀬町では、特産センターの食材をトラックで移動販売しております。</a:t>
            </a:r>
            <a:endParaRPr kumimoji="1" lang="en-US" altLang="ja-JP" dirty="0" smtClean="0"/>
          </a:p>
          <a:p>
            <a:r>
              <a:rPr kumimoji="1" lang="ja-JP" altLang="en-US" dirty="0" smtClean="0"/>
              <a:t>もっと楽に買い物ができるには、数を増やしたりなど改善が必要です。運転手は若者のするとよいでしょう。</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7</a:t>
            </a:fld>
            <a:endParaRPr kumimoji="1" lang="ja-JP" altLang="en-US"/>
          </a:p>
        </p:txBody>
      </p:sp>
    </p:spTree>
    <p:extLst>
      <p:ext uri="{BB962C8B-B14F-4D97-AF65-F5344CB8AC3E}">
        <p14:creationId xmlns:p14="http://schemas.microsoft.com/office/powerpoint/2010/main" val="8295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ご高齢の方にも助かるし、新しい仕事にもなります。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9</a:t>
            </a:fld>
            <a:endParaRPr kumimoji="1" lang="ja-JP" altLang="en-US"/>
          </a:p>
        </p:txBody>
      </p:sp>
    </p:spTree>
    <p:extLst>
      <p:ext uri="{BB962C8B-B14F-4D97-AF65-F5344CB8AC3E}">
        <p14:creationId xmlns:p14="http://schemas.microsoft.com/office/powerpoint/2010/main" val="252826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カフェや売店</a:t>
            </a:r>
            <a:r>
              <a:rPr kumimoji="1" lang="en-US" altLang="ja-JP" dirty="0" smtClean="0"/>
              <a:t>(</a:t>
            </a:r>
            <a:r>
              <a:rPr kumimoji="1" lang="ja-JP" altLang="en-US" dirty="0" smtClean="0"/>
              <a:t>パン屋・ケーキ屋</a:t>
            </a:r>
            <a:r>
              <a:rPr kumimoji="1" lang="en-US" altLang="ja-JP" dirty="0" smtClean="0"/>
              <a:t>)</a:t>
            </a:r>
            <a:r>
              <a:rPr kumimoji="1" lang="ja-JP" altLang="en-US" dirty="0" smtClean="0"/>
              <a:t>などを開こうとしたら１０００万の大金がかかります。</a:t>
            </a:r>
            <a:endParaRPr kumimoji="1" lang="en-US" altLang="ja-JP" dirty="0" smtClean="0"/>
          </a:p>
          <a:p>
            <a:r>
              <a:rPr kumimoji="1" lang="ja-JP" altLang="en-US" dirty="0" smtClean="0"/>
              <a:t>しかし、移動販売となれば３００～５００万となり比較的少ない資金で始められることがわかります。</a:t>
            </a:r>
            <a:endParaRPr kumimoji="1" lang="en-US" altLang="ja-JP" dirty="0" smtClean="0"/>
          </a:p>
          <a:p>
            <a:r>
              <a:rPr kumimoji="1" lang="ja-JP" altLang="en-US" dirty="0" smtClean="0"/>
              <a:t>また、車は無理に買う必要はなく、現在、五ヶ瀬町にある車でも構いません。</a:t>
            </a:r>
            <a:endParaRPr kumimoji="1" lang="ja-JP" altLang="en-US" dirty="0"/>
          </a:p>
        </p:txBody>
      </p:sp>
      <p:sp>
        <p:nvSpPr>
          <p:cNvPr id="4" name="スライド番号プレースホルダー 3"/>
          <p:cNvSpPr>
            <a:spLocks noGrp="1"/>
          </p:cNvSpPr>
          <p:nvPr>
            <p:ph type="sldNum" sz="quarter" idx="10"/>
          </p:nvPr>
        </p:nvSpPr>
        <p:spPr/>
        <p:txBody>
          <a:bodyPr/>
          <a:lstStyle/>
          <a:p>
            <a:fld id="{EEAB0247-D95A-4442-88CC-63EAB50D69D2}" type="slidenum">
              <a:rPr kumimoji="1" lang="ja-JP" altLang="en-US" smtClean="0"/>
              <a:t>12</a:t>
            </a:fld>
            <a:endParaRPr kumimoji="1" lang="ja-JP" altLang="en-US"/>
          </a:p>
        </p:txBody>
      </p:sp>
    </p:spTree>
    <p:extLst>
      <p:ext uri="{BB962C8B-B14F-4D97-AF65-F5344CB8AC3E}">
        <p14:creationId xmlns:p14="http://schemas.microsoft.com/office/powerpoint/2010/main" val="677198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a:xfrm>
            <a:off x="5332412" y="5883275"/>
            <a:ext cx="4324044" cy="365125"/>
          </a:xfrm>
        </p:spPr>
        <p:txBody>
          <a:bodyPr/>
          <a:lstStyle/>
          <a:p>
            <a:endParaRPr kumimoji="1" lang="ja-JP" altLang="en-US"/>
          </a:p>
        </p:txBody>
      </p:sp>
      <p:sp>
        <p:nvSpPr>
          <p:cNvPr id="6" name="Slide Number Placeholder 5"/>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3589978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3871869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1701858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smtClean="0"/>
              <a:t>マスター テキストの書式設定</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2614039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413115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1372571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ja-JP" altLang="en-US" smtClean="0"/>
              <a:t>マスター タイトルの書式設定</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ja-JP" altLang="en-US" smtClean="0"/>
              <a:t>マスター テキストの書式設定</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374604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3715972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281629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nchor="ct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10951856" y="5867131"/>
            <a:ext cx="551167" cy="365125"/>
          </a:xfrm>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22945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64315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337943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4056735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3501495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386420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185982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ja-JP" altLang="en-US" smtClean="0"/>
              <a:t>マスター タイトルの書式設定</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smtClean="0"/>
              <a:t>図を追加</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3C82C55-3707-49D5-8394-9CAB0C177714}" type="datetimeFigureOut">
              <a:rPr kumimoji="1" lang="ja-JP" altLang="en-US" smtClean="0"/>
              <a:t>2020/12/18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152335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C82C55-3707-49D5-8394-9CAB0C177714}" type="datetimeFigureOut">
              <a:rPr kumimoji="1" lang="ja-JP" altLang="en-US" smtClean="0"/>
              <a:t>2020/12/18</a:t>
            </a:fld>
            <a:endParaRPr kumimoji="1" lang="ja-JP" alt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7B20E85-0532-4AD2-985E-AECA87E2E21E}" type="slidenum">
              <a:rPr kumimoji="1" lang="ja-JP" altLang="en-US" smtClean="0"/>
              <a:t>‹#›</a:t>
            </a:fld>
            <a:endParaRPr kumimoji="1" lang="ja-JP" altLang="en-US"/>
          </a:p>
        </p:txBody>
      </p:sp>
    </p:spTree>
    <p:extLst>
      <p:ext uri="{BB962C8B-B14F-4D97-AF65-F5344CB8AC3E}">
        <p14:creationId xmlns:p14="http://schemas.microsoft.com/office/powerpoint/2010/main" val="221231283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kumimoji="1" sz="4000" kern="1200" cap="none">
          <a:ln w="3175" cmpd="sng">
            <a:noFill/>
          </a:ln>
          <a:solidFill>
            <a:schemeClr val="tx1"/>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kumimoji="1"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kumimoji="1"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kumimoji="1"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993900" y="647700"/>
            <a:ext cx="9867900" cy="5447645"/>
          </a:xfrm>
          <a:prstGeom prst="rect">
            <a:avLst/>
          </a:prstGeom>
          <a:noFill/>
        </p:spPr>
        <p:txBody>
          <a:bodyPr wrap="square" rtlCol="0">
            <a:spAutoFit/>
          </a:bodyPr>
          <a:lstStyle/>
          <a:p>
            <a:r>
              <a:rPr kumimoji="1" lang="ja-JP" altLang="en-US" sz="9600" dirty="0" smtClean="0"/>
              <a:t> </a:t>
            </a:r>
            <a:r>
              <a:rPr lang="en-US" altLang="ja-JP" sz="9600" dirty="0" smtClean="0"/>
              <a:t>NO</a:t>
            </a:r>
            <a:r>
              <a:rPr kumimoji="1" lang="en-US" altLang="ja-JP" sz="9600" dirty="0" smtClean="0"/>
              <a:t>     </a:t>
            </a:r>
            <a:r>
              <a:rPr lang="en-US" altLang="ja-JP" sz="9600" dirty="0" smtClean="0">
                <a:solidFill>
                  <a:srgbClr val="FF0000"/>
                </a:solidFill>
              </a:rPr>
              <a:t>GOKASE</a:t>
            </a:r>
            <a:r>
              <a:rPr lang="en-US" altLang="ja-JP" sz="9600" dirty="0" smtClean="0"/>
              <a:t>         </a:t>
            </a:r>
          </a:p>
          <a:p>
            <a:r>
              <a:rPr lang="en-US" altLang="ja-JP" sz="9600" dirty="0"/>
              <a:t> </a:t>
            </a:r>
            <a:r>
              <a:rPr lang="en-US" altLang="ja-JP" sz="9600" dirty="0" smtClean="0">
                <a:solidFill>
                  <a:srgbClr val="FF0000"/>
                </a:solidFill>
              </a:rPr>
              <a:t>NO</a:t>
            </a:r>
            <a:r>
              <a:rPr lang="en-US" altLang="ja-JP" sz="9600" dirty="0" smtClean="0"/>
              <a:t>     LIFE</a:t>
            </a:r>
          </a:p>
          <a:p>
            <a:r>
              <a:rPr lang="ja-JP" altLang="en-US" sz="4000" dirty="0" smtClean="0"/>
              <a:t>　　　　～住みよい町にするために～</a:t>
            </a:r>
            <a:r>
              <a:rPr lang="en-US" altLang="ja-JP" sz="5400" dirty="0" smtClean="0"/>
              <a:t>            </a:t>
            </a:r>
            <a:r>
              <a:rPr lang="ja-JP" altLang="en-US" sz="5400" dirty="0" smtClean="0"/>
              <a:t>　</a:t>
            </a:r>
            <a:endParaRPr lang="en-US" altLang="ja-JP" sz="5400" dirty="0" smtClean="0"/>
          </a:p>
          <a:p>
            <a:r>
              <a:rPr lang="ja-JP" altLang="en-US" sz="4400" dirty="0" smtClean="0"/>
              <a:t>　　　　　　　３年</a:t>
            </a:r>
            <a:r>
              <a:rPr lang="ja-JP" altLang="en-US" sz="9600" dirty="0" smtClean="0"/>
              <a:t>　</a:t>
            </a:r>
            <a:r>
              <a:rPr lang="ja-JP" altLang="en-US" sz="4800" dirty="0" smtClean="0"/>
              <a:t>甲斐　陽向</a:t>
            </a:r>
            <a:endParaRPr lang="en-US" altLang="ja-JP" sz="9600" dirty="0" smtClean="0"/>
          </a:p>
        </p:txBody>
      </p:sp>
    </p:spTree>
    <p:extLst>
      <p:ext uri="{BB962C8B-B14F-4D97-AF65-F5344CB8AC3E}">
        <p14:creationId xmlns:p14="http://schemas.microsoft.com/office/powerpoint/2010/main" val="2316029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57895" y="652010"/>
            <a:ext cx="9389148" cy="830997"/>
          </a:xfrm>
          <a:prstGeom prst="rect">
            <a:avLst/>
          </a:prstGeom>
          <a:noFill/>
        </p:spPr>
        <p:txBody>
          <a:bodyPr wrap="square" rtlCol="0">
            <a:spAutoFit/>
          </a:bodyPr>
          <a:lstStyle/>
          <a:p>
            <a:r>
              <a:rPr lang="ja-JP" altLang="en-US" sz="4800" i="1" dirty="0" smtClean="0">
                <a:solidFill>
                  <a:srgbClr val="0070C0"/>
                </a:solidFill>
              </a:rPr>
              <a:t>メリット</a:t>
            </a:r>
            <a:r>
              <a:rPr lang="ja-JP" altLang="en-US" sz="4800" dirty="0" smtClean="0"/>
              <a:t>　</a:t>
            </a:r>
            <a:r>
              <a:rPr lang="ja-JP" altLang="en-US" sz="4800" dirty="0"/>
              <a:t>移動販売をすること</a:t>
            </a:r>
            <a:r>
              <a:rPr lang="ja-JP" altLang="en-US" sz="4800" dirty="0" smtClean="0"/>
              <a:t>で</a:t>
            </a:r>
            <a:endParaRPr lang="en-US" altLang="ja-JP" sz="4800" dirty="0"/>
          </a:p>
        </p:txBody>
      </p:sp>
      <p:sp>
        <p:nvSpPr>
          <p:cNvPr id="3" name="角丸四角形 2"/>
          <p:cNvSpPr/>
          <p:nvPr/>
        </p:nvSpPr>
        <p:spPr>
          <a:xfrm>
            <a:off x="1249249" y="3228955"/>
            <a:ext cx="10715223" cy="1661375"/>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lvl="0"/>
            <a:r>
              <a:rPr lang="ja-JP" altLang="en-US" sz="4800" dirty="0" smtClean="0">
                <a:solidFill>
                  <a:prstClr val="black"/>
                </a:solidFill>
              </a:rPr>
              <a:t>老人</a:t>
            </a:r>
            <a:r>
              <a:rPr lang="ja-JP" altLang="en-US" sz="4800" dirty="0">
                <a:solidFill>
                  <a:prstClr val="black"/>
                </a:solidFill>
              </a:rPr>
              <a:t>ホームに行きたく</a:t>
            </a:r>
            <a:r>
              <a:rPr lang="ja-JP" altLang="en-US" sz="4800" dirty="0" smtClean="0">
                <a:solidFill>
                  <a:prstClr val="black"/>
                </a:solidFill>
              </a:rPr>
              <a:t>ない</a:t>
            </a:r>
            <a:r>
              <a:rPr lang="ja-JP" altLang="en-US" sz="4800" dirty="0" smtClean="0">
                <a:solidFill>
                  <a:srgbClr val="FF0000"/>
                </a:solidFill>
              </a:rPr>
              <a:t>一人暮らし</a:t>
            </a:r>
            <a:r>
              <a:rPr lang="ja-JP" altLang="en-US" sz="4800" dirty="0">
                <a:solidFill>
                  <a:prstClr val="black"/>
                </a:solidFill>
              </a:rPr>
              <a:t>の方々に対応ができる。</a:t>
            </a:r>
            <a:endParaRPr lang="en-US" altLang="ja-JP" sz="4800" dirty="0">
              <a:solidFill>
                <a:prstClr val="black"/>
              </a:solidFill>
            </a:endParaRPr>
          </a:p>
        </p:txBody>
      </p:sp>
      <p:sp>
        <p:nvSpPr>
          <p:cNvPr id="4" name="角丸四角形 3"/>
          <p:cNvSpPr/>
          <p:nvPr/>
        </p:nvSpPr>
        <p:spPr>
          <a:xfrm>
            <a:off x="1249251" y="5042183"/>
            <a:ext cx="10200067" cy="91440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lvl="0"/>
            <a:r>
              <a:rPr lang="ja-JP" altLang="en-US" sz="4800" dirty="0" smtClean="0">
                <a:solidFill>
                  <a:prstClr val="black"/>
                </a:solidFill>
              </a:rPr>
              <a:t>運転手</a:t>
            </a:r>
            <a:r>
              <a:rPr lang="ja-JP" altLang="en-US" sz="4800" dirty="0">
                <a:solidFill>
                  <a:prstClr val="black"/>
                </a:solidFill>
              </a:rPr>
              <a:t>を</a:t>
            </a:r>
            <a:r>
              <a:rPr lang="ja-JP" altLang="en-US" sz="4800" dirty="0">
                <a:solidFill>
                  <a:srgbClr val="FF0000"/>
                </a:solidFill>
              </a:rPr>
              <a:t>若者</a:t>
            </a:r>
            <a:r>
              <a:rPr lang="ja-JP" altLang="en-US" sz="4800" dirty="0">
                <a:solidFill>
                  <a:prstClr val="black"/>
                </a:solidFill>
              </a:rPr>
              <a:t>にでき、</a:t>
            </a:r>
            <a:r>
              <a:rPr lang="ja-JP" altLang="en-US" sz="4800" u="sng" dirty="0">
                <a:solidFill>
                  <a:prstClr val="black"/>
                </a:solidFill>
              </a:rPr>
              <a:t>職業が増える</a:t>
            </a:r>
            <a:r>
              <a:rPr lang="ja-JP" altLang="en-US" sz="4800" dirty="0">
                <a:solidFill>
                  <a:prstClr val="black"/>
                </a:solidFill>
              </a:rPr>
              <a:t>。</a:t>
            </a:r>
            <a:endParaRPr lang="en-US" altLang="ja-JP" sz="4800" dirty="0">
              <a:solidFill>
                <a:prstClr val="black"/>
              </a:solidFill>
            </a:endParaRPr>
          </a:p>
        </p:txBody>
      </p:sp>
      <p:sp>
        <p:nvSpPr>
          <p:cNvPr id="5" name="角丸四角形 4"/>
          <p:cNvSpPr/>
          <p:nvPr/>
        </p:nvSpPr>
        <p:spPr>
          <a:xfrm>
            <a:off x="1249250" y="1727912"/>
            <a:ext cx="10200067" cy="1398410"/>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lvl="0"/>
            <a:r>
              <a:rPr lang="ja-JP" altLang="en-US" sz="4800" dirty="0" smtClean="0">
                <a:solidFill>
                  <a:prstClr val="black"/>
                </a:solidFill>
              </a:rPr>
              <a:t>高齢者</a:t>
            </a:r>
            <a:r>
              <a:rPr lang="ja-JP" altLang="en-US" sz="4800" dirty="0">
                <a:solidFill>
                  <a:prstClr val="black"/>
                </a:solidFill>
              </a:rPr>
              <a:t>の方々に</a:t>
            </a:r>
            <a:r>
              <a:rPr lang="ja-JP" altLang="en-US" sz="4800" u="sng" dirty="0">
                <a:solidFill>
                  <a:prstClr val="black"/>
                </a:solidFill>
              </a:rPr>
              <a:t>安心</a:t>
            </a:r>
            <a:r>
              <a:rPr lang="ja-JP" altLang="en-US" sz="4800" u="sng" dirty="0" smtClean="0">
                <a:solidFill>
                  <a:prstClr val="black"/>
                </a:solidFill>
              </a:rPr>
              <a:t>して</a:t>
            </a:r>
            <a:r>
              <a:rPr lang="ja-JP" altLang="en-US" sz="4800" dirty="0" smtClean="0">
                <a:solidFill>
                  <a:prstClr val="black"/>
                </a:solidFill>
              </a:rPr>
              <a:t>買い物が　できる</a:t>
            </a:r>
            <a:r>
              <a:rPr lang="ja-JP" altLang="en-US" sz="4800" dirty="0">
                <a:solidFill>
                  <a:prstClr val="black"/>
                </a:solidFill>
              </a:rPr>
              <a:t>。</a:t>
            </a:r>
            <a:endParaRPr lang="en-US" altLang="ja-JP" sz="4800" dirty="0">
              <a:solidFill>
                <a:prstClr val="black"/>
              </a:solidFill>
            </a:endParaRPr>
          </a:p>
        </p:txBody>
      </p:sp>
    </p:spTree>
    <p:extLst>
      <p:ext uri="{BB962C8B-B14F-4D97-AF65-F5344CB8AC3E}">
        <p14:creationId xmlns:p14="http://schemas.microsoft.com/office/powerpoint/2010/main" val="3057094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943100" y="236870"/>
            <a:ext cx="10060010" cy="830997"/>
          </a:xfrm>
          <a:prstGeom prst="rect">
            <a:avLst/>
          </a:prstGeom>
          <a:noFill/>
        </p:spPr>
        <p:txBody>
          <a:bodyPr wrap="square" rtlCol="0">
            <a:spAutoFit/>
          </a:bodyPr>
          <a:lstStyle/>
          <a:p>
            <a:r>
              <a:rPr kumimoji="1" lang="ja-JP" altLang="en-US" sz="4800" dirty="0" smtClean="0">
                <a:solidFill>
                  <a:srgbClr val="FF0000"/>
                </a:solidFill>
              </a:rPr>
              <a:t>デメリット　</a:t>
            </a:r>
            <a:r>
              <a:rPr kumimoji="1" lang="ja-JP" altLang="en-US" sz="4800" dirty="0" smtClean="0"/>
              <a:t>移動販売をすることで</a:t>
            </a:r>
            <a:endParaRPr kumimoji="1" lang="en-US" altLang="ja-JP" dirty="0" smtClean="0">
              <a:solidFill>
                <a:srgbClr val="FF0000"/>
              </a:solidFill>
            </a:endParaRPr>
          </a:p>
        </p:txBody>
      </p:sp>
      <p:sp>
        <p:nvSpPr>
          <p:cNvPr id="2" name="角丸四角形 1"/>
          <p:cNvSpPr/>
          <p:nvPr/>
        </p:nvSpPr>
        <p:spPr>
          <a:xfrm>
            <a:off x="1525341" y="2512226"/>
            <a:ext cx="3716360"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sz="3600" dirty="0">
                <a:solidFill>
                  <a:prstClr val="black"/>
                </a:solidFill>
              </a:rPr>
              <a:t>○運転手の</a:t>
            </a:r>
            <a:r>
              <a:rPr lang="ja-JP" altLang="en-US" sz="3600" u="sng" dirty="0">
                <a:solidFill>
                  <a:prstClr val="black"/>
                </a:solidFill>
              </a:rPr>
              <a:t>募集</a:t>
            </a:r>
            <a:endParaRPr lang="en-US" altLang="ja-JP" sz="3600" u="sng" dirty="0">
              <a:solidFill>
                <a:prstClr val="black"/>
              </a:solidFill>
            </a:endParaRPr>
          </a:p>
        </p:txBody>
      </p:sp>
      <p:sp>
        <p:nvSpPr>
          <p:cNvPr id="4" name="角丸四角形 3"/>
          <p:cNvSpPr/>
          <p:nvPr/>
        </p:nvSpPr>
        <p:spPr>
          <a:xfrm>
            <a:off x="1525341" y="1419650"/>
            <a:ext cx="9003942"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sz="3600" dirty="0">
                <a:solidFill>
                  <a:prstClr val="black"/>
                </a:solidFill>
              </a:rPr>
              <a:t>○移動販売車の</a:t>
            </a:r>
            <a:r>
              <a:rPr lang="ja-JP" altLang="en-US" sz="3600" u="sng" dirty="0">
                <a:solidFill>
                  <a:prstClr val="black"/>
                </a:solidFill>
              </a:rPr>
              <a:t>燃料（ガソリン</a:t>
            </a:r>
            <a:r>
              <a:rPr lang="ja-JP" altLang="en-US" sz="3600" dirty="0">
                <a:solidFill>
                  <a:prstClr val="black"/>
                </a:solidFill>
              </a:rPr>
              <a:t>）</a:t>
            </a:r>
            <a:endParaRPr lang="en-US" altLang="ja-JP" sz="3600" dirty="0">
              <a:solidFill>
                <a:prstClr val="black"/>
              </a:solidFill>
            </a:endParaRPr>
          </a:p>
        </p:txBody>
      </p:sp>
      <p:sp>
        <p:nvSpPr>
          <p:cNvPr id="5" name="角丸四角形 4"/>
          <p:cNvSpPr/>
          <p:nvPr/>
        </p:nvSpPr>
        <p:spPr>
          <a:xfrm>
            <a:off x="1525341" y="4697378"/>
            <a:ext cx="6272012"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3600" dirty="0">
                <a:solidFill>
                  <a:prstClr val="black"/>
                </a:solidFill>
              </a:rPr>
              <a:t>○開業費</a:t>
            </a:r>
            <a:r>
              <a:rPr lang="ja-JP" altLang="en-US" sz="3600" dirty="0">
                <a:solidFill>
                  <a:schemeClr val="accent1">
                    <a:lumMod val="50000"/>
                  </a:schemeClr>
                </a:solidFill>
              </a:rPr>
              <a:t>３００～５００万円</a:t>
            </a:r>
            <a:endParaRPr kumimoji="1" lang="ja-JP" altLang="en-US" sz="6000" dirty="0" smtClean="0">
              <a:solidFill>
                <a:schemeClr val="accent1">
                  <a:lumMod val="50000"/>
                </a:schemeClr>
              </a:solidFill>
            </a:endParaRPr>
          </a:p>
        </p:txBody>
      </p:sp>
      <p:sp>
        <p:nvSpPr>
          <p:cNvPr id="6" name="角丸四角形 5"/>
          <p:cNvSpPr/>
          <p:nvPr/>
        </p:nvSpPr>
        <p:spPr>
          <a:xfrm>
            <a:off x="721217" y="3604802"/>
            <a:ext cx="11281893" cy="91440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sz="3600" dirty="0">
                <a:solidFill>
                  <a:prstClr val="black"/>
                </a:solidFill>
              </a:rPr>
              <a:t>○車のお金（</a:t>
            </a:r>
            <a:r>
              <a:rPr lang="ja-JP" altLang="en-US" sz="3600" u="sng" dirty="0">
                <a:solidFill>
                  <a:prstClr val="black"/>
                </a:solidFill>
              </a:rPr>
              <a:t>中古・移動販売車</a:t>
            </a:r>
            <a:r>
              <a:rPr lang="ja-JP" altLang="en-US" sz="3600" dirty="0">
                <a:solidFill>
                  <a:prstClr val="black"/>
                </a:solidFill>
              </a:rPr>
              <a:t>）</a:t>
            </a:r>
            <a:r>
              <a:rPr lang="ja-JP" altLang="en-US" sz="3600" dirty="0">
                <a:solidFill>
                  <a:schemeClr val="accent1">
                    <a:lumMod val="50000"/>
                  </a:schemeClr>
                </a:solidFill>
              </a:rPr>
              <a:t>１５０～２００万円</a:t>
            </a:r>
            <a:endParaRPr lang="en-US" altLang="ja-JP" sz="3600" dirty="0">
              <a:solidFill>
                <a:schemeClr val="accent1">
                  <a:lumMod val="50000"/>
                </a:schemeClr>
              </a:solidFill>
            </a:endParaRPr>
          </a:p>
        </p:txBody>
      </p:sp>
    </p:spTree>
    <p:extLst>
      <p:ext uri="{BB962C8B-B14F-4D97-AF65-F5344CB8AC3E}">
        <p14:creationId xmlns:p14="http://schemas.microsoft.com/office/powerpoint/2010/main" val="2099233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683358" y="1097479"/>
            <a:ext cx="5581164" cy="1015663"/>
          </a:xfrm>
          <a:prstGeom prst="rect">
            <a:avLst/>
          </a:prstGeom>
          <a:noFill/>
        </p:spPr>
        <p:txBody>
          <a:bodyPr wrap="square" rtlCol="0">
            <a:spAutoFit/>
          </a:bodyPr>
          <a:lstStyle/>
          <a:p>
            <a:r>
              <a:rPr kumimoji="1" lang="ja-JP" altLang="en-US" sz="6000" dirty="0" smtClean="0"/>
              <a:t>開業費について</a:t>
            </a:r>
            <a:endParaRPr kumimoji="1" lang="en-US" altLang="ja-JP" sz="6000" dirty="0" smtClean="0"/>
          </a:p>
        </p:txBody>
      </p:sp>
      <p:sp>
        <p:nvSpPr>
          <p:cNvPr id="8" name="角丸四角形 7"/>
          <p:cNvSpPr/>
          <p:nvPr/>
        </p:nvSpPr>
        <p:spPr>
          <a:xfrm>
            <a:off x="901521" y="2253803"/>
            <a:ext cx="2781837" cy="105606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6000" dirty="0" smtClean="0">
                <a:solidFill>
                  <a:schemeClr val="tx1"/>
                </a:solidFill>
              </a:rPr>
              <a:t>車両代</a:t>
            </a:r>
          </a:p>
        </p:txBody>
      </p:sp>
      <p:sp>
        <p:nvSpPr>
          <p:cNvPr id="9" name="角丸四角形 8"/>
          <p:cNvSpPr/>
          <p:nvPr/>
        </p:nvSpPr>
        <p:spPr>
          <a:xfrm>
            <a:off x="4140558" y="2253803"/>
            <a:ext cx="2730321" cy="105606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6000" dirty="0" smtClean="0">
                <a:solidFill>
                  <a:schemeClr val="tx1"/>
                </a:solidFill>
              </a:rPr>
              <a:t>駐車場</a:t>
            </a:r>
          </a:p>
        </p:txBody>
      </p:sp>
      <p:sp>
        <p:nvSpPr>
          <p:cNvPr id="10" name="角丸四角形 9"/>
          <p:cNvSpPr/>
          <p:nvPr/>
        </p:nvSpPr>
        <p:spPr>
          <a:xfrm>
            <a:off x="6143221" y="3900529"/>
            <a:ext cx="4868216" cy="112223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6000" dirty="0" smtClean="0">
                <a:solidFill>
                  <a:schemeClr val="tx1"/>
                </a:solidFill>
              </a:rPr>
              <a:t>開業資金</a:t>
            </a:r>
          </a:p>
        </p:txBody>
      </p:sp>
      <p:sp>
        <p:nvSpPr>
          <p:cNvPr id="11" name="角丸四角形 10"/>
          <p:cNvSpPr/>
          <p:nvPr/>
        </p:nvSpPr>
        <p:spPr>
          <a:xfrm>
            <a:off x="901521" y="3900529"/>
            <a:ext cx="4735132" cy="1122232"/>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6000" dirty="0" smtClean="0">
                <a:solidFill>
                  <a:schemeClr val="tx1"/>
                </a:solidFill>
              </a:rPr>
              <a:t>許可所得</a:t>
            </a:r>
          </a:p>
        </p:txBody>
      </p:sp>
      <p:sp>
        <p:nvSpPr>
          <p:cNvPr id="12" name="角丸四角形 11"/>
          <p:cNvSpPr/>
          <p:nvPr/>
        </p:nvSpPr>
        <p:spPr>
          <a:xfrm>
            <a:off x="7328079" y="2227159"/>
            <a:ext cx="3683358" cy="1056068"/>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6000" dirty="0" smtClean="0">
                <a:solidFill>
                  <a:schemeClr val="tx1"/>
                </a:solidFill>
              </a:rPr>
              <a:t>調理機器</a:t>
            </a:r>
          </a:p>
        </p:txBody>
      </p:sp>
      <p:sp>
        <p:nvSpPr>
          <p:cNvPr id="2" name="爆発 2 1"/>
          <p:cNvSpPr/>
          <p:nvPr/>
        </p:nvSpPr>
        <p:spPr>
          <a:xfrm>
            <a:off x="1605332" y="3397244"/>
            <a:ext cx="9737215" cy="3127800"/>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888 w 21600"/>
              <a:gd name="connsiteY22" fmla="*/ 11507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18877"/>
              <a:gd name="connsiteY0" fmla="*/ 4342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4640 w 18877"/>
              <a:gd name="connsiteY10" fmla="*/ 14350 h 21600"/>
              <a:gd name="connsiteX11" fmla="*/ 14942 w 18877"/>
              <a:gd name="connsiteY11" fmla="*/ 17370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3888 w 18877"/>
              <a:gd name="connsiteY22" fmla="*/ 11507 h 21600"/>
              <a:gd name="connsiteX23" fmla="*/ 1172 w 18877"/>
              <a:gd name="connsiteY23" fmla="*/ 8270 h 21600"/>
              <a:gd name="connsiteX24" fmla="*/ 5372 w 18877"/>
              <a:gd name="connsiteY24" fmla="*/ 7817 h 21600"/>
              <a:gd name="connsiteX25" fmla="*/ 4502 w 18877"/>
              <a:gd name="connsiteY25" fmla="*/ 3625 h 21600"/>
              <a:gd name="connsiteX26" fmla="*/ 8550 w 18877"/>
              <a:gd name="connsiteY26" fmla="*/ 6382 h 21600"/>
              <a:gd name="connsiteX27" fmla="*/ 9722 w 18877"/>
              <a:gd name="connsiteY27" fmla="*/ 1887 h 21600"/>
              <a:gd name="connsiteX28" fmla="*/ 11462 w 18877"/>
              <a:gd name="connsiteY28" fmla="*/ 4342 h 21600"/>
              <a:gd name="connsiteX0" fmla="*/ 11462 w 18877"/>
              <a:gd name="connsiteY0" fmla="*/ 4342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4640 w 18877"/>
              <a:gd name="connsiteY10" fmla="*/ 14350 h 21600"/>
              <a:gd name="connsiteX11" fmla="*/ 14942 w 18877"/>
              <a:gd name="connsiteY11" fmla="*/ 17370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3888 w 18877"/>
              <a:gd name="connsiteY22" fmla="*/ 11507 h 21600"/>
              <a:gd name="connsiteX23" fmla="*/ 609 w 18877"/>
              <a:gd name="connsiteY23" fmla="*/ 2507 h 21600"/>
              <a:gd name="connsiteX24" fmla="*/ 5372 w 18877"/>
              <a:gd name="connsiteY24" fmla="*/ 7817 h 21600"/>
              <a:gd name="connsiteX25" fmla="*/ 4502 w 18877"/>
              <a:gd name="connsiteY25" fmla="*/ 3625 h 21600"/>
              <a:gd name="connsiteX26" fmla="*/ 8550 w 18877"/>
              <a:gd name="connsiteY26" fmla="*/ 6382 h 21600"/>
              <a:gd name="connsiteX27" fmla="*/ 9722 w 18877"/>
              <a:gd name="connsiteY27" fmla="*/ 1887 h 21600"/>
              <a:gd name="connsiteX28" fmla="*/ 11462 w 18877"/>
              <a:gd name="connsiteY28" fmla="*/ 4342 h 21600"/>
              <a:gd name="connsiteX0" fmla="*/ 11462 w 18877"/>
              <a:gd name="connsiteY0" fmla="*/ 4342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4640 w 18877"/>
              <a:gd name="connsiteY10" fmla="*/ 14350 h 21600"/>
              <a:gd name="connsiteX11" fmla="*/ 14942 w 18877"/>
              <a:gd name="connsiteY11" fmla="*/ 17370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2691 w 18877"/>
              <a:gd name="connsiteY22" fmla="*/ 10659 h 21600"/>
              <a:gd name="connsiteX23" fmla="*/ 609 w 18877"/>
              <a:gd name="connsiteY23" fmla="*/ 2507 h 21600"/>
              <a:gd name="connsiteX24" fmla="*/ 5372 w 18877"/>
              <a:gd name="connsiteY24" fmla="*/ 7817 h 21600"/>
              <a:gd name="connsiteX25" fmla="*/ 4502 w 18877"/>
              <a:gd name="connsiteY25" fmla="*/ 3625 h 21600"/>
              <a:gd name="connsiteX26" fmla="*/ 8550 w 18877"/>
              <a:gd name="connsiteY26" fmla="*/ 6382 h 21600"/>
              <a:gd name="connsiteX27" fmla="*/ 9722 w 18877"/>
              <a:gd name="connsiteY27" fmla="*/ 1887 h 21600"/>
              <a:gd name="connsiteX28" fmla="*/ 11462 w 18877"/>
              <a:gd name="connsiteY28" fmla="*/ 4342 h 21600"/>
              <a:gd name="connsiteX0" fmla="*/ 11462 w 18877"/>
              <a:gd name="connsiteY0" fmla="*/ 4342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4640 w 18877"/>
              <a:gd name="connsiteY10" fmla="*/ 14350 h 21600"/>
              <a:gd name="connsiteX11" fmla="*/ 14942 w 18877"/>
              <a:gd name="connsiteY11" fmla="*/ 17370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2691 w 18877"/>
              <a:gd name="connsiteY22" fmla="*/ 10659 h 21600"/>
              <a:gd name="connsiteX23" fmla="*/ 609 w 18877"/>
              <a:gd name="connsiteY23" fmla="*/ 2507 h 21600"/>
              <a:gd name="connsiteX24" fmla="*/ 4785 w 18877"/>
              <a:gd name="connsiteY24" fmla="*/ 4257 h 21600"/>
              <a:gd name="connsiteX25" fmla="*/ 4502 w 18877"/>
              <a:gd name="connsiteY25" fmla="*/ 3625 h 21600"/>
              <a:gd name="connsiteX26" fmla="*/ 8550 w 18877"/>
              <a:gd name="connsiteY26" fmla="*/ 6382 h 21600"/>
              <a:gd name="connsiteX27" fmla="*/ 9722 w 18877"/>
              <a:gd name="connsiteY27" fmla="*/ 1887 h 21600"/>
              <a:gd name="connsiteX28" fmla="*/ 11462 w 18877"/>
              <a:gd name="connsiteY28" fmla="*/ 4342 h 21600"/>
              <a:gd name="connsiteX0" fmla="*/ 11462 w 18877"/>
              <a:gd name="connsiteY0" fmla="*/ 4342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4640 w 18877"/>
              <a:gd name="connsiteY10" fmla="*/ 14350 h 21600"/>
              <a:gd name="connsiteX11" fmla="*/ 14942 w 18877"/>
              <a:gd name="connsiteY11" fmla="*/ 17370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2691 w 18877"/>
              <a:gd name="connsiteY22" fmla="*/ 10659 h 21600"/>
              <a:gd name="connsiteX23" fmla="*/ 609 w 18877"/>
              <a:gd name="connsiteY23" fmla="*/ 2507 h 21600"/>
              <a:gd name="connsiteX24" fmla="*/ 5067 w 18877"/>
              <a:gd name="connsiteY24" fmla="*/ 4850 h 21600"/>
              <a:gd name="connsiteX25" fmla="*/ 4502 w 18877"/>
              <a:gd name="connsiteY25" fmla="*/ 3625 h 21600"/>
              <a:gd name="connsiteX26" fmla="*/ 8550 w 18877"/>
              <a:gd name="connsiteY26" fmla="*/ 6382 h 21600"/>
              <a:gd name="connsiteX27" fmla="*/ 9722 w 18877"/>
              <a:gd name="connsiteY27" fmla="*/ 1887 h 21600"/>
              <a:gd name="connsiteX28" fmla="*/ 11462 w 18877"/>
              <a:gd name="connsiteY28" fmla="*/ 4342 h 21600"/>
              <a:gd name="connsiteX0" fmla="*/ 11462 w 18877"/>
              <a:gd name="connsiteY0" fmla="*/ 4342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4640 w 18877"/>
              <a:gd name="connsiteY10" fmla="*/ 14350 h 21600"/>
              <a:gd name="connsiteX11" fmla="*/ 14942 w 18877"/>
              <a:gd name="connsiteY11" fmla="*/ 17370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2691 w 18877"/>
              <a:gd name="connsiteY22" fmla="*/ 10659 h 21600"/>
              <a:gd name="connsiteX23" fmla="*/ 609 w 18877"/>
              <a:gd name="connsiteY23" fmla="*/ 2507 h 21600"/>
              <a:gd name="connsiteX24" fmla="*/ 5067 w 18877"/>
              <a:gd name="connsiteY24" fmla="*/ 4850 h 21600"/>
              <a:gd name="connsiteX25" fmla="*/ 6404 w 18877"/>
              <a:gd name="connsiteY25" fmla="*/ 1506 h 21600"/>
              <a:gd name="connsiteX26" fmla="*/ 8550 w 18877"/>
              <a:gd name="connsiteY26" fmla="*/ 6382 h 21600"/>
              <a:gd name="connsiteX27" fmla="*/ 9722 w 18877"/>
              <a:gd name="connsiteY27" fmla="*/ 1887 h 21600"/>
              <a:gd name="connsiteX28" fmla="*/ 11462 w 18877"/>
              <a:gd name="connsiteY28" fmla="*/ 4342 h 21600"/>
              <a:gd name="connsiteX0" fmla="*/ 11462 w 18877"/>
              <a:gd name="connsiteY0" fmla="*/ 4342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4640 w 18877"/>
              <a:gd name="connsiteY10" fmla="*/ 14350 h 21600"/>
              <a:gd name="connsiteX11" fmla="*/ 14942 w 18877"/>
              <a:gd name="connsiteY11" fmla="*/ 17370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2691 w 18877"/>
              <a:gd name="connsiteY22" fmla="*/ 10659 h 21600"/>
              <a:gd name="connsiteX23" fmla="*/ 609 w 18877"/>
              <a:gd name="connsiteY23" fmla="*/ 2507 h 21600"/>
              <a:gd name="connsiteX24" fmla="*/ 5067 w 18877"/>
              <a:gd name="connsiteY24" fmla="*/ 4850 h 21600"/>
              <a:gd name="connsiteX25" fmla="*/ 6404 w 18877"/>
              <a:gd name="connsiteY25" fmla="*/ 1506 h 21600"/>
              <a:gd name="connsiteX26" fmla="*/ 8550 w 18877"/>
              <a:gd name="connsiteY26" fmla="*/ 4009 h 21600"/>
              <a:gd name="connsiteX27" fmla="*/ 9722 w 18877"/>
              <a:gd name="connsiteY27" fmla="*/ 1887 h 21600"/>
              <a:gd name="connsiteX28" fmla="*/ 11462 w 18877"/>
              <a:gd name="connsiteY28" fmla="*/ 4342 h 21600"/>
              <a:gd name="connsiteX0" fmla="*/ 11720 w 18877"/>
              <a:gd name="connsiteY0" fmla="*/ 3071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4640 w 18877"/>
              <a:gd name="connsiteY10" fmla="*/ 14350 h 21600"/>
              <a:gd name="connsiteX11" fmla="*/ 14942 w 18877"/>
              <a:gd name="connsiteY11" fmla="*/ 17370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2691 w 18877"/>
              <a:gd name="connsiteY22" fmla="*/ 10659 h 21600"/>
              <a:gd name="connsiteX23" fmla="*/ 609 w 18877"/>
              <a:gd name="connsiteY23" fmla="*/ 2507 h 21600"/>
              <a:gd name="connsiteX24" fmla="*/ 5067 w 18877"/>
              <a:gd name="connsiteY24" fmla="*/ 4850 h 21600"/>
              <a:gd name="connsiteX25" fmla="*/ 6404 w 18877"/>
              <a:gd name="connsiteY25" fmla="*/ 1506 h 21600"/>
              <a:gd name="connsiteX26" fmla="*/ 8550 w 18877"/>
              <a:gd name="connsiteY26" fmla="*/ 4009 h 21600"/>
              <a:gd name="connsiteX27" fmla="*/ 9722 w 18877"/>
              <a:gd name="connsiteY27" fmla="*/ 1887 h 21600"/>
              <a:gd name="connsiteX28" fmla="*/ 11720 w 18877"/>
              <a:gd name="connsiteY28" fmla="*/ 3071 h 21600"/>
              <a:gd name="connsiteX0" fmla="*/ 11720 w 18877"/>
              <a:gd name="connsiteY0" fmla="*/ 3071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6049 w 18877"/>
              <a:gd name="connsiteY10" fmla="*/ 16384 h 21600"/>
              <a:gd name="connsiteX11" fmla="*/ 14942 w 18877"/>
              <a:gd name="connsiteY11" fmla="*/ 17370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2691 w 18877"/>
              <a:gd name="connsiteY22" fmla="*/ 10659 h 21600"/>
              <a:gd name="connsiteX23" fmla="*/ 609 w 18877"/>
              <a:gd name="connsiteY23" fmla="*/ 2507 h 21600"/>
              <a:gd name="connsiteX24" fmla="*/ 5067 w 18877"/>
              <a:gd name="connsiteY24" fmla="*/ 4850 h 21600"/>
              <a:gd name="connsiteX25" fmla="*/ 6404 w 18877"/>
              <a:gd name="connsiteY25" fmla="*/ 1506 h 21600"/>
              <a:gd name="connsiteX26" fmla="*/ 8550 w 18877"/>
              <a:gd name="connsiteY26" fmla="*/ 4009 h 21600"/>
              <a:gd name="connsiteX27" fmla="*/ 9722 w 18877"/>
              <a:gd name="connsiteY27" fmla="*/ 1887 h 21600"/>
              <a:gd name="connsiteX28" fmla="*/ 11720 w 18877"/>
              <a:gd name="connsiteY28" fmla="*/ 3071 h 21600"/>
              <a:gd name="connsiteX0" fmla="*/ 11720 w 18877"/>
              <a:gd name="connsiteY0" fmla="*/ 3071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6049 w 18877"/>
              <a:gd name="connsiteY10" fmla="*/ 16384 h 21600"/>
              <a:gd name="connsiteX11" fmla="*/ 16257 w 18877"/>
              <a:gd name="connsiteY11" fmla="*/ 19658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2691 w 18877"/>
              <a:gd name="connsiteY22" fmla="*/ 10659 h 21600"/>
              <a:gd name="connsiteX23" fmla="*/ 609 w 18877"/>
              <a:gd name="connsiteY23" fmla="*/ 2507 h 21600"/>
              <a:gd name="connsiteX24" fmla="*/ 5067 w 18877"/>
              <a:gd name="connsiteY24" fmla="*/ 4850 h 21600"/>
              <a:gd name="connsiteX25" fmla="*/ 6404 w 18877"/>
              <a:gd name="connsiteY25" fmla="*/ 1506 h 21600"/>
              <a:gd name="connsiteX26" fmla="*/ 8550 w 18877"/>
              <a:gd name="connsiteY26" fmla="*/ 4009 h 21600"/>
              <a:gd name="connsiteX27" fmla="*/ 9722 w 18877"/>
              <a:gd name="connsiteY27" fmla="*/ 1887 h 21600"/>
              <a:gd name="connsiteX28" fmla="*/ 11720 w 18877"/>
              <a:gd name="connsiteY28" fmla="*/ 3071 h 21600"/>
              <a:gd name="connsiteX0" fmla="*/ 11720 w 18877"/>
              <a:gd name="connsiteY0" fmla="*/ 3071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524 w 18877"/>
              <a:gd name="connsiteY5" fmla="*/ 7493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6049 w 18877"/>
              <a:gd name="connsiteY10" fmla="*/ 16384 h 21600"/>
              <a:gd name="connsiteX11" fmla="*/ 16257 w 18877"/>
              <a:gd name="connsiteY11" fmla="*/ 19658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2691 w 18877"/>
              <a:gd name="connsiteY22" fmla="*/ 10659 h 21600"/>
              <a:gd name="connsiteX23" fmla="*/ 2206 w 18877"/>
              <a:gd name="connsiteY23" fmla="*/ 5558 h 21600"/>
              <a:gd name="connsiteX24" fmla="*/ 5067 w 18877"/>
              <a:gd name="connsiteY24" fmla="*/ 4850 h 21600"/>
              <a:gd name="connsiteX25" fmla="*/ 6404 w 18877"/>
              <a:gd name="connsiteY25" fmla="*/ 1506 h 21600"/>
              <a:gd name="connsiteX26" fmla="*/ 8550 w 18877"/>
              <a:gd name="connsiteY26" fmla="*/ 4009 h 21600"/>
              <a:gd name="connsiteX27" fmla="*/ 9722 w 18877"/>
              <a:gd name="connsiteY27" fmla="*/ 1887 h 21600"/>
              <a:gd name="connsiteX28" fmla="*/ 11720 w 18877"/>
              <a:gd name="connsiteY28" fmla="*/ 3071 h 21600"/>
              <a:gd name="connsiteX0" fmla="*/ 10435 w 17592"/>
              <a:gd name="connsiteY0" fmla="*/ 3071 h 21600"/>
              <a:gd name="connsiteX1" fmla="*/ 13505 w 17592"/>
              <a:gd name="connsiteY1" fmla="*/ 0 h 21600"/>
              <a:gd name="connsiteX2" fmla="*/ 13240 w 17592"/>
              <a:gd name="connsiteY2" fmla="*/ 5777 h 21600"/>
              <a:gd name="connsiteX3" fmla="*/ 16722 w 17592"/>
              <a:gd name="connsiteY3" fmla="*/ 3172 h 21600"/>
              <a:gd name="connsiteX4" fmla="*/ 15095 w 17592"/>
              <a:gd name="connsiteY4" fmla="*/ 6532 h 21600"/>
              <a:gd name="connsiteX5" fmla="*/ 17239 w 17592"/>
              <a:gd name="connsiteY5" fmla="*/ 7493 h 21600"/>
              <a:gd name="connsiteX6" fmla="*/ 15700 w 17592"/>
              <a:gd name="connsiteY6" fmla="*/ 9402 h 21600"/>
              <a:gd name="connsiteX7" fmla="*/ 16985 w 17592"/>
              <a:gd name="connsiteY7" fmla="*/ 11290 h 21600"/>
              <a:gd name="connsiteX8" fmla="*/ 15095 w 17592"/>
              <a:gd name="connsiteY8" fmla="*/ 12310 h 21600"/>
              <a:gd name="connsiteX9" fmla="*/ 17592 w 17592"/>
              <a:gd name="connsiteY9" fmla="*/ 15632 h 21600"/>
              <a:gd name="connsiteX10" fmla="*/ 14764 w 17592"/>
              <a:gd name="connsiteY10" fmla="*/ 16384 h 21600"/>
              <a:gd name="connsiteX11" fmla="*/ 14972 w 17592"/>
              <a:gd name="connsiteY11" fmla="*/ 19658 h 21600"/>
              <a:gd name="connsiteX12" fmla="*/ 10895 w 17592"/>
              <a:gd name="connsiteY12" fmla="*/ 15935 h 21600"/>
              <a:gd name="connsiteX13" fmla="*/ 10327 w 17592"/>
              <a:gd name="connsiteY13" fmla="*/ 18842 h 21600"/>
              <a:gd name="connsiteX14" fmla="*/ 8587 w 17592"/>
              <a:gd name="connsiteY14" fmla="*/ 17370 h 21600"/>
              <a:gd name="connsiteX15" fmla="*/ 7415 w 17592"/>
              <a:gd name="connsiteY15" fmla="*/ 19712 h 21600"/>
              <a:gd name="connsiteX16" fmla="*/ 6242 w 17592"/>
              <a:gd name="connsiteY16" fmla="*/ 18125 h 21600"/>
              <a:gd name="connsiteX17" fmla="*/ 3632 w 17592"/>
              <a:gd name="connsiteY17" fmla="*/ 21600 h 21600"/>
              <a:gd name="connsiteX18" fmla="*/ 3520 w 17592"/>
              <a:gd name="connsiteY18" fmla="*/ 18240 h 21600"/>
              <a:gd name="connsiteX19" fmla="*/ 0 w 17592"/>
              <a:gd name="connsiteY19" fmla="*/ 17825 h 21600"/>
              <a:gd name="connsiteX20" fmla="*/ 2045 w 17592"/>
              <a:gd name="connsiteY20" fmla="*/ 15370 h 21600"/>
              <a:gd name="connsiteX21" fmla="*/ 77 w 17592"/>
              <a:gd name="connsiteY21" fmla="*/ 12877 h 21600"/>
              <a:gd name="connsiteX22" fmla="*/ 1406 w 17592"/>
              <a:gd name="connsiteY22" fmla="*/ 10659 h 21600"/>
              <a:gd name="connsiteX23" fmla="*/ 921 w 17592"/>
              <a:gd name="connsiteY23" fmla="*/ 5558 h 21600"/>
              <a:gd name="connsiteX24" fmla="*/ 3782 w 17592"/>
              <a:gd name="connsiteY24" fmla="*/ 4850 h 21600"/>
              <a:gd name="connsiteX25" fmla="*/ 5119 w 17592"/>
              <a:gd name="connsiteY25" fmla="*/ 1506 h 21600"/>
              <a:gd name="connsiteX26" fmla="*/ 7265 w 17592"/>
              <a:gd name="connsiteY26" fmla="*/ 4009 h 21600"/>
              <a:gd name="connsiteX27" fmla="*/ 8437 w 17592"/>
              <a:gd name="connsiteY27" fmla="*/ 1887 h 21600"/>
              <a:gd name="connsiteX28" fmla="*/ 10435 w 17592"/>
              <a:gd name="connsiteY28" fmla="*/ 3071 h 21600"/>
              <a:gd name="connsiteX0" fmla="*/ 10358 w 17515"/>
              <a:gd name="connsiteY0" fmla="*/ 3071 h 21600"/>
              <a:gd name="connsiteX1" fmla="*/ 13428 w 17515"/>
              <a:gd name="connsiteY1" fmla="*/ 0 h 21600"/>
              <a:gd name="connsiteX2" fmla="*/ 13163 w 17515"/>
              <a:gd name="connsiteY2" fmla="*/ 5777 h 21600"/>
              <a:gd name="connsiteX3" fmla="*/ 16645 w 17515"/>
              <a:gd name="connsiteY3" fmla="*/ 3172 h 21600"/>
              <a:gd name="connsiteX4" fmla="*/ 15018 w 17515"/>
              <a:gd name="connsiteY4" fmla="*/ 6532 h 21600"/>
              <a:gd name="connsiteX5" fmla="*/ 17162 w 17515"/>
              <a:gd name="connsiteY5" fmla="*/ 7493 h 21600"/>
              <a:gd name="connsiteX6" fmla="*/ 15623 w 17515"/>
              <a:gd name="connsiteY6" fmla="*/ 9402 h 21600"/>
              <a:gd name="connsiteX7" fmla="*/ 16908 w 17515"/>
              <a:gd name="connsiteY7" fmla="*/ 11290 h 21600"/>
              <a:gd name="connsiteX8" fmla="*/ 15018 w 17515"/>
              <a:gd name="connsiteY8" fmla="*/ 12310 h 21600"/>
              <a:gd name="connsiteX9" fmla="*/ 17515 w 17515"/>
              <a:gd name="connsiteY9" fmla="*/ 15632 h 21600"/>
              <a:gd name="connsiteX10" fmla="*/ 14687 w 17515"/>
              <a:gd name="connsiteY10" fmla="*/ 16384 h 21600"/>
              <a:gd name="connsiteX11" fmla="*/ 14895 w 17515"/>
              <a:gd name="connsiteY11" fmla="*/ 19658 h 21600"/>
              <a:gd name="connsiteX12" fmla="*/ 10818 w 17515"/>
              <a:gd name="connsiteY12" fmla="*/ 15935 h 21600"/>
              <a:gd name="connsiteX13" fmla="*/ 10250 w 17515"/>
              <a:gd name="connsiteY13" fmla="*/ 18842 h 21600"/>
              <a:gd name="connsiteX14" fmla="*/ 8510 w 17515"/>
              <a:gd name="connsiteY14" fmla="*/ 17370 h 21600"/>
              <a:gd name="connsiteX15" fmla="*/ 7338 w 17515"/>
              <a:gd name="connsiteY15" fmla="*/ 19712 h 21600"/>
              <a:gd name="connsiteX16" fmla="*/ 6165 w 17515"/>
              <a:gd name="connsiteY16" fmla="*/ 18125 h 21600"/>
              <a:gd name="connsiteX17" fmla="*/ 3555 w 17515"/>
              <a:gd name="connsiteY17" fmla="*/ 21600 h 21600"/>
              <a:gd name="connsiteX18" fmla="*/ 3443 w 17515"/>
              <a:gd name="connsiteY18" fmla="*/ 18240 h 21600"/>
              <a:gd name="connsiteX19" fmla="*/ 1214 w 17515"/>
              <a:gd name="connsiteY19" fmla="*/ 20283 h 21600"/>
              <a:gd name="connsiteX20" fmla="*/ 1968 w 17515"/>
              <a:gd name="connsiteY20" fmla="*/ 15370 h 21600"/>
              <a:gd name="connsiteX21" fmla="*/ 0 w 17515"/>
              <a:gd name="connsiteY21" fmla="*/ 12877 h 21600"/>
              <a:gd name="connsiteX22" fmla="*/ 1329 w 17515"/>
              <a:gd name="connsiteY22" fmla="*/ 10659 h 21600"/>
              <a:gd name="connsiteX23" fmla="*/ 844 w 17515"/>
              <a:gd name="connsiteY23" fmla="*/ 5558 h 21600"/>
              <a:gd name="connsiteX24" fmla="*/ 3705 w 17515"/>
              <a:gd name="connsiteY24" fmla="*/ 4850 h 21600"/>
              <a:gd name="connsiteX25" fmla="*/ 5042 w 17515"/>
              <a:gd name="connsiteY25" fmla="*/ 1506 h 21600"/>
              <a:gd name="connsiteX26" fmla="*/ 7188 w 17515"/>
              <a:gd name="connsiteY26" fmla="*/ 4009 h 21600"/>
              <a:gd name="connsiteX27" fmla="*/ 8360 w 17515"/>
              <a:gd name="connsiteY27" fmla="*/ 1887 h 21600"/>
              <a:gd name="connsiteX28" fmla="*/ 10358 w 17515"/>
              <a:gd name="connsiteY28" fmla="*/ 3071 h 21600"/>
              <a:gd name="connsiteX0" fmla="*/ 10358 w 17515"/>
              <a:gd name="connsiteY0" fmla="*/ 3071 h 20583"/>
              <a:gd name="connsiteX1" fmla="*/ 13428 w 17515"/>
              <a:gd name="connsiteY1" fmla="*/ 0 h 20583"/>
              <a:gd name="connsiteX2" fmla="*/ 13163 w 17515"/>
              <a:gd name="connsiteY2" fmla="*/ 5777 h 20583"/>
              <a:gd name="connsiteX3" fmla="*/ 16645 w 17515"/>
              <a:gd name="connsiteY3" fmla="*/ 3172 h 20583"/>
              <a:gd name="connsiteX4" fmla="*/ 15018 w 17515"/>
              <a:gd name="connsiteY4" fmla="*/ 6532 h 20583"/>
              <a:gd name="connsiteX5" fmla="*/ 17162 w 17515"/>
              <a:gd name="connsiteY5" fmla="*/ 7493 h 20583"/>
              <a:gd name="connsiteX6" fmla="*/ 15623 w 17515"/>
              <a:gd name="connsiteY6" fmla="*/ 9402 h 20583"/>
              <a:gd name="connsiteX7" fmla="*/ 16908 w 17515"/>
              <a:gd name="connsiteY7" fmla="*/ 11290 h 20583"/>
              <a:gd name="connsiteX8" fmla="*/ 15018 w 17515"/>
              <a:gd name="connsiteY8" fmla="*/ 12310 h 20583"/>
              <a:gd name="connsiteX9" fmla="*/ 17515 w 17515"/>
              <a:gd name="connsiteY9" fmla="*/ 15632 h 20583"/>
              <a:gd name="connsiteX10" fmla="*/ 14687 w 17515"/>
              <a:gd name="connsiteY10" fmla="*/ 16384 h 20583"/>
              <a:gd name="connsiteX11" fmla="*/ 14895 w 17515"/>
              <a:gd name="connsiteY11" fmla="*/ 19658 h 20583"/>
              <a:gd name="connsiteX12" fmla="*/ 10818 w 17515"/>
              <a:gd name="connsiteY12" fmla="*/ 15935 h 20583"/>
              <a:gd name="connsiteX13" fmla="*/ 10250 w 17515"/>
              <a:gd name="connsiteY13" fmla="*/ 18842 h 20583"/>
              <a:gd name="connsiteX14" fmla="*/ 8510 w 17515"/>
              <a:gd name="connsiteY14" fmla="*/ 17370 h 20583"/>
              <a:gd name="connsiteX15" fmla="*/ 7338 w 17515"/>
              <a:gd name="connsiteY15" fmla="*/ 19712 h 20583"/>
              <a:gd name="connsiteX16" fmla="*/ 6165 w 17515"/>
              <a:gd name="connsiteY16" fmla="*/ 18125 h 20583"/>
              <a:gd name="connsiteX17" fmla="*/ 3954 w 17515"/>
              <a:gd name="connsiteY17" fmla="*/ 20583 h 20583"/>
              <a:gd name="connsiteX18" fmla="*/ 3443 w 17515"/>
              <a:gd name="connsiteY18" fmla="*/ 18240 h 20583"/>
              <a:gd name="connsiteX19" fmla="*/ 1214 w 17515"/>
              <a:gd name="connsiteY19" fmla="*/ 20283 h 20583"/>
              <a:gd name="connsiteX20" fmla="*/ 1968 w 17515"/>
              <a:gd name="connsiteY20" fmla="*/ 15370 h 20583"/>
              <a:gd name="connsiteX21" fmla="*/ 0 w 17515"/>
              <a:gd name="connsiteY21" fmla="*/ 12877 h 20583"/>
              <a:gd name="connsiteX22" fmla="*/ 1329 w 17515"/>
              <a:gd name="connsiteY22" fmla="*/ 10659 h 20583"/>
              <a:gd name="connsiteX23" fmla="*/ 844 w 17515"/>
              <a:gd name="connsiteY23" fmla="*/ 5558 h 20583"/>
              <a:gd name="connsiteX24" fmla="*/ 3705 w 17515"/>
              <a:gd name="connsiteY24" fmla="*/ 4850 h 20583"/>
              <a:gd name="connsiteX25" fmla="*/ 5042 w 17515"/>
              <a:gd name="connsiteY25" fmla="*/ 1506 h 20583"/>
              <a:gd name="connsiteX26" fmla="*/ 7188 w 17515"/>
              <a:gd name="connsiteY26" fmla="*/ 4009 h 20583"/>
              <a:gd name="connsiteX27" fmla="*/ 8360 w 17515"/>
              <a:gd name="connsiteY27" fmla="*/ 1887 h 20583"/>
              <a:gd name="connsiteX28" fmla="*/ 10358 w 17515"/>
              <a:gd name="connsiteY28" fmla="*/ 3071 h 20583"/>
              <a:gd name="connsiteX0" fmla="*/ 10358 w 17515"/>
              <a:gd name="connsiteY0" fmla="*/ 3071 h 20583"/>
              <a:gd name="connsiteX1" fmla="*/ 13428 w 17515"/>
              <a:gd name="connsiteY1" fmla="*/ 0 h 20583"/>
              <a:gd name="connsiteX2" fmla="*/ 13163 w 17515"/>
              <a:gd name="connsiteY2" fmla="*/ 5777 h 20583"/>
              <a:gd name="connsiteX3" fmla="*/ 16645 w 17515"/>
              <a:gd name="connsiteY3" fmla="*/ 3172 h 20583"/>
              <a:gd name="connsiteX4" fmla="*/ 15018 w 17515"/>
              <a:gd name="connsiteY4" fmla="*/ 6532 h 20583"/>
              <a:gd name="connsiteX5" fmla="*/ 17162 w 17515"/>
              <a:gd name="connsiteY5" fmla="*/ 7493 h 20583"/>
              <a:gd name="connsiteX6" fmla="*/ 15623 w 17515"/>
              <a:gd name="connsiteY6" fmla="*/ 9402 h 20583"/>
              <a:gd name="connsiteX7" fmla="*/ 16908 w 17515"/>
              <a:gd name="connsiteY7" fmla="*/ 11290 h 20583"/>
              <a:gd name="connsiteX8" fmla="*/ 15018 w 17515"/>
              <a:gd name="connsiteY8" fmla="*/ 12310 h 20583"/>
              <a:gd name="connsiteX9" fmla="*/ 17515 w 17515"/>
              <a:gd name="connsiteY9" fmla="*/ 15632 h 20583"/>
              <a:gd name="connsiteX10" fmla="*/ 14687 w 17515"/>
              <a:gd name="connsiteY10" fmla="*/ 16384 h 20583"/>
              <a:gd name="connsiteX11" fmla="*/ 14895 w 17515"/>
              <a:gd name="connsiteY11" fmla="*/ 19658 h 20583"/>
              <a:gd name="connsiteX12" fmla="*/ 10818 w 17515"/>
              <a:gd name="connsiteY12" fmla="*/ 15935 h 20583"/>
              <a:gd name="connsiteX13" fmla="*/ 10250 w 17515"/>
              <a:gd name="connsiteY13" fmla="*/ 18842 h 20583"/>
              <a:gd name="connsiteX14" fmla="*/ 8510 w 17515"/>
              <a:gd name="connsiteY14" fmla="*/ 17370 h 20583"/>
              <a:gd name="connsiteX15" fmla="*/ 7338 w 17515"/>
              <a:gd name="connsiteY15" fmla="*/ 19712 h 20583"/>
              <a:gd name="connsiteX16" fmla="*/ 6165 w 17515"/>
              <a:gd name="connsiteY16" fmla="*/ 18125 h 20583"/>
              <a:gd name="connsiteX17" fmla="*/ 3954 w 17515"/>
              <a:gd name="connsiteY17" fmla="*/ 20583 h 20583"/>
              <a:gd name="connsiteX18" fmla="*/ 3443 w 17515"/>
              <a:gd name="connsiteY18" fmla="*/ 18240 h 20583"/>
              <a:gd name="connsiteX19" fmla="*/ 1214 w 17515"/>
              <a:gd name="connsiteY19" fmla="*/ 20283 h 20583"/>
              <a:gd name="connsiteX20" fmla="*/ 1968 w 17515"/>
              <a:gd name="connsiteY20" fmla="*/ 15370 h 20583"/>
              <a:gd name="connsiteX21" fmla="*/ 0 w 17515"/>
              <a:gd name="connsiteY21" fmla="*/ 12877 h 20583"/>
              <a:gd name="connsiteX22" fmla="*/ 1329 w 17515"/>
              <a:gd name="connsiteY22" fmla="*/ 10659 h 20583"/>
              <a:gd name="connsiteX23" fmla="*/ 69 w 17515"/>
              <a:gd name="connsiteY23" fmla="*/ 388 h 20583"/>
              <a:gd name="connsiteX24" fmla="*/ 3705 w 17515"/>
              <a:gd name="connsiteY24" fmla="*/ 4850 h 20583"/>
              <a:gd name="connsiteX25" fmla="*/ 5042 w 17515"/>
              <a:gd name="connsiteY25" fmla="*/ 1506 h 20583"/>
              <a:gd name="connsiteX26" fmla="*/ 7188 w 17515"/>
              <a:gd name="connsiteY26" fmla="*/ 4009 h 20583"/>
              <a:gd name="connsiteX27" fmla="*/ 8360 w 17515"/>
              <a:gd name="connsiteY27" fmla="*/ 1887 h 20583"/>
              <a:gd name="connsiteX28" fmla="*/ 10358 w 17515"/>
              <a:gd name="connsiteY28" fmla="*/ 3071 h 20583"/>
              <a:gd name="connsiteX0" fmla="*/ 10594 w 17751"/>
              <a:gd name="connsiteY0" fmla="*/ 3071 h 20583"/>
              <a:gd name="connsiteX1" fmla="*/ 13664 w 17751"/>
              <a:gd name="connsiteY1" fmla="*/ 0 h 20583"/>
              <a:gd name="connsiteX2" fmla="*/ 13399 w 17751"/>
              <a:gd name="connsiteY2" fmla="*/ 5777 h 20583"/>
              <a:gd name="connsiteX3" fmla="*/ 16881 w 17751"/>
              <a:gd name="connsiteY3" fmla="*/ 3172 h 20583"/>
              <a:gd name="connsiteX4" fmla="*/ 15254 w 17751"/>
              <a:gd name="connsiteY4" fmla="*/ 6532 h 20583"/>
              <a:gd name="connsiteX5" fmla="*/ 17398 w 17751"/>
              <a:gd name="connsiteY5" fmla="*/ 7493 h 20583"/>
              <a:gd name="connsiteX6" fmla="*/ 15859 w 17751"/>
              <a:gd name="connsiteY6" fmla="*/ 9402 h 20583"/>
              <a:gd name="connsiteX7" fmla="*/ 17144 w 17751"/>
              <a:gd name="connsiteY7" fmla="*/ 11290 h 20583"/>
              <a:gd name="connsiteX8" fmla="*/ 15254 w 17751"/>
              <a:gd name="connsiteY8" fmla="*/ 12310 h 20583"/>
              <a:gd name="connsiteX9" fmla="*/ 17751 w 17751"/>
              <a:gd name="connsiteY9" fmla="*/ 15632 h 20583"/>
              <a:gd name="connsiteX10" fmla="*/ 14923 w 17751"/>
              <a:gd name="connsiteY10" fmla="*/ 16384 h 20583"/>
              <a:gd name="connsiteX11" fmla="*/ 15131 w 17751"/>
              <a:gd name="connsiteY11" fmla="*/ 19658 h 20583"/>
              <a:gd name="connsiteX12" fmla="*/ 11054 w 17751"/>
              <a:gd name="connsiteY12" fmla="*/ 15935 h 20583"/>
              <a:gd name="connsiteX13" fmla="*/ 10486 w 17751"/>
              <a:gd name="connsiteY13" fmla="*/ 18842 h 20583"/>
              <a:gd name="connsiteX14" fmla="*/ 8746 w 17751"/>
              <a:gd name="connsiteY14" fmla="*/ 17370 h 20583"/>
              <a:gd name="connsiteX15" fmla="*/ 7574 w 17751"/>
              <a:gd name="connsiteY15" fmla="*/ 19712 h 20583"/>
              <a:gd name="connsiteX16" fmla="*/ 6401 w 17751"/>
              <a:gd name="connsiteY16" fmla="*/ 18125 h 20583"/>
              <a:gd name="connsiteX17" fmla="*/ 4190 w 17751"/>
              <a:gd name="connsiteY17" fmla="*/ 20583 h 20583"/>
              <a:gd name="connsiteX18" fmla="*/ 3679 w 17751"/>
              <a:gd name="connsiteY18" fmla="*/ 18240 h 20583"/>
              <a:gd name="connsiteX19" fmla="*/ 1450 w 17751"/>
              <a:gd name="connsiteY19" fmla="*/ 20283 h 20583"/>
              <a:gd name="connsiteX20" fmla="*/ 2204 w 17751"/>
              <a:gd name="connsiteY20" fmla="*/ 15370 h 20583"/>
              <a:gd name="connsiteX21" fmla="*/ 236 w 17751"/>
              <a:gd name="connsiteY21" fmla="*/ 12877 h 20583"/>
              <a:gd name="connsiteX22" fmla="*/ 1565 w 17751"/>
              <a:gd name="connsiteY22" fmla="*/ 10659 h 20583"/>
              <a:gd name="connsiteX23" fmla="*/ 0 w 17751"/>
              <a:gd name="connsiteY23" fmla="*/ 1405 h 20583"/>
              <a:gd name="connsiteX24" fmla="*/ 3941 w 17751"/>
              <a:gd name="connsiteY24" fmla="*/ 4850 h 20583"/>
              <a:gd name="connsiteX25" fmla="*/ 5278 w 17751"/>
              <a:gd name="connsiteY25" fmla="*/ 1506 h 20583"/>
              <a:gd name="connsiteX26" fmla="*/ 7424 w 17751"/>
              <a:gd name="connsiteY26" fmla="*/ 4009 h 20583"/>
              <a:gd name="connsiteX27" fmla="*/ 8596 w 17751"/>
              <a:gd name="connsiteY27" fmla="*/ 1887 h 20583"/>
              <a:gd name="connsiteX28" fmla="*/ 10594 w 17751"/>
              <a:gd name="connsiteY28" fmla="*/ 3071 h 20583"/>
              <a:gd name="connsiteX0" fmla="*/ 10594 w 17751"/>
              <a:gd name="connsiteY0" fmla="*/ 3071 h 20583"/>
              <a:gd name="connsiteX1" fmla="*/ 13664 w 17751"/>
              <a:gd name="connsiteY1" fmla="*/ 0 h 20583"/>
              <a:gd name="connsiteX2" fmla="*/ 13399 w 17751"/>
              <a:gd name="connsiteY2" fmla="*/ 5777 h 20583"/>
              <a:gd name="connsiteX3" fmla="*/ 16881 w 17751"/>
              <a:gd name="connsiteY3" fmla="*/ 3172 h 20583"/>
              <a:gd name="connsiteX4" fmla="*/ 15254 w 17751"/>
              <a:gd name="connsiteY4" fmla="*/ 6532 h 20583"/>
              <a:gd name="connsiteX5" fmla="*/ 17398 w 17751"/>
              <a:gd name="connsiteY5" fmla="*/ 7493 h 20583"/>
              <a:gd name="connsiteX6" fmla="*/ 15859 w 17751"/>
              <a:gd name="connsiteY6" fmla="*/ 9402 h 20583"/>
              <a:gd name="connsiteX7" fmla="*/ 17144 w 17751"/>
              <a:gd name="connsiteY7" fmla="*/ 11290 h 20583"/>
              <a:gd name="connsiteX8" fmla="*/ 15254 w 17751"/>
              <a:gd name="connsiteY8" fmla="*/ 12310 h 20583"/>
              <a:gd name="connsiteX9" fmla="*/ 17751 w 17751"/>
              <a:gd name="connsiteY9" fmla="*/ 15632 h 20583"/>
              <a:gd name="connsiteX10" fmla="*/ 14923 w 17751"/>
              <a:gd name="connsiteY10" fmla="*/ 16384 h 20583"/>
              <a:gd name="connsiteX11" fmla="*/ 15131 w 17751"/>
              <a:gd name="connsiteY11" fmla="*/ 19658 h 20583"/>
              <a:gd name="connsiteX12" fmla="*/ 11054 w 17751"/>
              <a:gd name="connsiteY12" fmla="*/ 15935 h 20583"/>
              <a:gd name="connsiteX13" fmla="*/ 10486 w 17751"/>
              <a:gd name="connsiteY13" fmla="*/ 18842 h 20583"/>
              <a:gd name="connsiteX14" fmla="*/ 8746 w 17751"/>
              <a:gd name="connsiteY14" fmla="*/ 17370 h 20583"/>
              <a:gd name="connsiteX15" fmla="*/ 7574 w 17751"/>
              <a:gd name="connsiteY15" fmla="*/ 19712 h 20583"/>
              <a:gd name="connsiteX16" fmla="*/ 6401 w 17751"/>
              <a:gd name="connsiteY16" fmla="*/ 18125 h 20583"/>
              <a:gd name="connsiteX17" fmla="*/ 4190 w 17751"/>
              <a:gd name="connsiteY17" fmla="*/ 20583 h 20583"/>
              <a:gd name="connsiteX18" fmla="*/ 3679 w 17751"/>
              <a:gd name="connsiteY18" fmla="*/ 18240 h 20583"/>
              <a:gd name="connsiteX19" fmla="*/ 1450 w 17751"/>
              <a:gd name="connsiteY19" fmla="*/ 20283 h 20583"/>
              <a:gd name="connsiteX20" fmla="*/ 2204 w 17751"/>
              <a:gd name="connsiteY20" fmla="*/ 15370 h 20583"/>
              <a:gd name="connsiteX21" fmla="*/ 236 w 17751"/>
              <a:gd name="connsiteY21" fmla="*/ 12877 h 20583"/>
              <a:gd name="connsiteX22" fmla="*/ 1565 w 17751"/>
              <a:gd name="connsiteY22" fmla="*/ 10659 h 20583"/>
              <a:gd name="connsiteX23" fmla="*/ 0 w 17751"/>
              <a:gd name="connsiteY23" fmla="*/ 1405 h 20583"/>
              <a:gd name="connsiteX24" fmla="*/ 3941 w 17751"/>
              <a:gd name="connsiteY24" fmla="*/ 4850 h 20583"/>
              <a:gd name="connsiteX25" fmla="*/ 3752 w 17751"/>
              <a:gd name="connsiteY25" fmla="*/ 743 h 20583"/>
              <a:gd name="connsiteX26" fmla="*/ 7424 w 17751"/>
              <a:gd name="connsiteY26" fmla="*/ 4009 h 20583"/>
              <a:gd name="connsiteX27" fmla="*/ 8596 w 17751"/>
              <a:gd name="connsiteY27" fmla="*/ 1887 h 20583"/>
              <a:gd name="connsiteX28" fmla="*/ 10594 w 17751"/>
              <a:gd name="connsiteY28" fmla="*/ 3071 h 20583"/>
              <a:gd name="connsiteX0" fmla="*/ 10594 w 17751"/>
              <a:gd name="connsiteY0" fmla="*/ 3071 h 20583"/>
              <a:gd name="connsiteX1" fmla="*/ 13664 w 17751"/>
              <a:gd name="connsiteY1" fmla="*/ 0 h 20583"/>
              <a:gd name="connsiteX2" fmla="*/ 13399 w 17751"/>
              <a:gd name="connsiteY2" fmla="*/ 5777 h 20583"/>
              <a:gd name="connsiteX3" fmla="*/ 16881 w 17751"/>
              <a:gd name="connsiteY3" fmla="*/ 3172 h 20583"/>
              <a:gd name="connsiteX4" fmla="*/ 15254 w 17751"/>
              <a:gd name="connsiteY4" fmla="*/ 6532 h 20583"/>
              <a:gd name="connsiteX5" fmla="*/ 17398 w 17751"/>
              <a:gd name="connsiteY5" fmla="*/ 7493 h 20583"/>
              <a:gd name="connsiteX6" fmla="*/ 15859 w 17751"/>
              <a:gd name="connsiteY6" fmla="*/ 9402 h 20583"/>
              <a:gd name="connsiteX7" fmla="*/ 17144 w 17751"/>
              <a:gd name="connsiteY7" fmla="*/ 11290 h 20583"/>
              <a:gd name="connsiteX8" fmla="*/ 15935 w 17751"/>
              <a:gd name="connsiteY8" fmla="*/ 12734 h 20583"/>
              <a:gd name="connsiteX9" fmla="*/ 17751 w 17751"/>
              <a:gd name="connsiteY9" fmla="*/ 15632 h 20583"/>
              <a:gd name="connsiteX10" fmla="*/ 14923 w 17751"/>
              <a:gd name="connsiteY10" fmla="*/ 16384 h 20583"/>
              <a:gd name="connsiteX11" fmla="*/ 15131 w 17751"/>
              <a:gd name="connsiteY11" fmla="*/ 19658 h 20583"/>
              <a:gd name="connsiteX12" fmla="*/ 11054 w 17751"/>
              <a:gd name="connsiteY12" fmla="*/ 15935 h 20583"/>
              <a:gd name="connsiteX13" fmla="*/ 10486 w 17751"/>
              <a:gd name="connsiteY13" fmla="*/ 18842 h 20583"/>
              <a:gd name="connsiteX14" fmla="*/ 8746 w 17751"/>
              <a:gd name="connsiteY14" fmla="*/ 17370 h 20583"/>
              <a:gd name="connsiteX15" fmla="*/ 7574 w 17751"/>
              <a:gd name="connsiteY15" fmla="*/ 19712 h 20583"/>
              <a:gd name="connsiteX16" fmla="*/ 6401 w 17751"/>
              <a:gd name="connsiteY16" fmla="*/ 18125 h 20583"/>
              <a:gd name="connsiteX17" fmla="*/ 4190 w 17751"/>
              <a:gd name="connsiteY17" fmla="*/ 20583 h 20583"/>
              <a:gd name="connsiteX18" fmla="*/ 3679 w 17751"/>
              <a:gd name="connsiteY18" fmla="*/ 18240 h 20583"/>
              <a:gd name="connsiteX19" fmla="*/ 1450 w 17751"/>
              <a:gd name="connsiteY19" fmla="*/ 20283 h 20583"/>
              <a:gd name="connsiteX20" fmla="*/ 2204 w 17751"/>
              <a:gd name="connsiteY20" fmla="*/ 15370 h 20583"/>
              <a:gd name="connsiteX21" fmla="*/ 236 w 17751"/>
              <a:gd name="connsiteY21" fmla="*/ 12877 h 20583"/>
              <a:gd name="connsiteX22" fmla="*/ 1565 w 17751"/>
              <a:gd name="connsiteY22" fmla="*/ 10659 h 20583"/>
              <a:gd name="connsiteX23" fmla="*/ 0 w 17751"/>
              <a:gd name="connsiteY23" fmla="*/ 1405 h 20583"/>
              <a:gd name="connsiteX24" fmla="*/ 3941 w 17751"/>
              <a:gd name="connsiteY24" fmla="*/ 4850 h 20583"/>
              <a:gd name="connsiteX25" fmla="*/ 3752 w 17751"/>
              <a:gd name="connsiteY25" fmla="*/ 743 h 20583"/>
              <a:gd name="connsiteX26" fmla="*/ 7424 w 17751"/>
              <a:gd name="connsiteY26" fmla="*/ 4009 h 20583"/>
              <a:gd name="connsiteX27" fmla="*/ 8596 w 17751"/>
              <a:gd name="connsiteY27" fmla="*/ 1887 h 20583"/>
              <a:gd name="connsiteX28" fmla="*/ 10594 w 17751"/>
              <a:gd name="connsiteY28" fmla="*/ 3071 h 20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51" h="20583">
                <a:moveTo>
                  <a:pt x="10594" y="3071"/>
                </a:moveTo>
                <a:lnTo>
                  <a:pt x="13664" y="0"/>
                </a:lnTo>
                <a:cubicBezTo>
                  <a:pt x="13576" y="1926"/>
                  <a:pt x="13487" y="3851"/>
                  <a:pt x="13399" y="5777"/>
                </a:cubicBezTo>
                <a:lnTo>
                  <a:pt x="16881" y="3172"/>
                </a:lnTo>
                <a:lnTo>
                  <a:pt x="15254" y="6532"/>
                </a:lnTo>
                <a:lnTo>
                  <a:pt x="17398" y="7493"/>
                </a:lnTo>
                <a:lnTo>
                  <a:pt x="15859" y="9402"/>
                </a:lnTo>
                <a:lnTo>
                  <a:pt x="17144" y="11290"/>
                </a:lnTo>
                <a:lnTo>
                  <a:pt x="15935" y="12734"/>
                </a:lnTo>
                <a:lnTo>
                  <a:pt x="17751" y="15632"/>
                </a:lnTo>
                <a:lnTo>
                  <a:pt x="14923" y="16384"/>
                </a:lnTo>
                <a:cubicBezTo>
                  <a:pt x="15024" y="17391"/>
                  <a:pt x="15030" y="18651"/>
                  <a:pt x="15131" y="19658"/>
                </a:cubicBezTo>
                <a:lnTo>
                  <a:pt x="11054" y="15935"/>
                </a:lnTo>
                <a:lnTo>
                  <a:pt x="10486" y="18842"/>
                </a:lnTo>
                <a:lnTo>
                  <a:pt x="8746" y="17370"/>
                </a:lnTo>
                <a:lnTo>
                  <a:pt x="7574" y="19712"/>
                </a:lnTo>
                <a:lnTo>
                  <a:pt x="6401" y="18125"/>
                </a:lnTo>
                <a:lnTo>
                  <a:pt x="4190" y="20583"/>
                </a:lnTo>
                <a:cubicBezTo>
                  <a:pt x="4153" y="19463"/>
                  <a:pt x="3716" y="19360"/>
                  <a:pt x="3679" y="18240"/>
                </a:cubicBezTo>
                <a:lnTo>
                  <a:pt x="1450" y="20283"/>
                </a:lnTo>
                <a:lnTo>
                  <a:pt x="2204" y="15370"/>
                </a:lnTo>
                <a:lnTo>
                  <a:pt x="236" y="12877"/>
                </a:lnTo>
                <a:lnTo>
                  <a:pt x="1565" y="10659"/>
                </a:lnTo>
                <a:cubicBezTo>
                  <a:pt x="1403" y="8959"/>
                  <a:pt x="162" y="3105"/>
                  <a:pt x="0" y="1405"/>
                </a:cubicBezTo>
                <a:lnTo>
                  <a:pt x="3941" y="4850"/>
                </a:lnTo>
                <a:cubicBezTo>
                  <a:pt x="3847" y="4639"/>
                  <a:pt x="3846" y="954"/>
                  <a:pt x="3752" y="743"/>
                </a:cubicBezTo>
                <a:lnTo>
                  <a:pt x="7424" y="4009"/>
                </a:lnTo>
                <a:lnTo>
                  <a:pt x="8596" y="1887"/>
                </a:lnTo>
                <a:lnTo>
                  <a:pt x="10594" y="3071"/>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ja-JP" altLang="en-US" sz="8000" dirty="0" smtClean="0">
                <a:solidFill>
                  <a:srgbClr val="FF0000"/>
                </a:solidFill>
                <a:latin typeface="AR P丸ゴシック体E" panose="020F0900000000000000" pitchFamily="50" charset="-128"/>
                <a:ea typeface="AR P丸ゴシック体E" panose="020F0900000000000000" pitchFamily="50" charset="-128"/>
              </a:rPr>
              <a:t>３００～５００</a:t>
            </a:r>
            <a:r>
              <a:rPr kumimoji="1" lang="ja-JP" altLang="en-US" sz="8000" dirty="0" smtClean="0">
                <a:solidFill>
                  <a:srgbClr val="FF0000"/>
                </a:solidFill>
                <a:latin typeface="AR P丸ゴシック体E" panose="020F0900000000000000" pitchFamily="50" charset="-128"/>
                <a:ea typeface="AR P丸ゴシック体E" panose="020F0900000000000000" pitchFamily="50" charset="-128"/>
              </a:rPr>
              <a:t>万円</a:t>
            </a:r>
          </a:p>
        </p:txBody>
      </p:sp>
      <p:sp>
        <p:nvSpPr>
          <p:cNvPr id="4" name="上カーブ リボン 3"/>
          <p:cNvSpPr/>
          <p:nvPr/>
        </p:nvSpPr>
        <p:spPr>
          <a:xfrm>
            <a:off x="553789" y="-4670"/>
            <a:ext cx="11590986" cy="2329308"/>
          </a:xfrm>
          <a:prstGeom prst="ellipseRibbon2">
            <a:avLst>
              <a:gd name="adj1" fmla="val 25896"/>
              <a:gd name="adj2" fmla="val 100000"/>
              <a:gd name="adj3" fmla="val 18582"/>
            </a:avLst>
          </a:prstGeom>
          <a:solidFill>
            <a:schemeClr val="bg1"/>
          </a:solidFill>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4400" dirty="0" smtClean="0">
                <a:solidFill>
                  <a:srgbClr val="0070C0"/>
                </a:solidFill>
              </a:rPr>
              <a:t>カフェや売店の開業代</a:t>
            </a:r>
            <a:endParaRPr kumimoji="1" lang="en-US" altLang="ja-JP" sz="4400" dirty="0" smtClean="0">
              <a:solidFill>
                <a:srgbClr val="0070C0"/>
              </a:solidFill>
            </a:endParaRPr>
          </a:p>
          <a:p>
            <a:pPr algn="ctr"/>
            <a:r>
              <a:rPr lang="ja-JP" altLang="en-US" sz="4400" u="sng" dirty="0" smtClean="0">
                <a:solidFill>
                  <a:srgbClr val="0070C0"/>
                </a:solidFill>
              </a:rPr>
              <a:t>１０００万円</a:t>
            </a:r>
            <a:r>
              <a:rPr lang="ja-JP" altLang="en-US" sz="4400" dirty="0" smtClean="0">
                <a:solidFill>
                  <a:srgbClr val="0070C0"/>
                </a:solidFill>
              </a:rPr>
              <a:t>程度</a:t>
            </a:r>
            <a:endParaRPr kumimoji="1" lang="ja-JP" altLang="en-US" sz="4400" dirty="0" smtClean="0">
              <a:solidFill>
                <a:srgbClr val="0070C0"/>
              </a:solidFill>
            </a:endParaRPr>
          </a:p>
        </p:txBody>
      </p:sp>
      <p:sp>
        <p:nvSpPr>
          <p:cNvPr id="6" name="雲形吹き出し 5"/>
          <p:cNvSpPr/>
          <p:nvPr/>
        </p:nvSpPr>
        <p:spPr>
          <a:xfrm>
            <a:off x="843564" y="1560291"/>
            <a:ext cx="11011436" cy="2612411"/>
          </a:xfrm>
          <a:prstGeom prst="cloudCallout">
            <a:avLst>
              <a:gd name="adj1" fmla="val -13973"/>
              <a:gd name="adj2" fmla="val 61804"/>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6000" dirty="0" smtClean="0">
                <a:solidFill>
                  <a:srgbClr val="FF0000"/>
                </a:solidFill>
              </a:rPr>
              <a:t>比較的少ない資金で始められる</a:t>
            </a:r>
          </a:p>
        </p:txBody>
      </p:sp>
    </p:spTree>
    <p:extLst>
      <p:ext uri="{BB962C8B-B14F-4D97-AF65-F5344CB8AC3E}">
        <p14:creationId xmlns:p14="http://schemas.microsoft.com/office/powerpoint/2010/main" val="347123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2816" y="2073497"/>
            <a:ext cx="10496281" cy="2785378"/>
          </a:xfrm>
          <a:prstGeom prst="rect">
            <a:avLst/>
          </a:prstGeom>
          <a:noFill/>
        </p:spPr>
        <p:txBody>
          <a:bodyPr wrap="square" rtlCol="0">
            <a:spAutoFit/>
          </a:bodyPr>
          <a:lstStyle/>
          <a:p>
            <a:r>
              <a:rPr kumimoji="1" lang="ja-JP" altLang="en-US" sz="6000" dirty="0" smtClean="0"/>
              <a:t>移動販売の</a:t>
            </a:r>
            <a:r>
              <a:rPr kumimoji="1" lang="ja-JP" altLang="en-US" sz="6000" dirty="0" smtClean="0">
                <a:latin typeface="AR P丸ゴシック体E" panose="020F0900000000000000" pitchFamily="50" charset="-128"/>
                <a:ea typeface="AR P丸ゴシック体E" panose="020F0900000000000000" pitchFamily="50" charset="-128"/>
              </a:rPr>
              <a:t>平均年収</a:t>
            </a:r>
            <a:r>
              <a:rPr kumimoji="1" lang="ja-JP" altLang="en-US" sz="6000" dirty="0" smtClean="0"/>
              <a:t>とは</a:t>
            </a:r>
            <a:endParaRPr kumimoji="1" lang="en-US" altLang="ja-JP" sz="6000" dirty="0" smtClean="0"/>
          </a:p>
          <a:p>
            <a:r>
              <a:rPr lang="ja-JP" altLang="en-US" sz="11500" dirty="0" smtClean="0">
                <a:latin typeface="AR P浪漫明朝体U" panose="02020A00000000000000" pitchFamily="18" charset="-128"/>
                <a:ea typeface="AR P浪漫明朝体U" panose="02020A00000000000000" pitchFamily="18" charset="-128"/>
              </a:rPr>
              <a:t>平均</a:t>
            </a:r>
            <a:r>
              <a:rPr lang="ja-JP" altLang="en-US" sz="11500" dirty="0" smtClean="0">
                <a:solidFill>
                  <a:srgbClr val="FF0000"/>
                </a:solidFill>
                <a:latin typeface="AR P浪漫明朝体U" panose="02020A00000000000000" pitchFamily="18" charset="-128"/>
                <a:ea typeface="AR P浪漫明朝体U" panose="02020A00000000000000" pitchFamily="18" charset="-128"/>
              </a:rPr>
              <a:t>７００万円</a:t>
            </a:r>
            <a:endParaRPr kumimoji="1" lang="ja-JP" altLang="en-US" sz="11500" dirty="0">
              <a:solidFill>
                <a:srgbClr val="FF0000"/>
              </a:solidFill>
              <a:latin typeface="AR P浪漫明朝体U" panose="02020A00000000000000" pitchFamily="18" charset="-128"/>
              <a:ea typeface="AR P浪漫明朝体U" panose="02020A00000000000000" pitchFamily="18" charset="-128"/>
            </a:endParaRPr>
          </a:p>
        </p:txBody>
      </p:sp>
      <p:sp>
        <p:nvSpPr>
          <p:cNvPr id="3" name="円形吹き出し 2"/>
          <p:cNvSpPr/>
          <p:nvPr/>
        </p:nvSpPr>
        <p:spPr>
          <a:xfrm>
            <a:off x="3992450" y="296214"/>
            <a:ext cx="6697014" cy="1133341"/>
          </a:xfrm>
          <a:prstGeom prst="wedgeEllipseCallout">
            <a:avLst>
              <a:gd name="adj1" fmla="val -19451"/>
              <a:gd name="adj2" fmla="val 111750"/>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4000" dirty="0" smtClean="0">
                <a:solidFill>
                  <a:schemeClr val="tx1"/>
                </a:solidFill>
              </a:rPr>
              <a:t>儲かっている人の</a:t>
            </a:r>
            <a:r>
              <a:rPr kumimoji="1" lang="en-US" altLang="ja-JP" sz="4000" dirty="0" smtClean="0">
                <a:solidFill>
                  <a:schemeClr val="tx1"/>
                </a:solidFill>
              </a:rPr>
              <a:t>…</a:t>
            </a:r>
            <a:endParaRPr kumimoji="1" lang="ja-JP" altLang="en-US" sz="4000" dirty="0" smtClean="0">
              <a:solidFill>
                <a:schemeClr val="tx1"/>
              </a:solidFill>
            </a:endParaRPr>
          </a:p>
        </p:txBody>
      </p:sp>
    </p:spTree>
    <p:extLst>
      <p:ext uri="{BB962C8B-B14F-4D97-AF65-F5344CB8AC3E}">
        <p14:creationId xmlns:p14="http://schemas.microsoft.com/office/powerpoint/2010/main" val="4074670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45465" y="2228044"/>
            <a:ext cx="10457644" cy="2123658"/>
          </a:xfrm>
          <a:prstGeom prst="rect">
            <a:avLst/>
          </a:prstGeom>
          <a:noFill/>
        </p:spPr>
        <p:txBody>
          <a:bodyPr wrap="square" rtlCol="0">
            <a:spAutoFit/>
          </a:bodyPr>
          <a:lstStyle/>
          <a:p>
            <a:r>
              <a:rPr kumimoji="1" lang="ja-JP" altLang="en-US" sz="6000" dirty="0" smtClean="0"/>
              <a:t>一般的には</a:t>
            </a:r>
            <a:r>
              <a:rPr kumimoji="1" lang="en-US" altLang="ja-JP" sz="6000" dirty="0" smtClean="0"/>
              <a:t>…</a:t>
            </a:r>
          </a:p>
          <a:p>
            <a:r>
              <a:rPr lang="ja-JP" altLang="en-US" sz="7200" dirty="0" smtClean="0">
                <a:latin typeface="AR P浪漫明朝体U" panose="02020A00000000000000" pitchFamily="18" charset="-128"/>
                <a:ea typeface="AR P浪漫明朝体U" panose="02020A00000000000000" pitchFamily="18" charset="-128"/>
              </a:rPr>
              <a:t>平均</a:t>
            </a:r>
            <a:r>
              <a:rPr lang="ja-JP" altLang="en-US" sz="7200" dirty="0" smtClean="0">
                <a:solidFill>
                  <a:srgbClr val="FF0000"/>
                </a:solidFill>
                <a:latin typeface="AR P浪漫明朝体U" panose="02020A00000000000000" pitchFamily="18" charset="-128"/>
                <a:ea typeface="AR P浪漫明朝体U" panose="02020A00000000000000" pitchFamily="18" charset="-128"/>
              </a:rPr>
              <a:t>４００～５００万円</a:t>
            </a:r>
            <a:endParaRPr kumimoji="1" lang="ja-JP" altLang="en-US" sz="7200" dirty="0">
              <a:solidFill>
                <a:srgbClr val="FF0000"/>
              </a:solidFill>
              <a:latin typeface="AR P浪漫明朝体U" panose="02020A00000000000000" pitchFamily="18" charset="-128"/>
              <a:ea typeface="AR P浪漫明朝体U" panose="02020A00000000000000" pitchFamily="18" charset="-128"/>
            </a:endParaRPr>
          </a:p>
        </p:txBody>
      </p:sp>
    </p:spTree>
    <p:extLst>
      <p:ext uri="{BB962C8B-B14F-4D97-AF65-F5344CB8AC3E}">
        <p14:creationId xmlns:p14="http://schemas.microsoft.com/office/powerpoint/2010/main" val="1048882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39404" y="2432634"/>
            <a:ext cx="10290220" cy="1723549"/>
          </a:xfrm>
          <a:prstGeom prst="rect">
            <a:avLst/>
          </a:prstGeom>
          <a:noFill/>
        </p:spPr>
        <p:txBody>
          <a:bodyPr wrap="square" rtlCol="0">
            <a:spAutoFit/>
          </a:bodyPr>
          <a:lstStyle/>
          <a:p>
            <a:endParaRPr kumimoji="1" lang="en-US" altLang="ja-JP" dirty="0" smtClean="0">
              <a:solidFill>
                <a:srgbClr val="FF0000"/>
              </a:solidFill>
            </a:endParaRPr>
          </a:p>
          <a:p>
            <a:r>
              <a:rPr kumimoji="1" lang="ja-JP" altLang="en-US" sz="8800" dirty="0" smtClean="0"/>
              <a:t>移動販売車</a:t>
            </a:r>
            <a:r>
              <a:rPr lang="ja-JP" altLang="en-US" sz="8800" dirty="0"/>
              <a:t>用</a:t>
            </a:r>
            <a:r>
              <a:rPr kumimoji="1" lang="ja-JP" altLang="en-US" sz="8800" dirty="0" smtClean="0"/>
              <a:t>バス停</a:t>
            </a:r>
            <a:endParaRPr lang="en-US" altLang="ja-JP" sz="8800" dirty="0">
              <a:solidFill>
                <a:srgbClr val="FF0000"/>
              </a:solidFill>
            </a:endParaRPr>
          </a:p>
        </p:txBody>
      </p:sp>
    </p:spTree>
    <p:extLst>
      <p:ext uri="{BB962C8B-B14F-4D97-AF65-F5344CB8AC3E}">
        <p14:creationId xmlns:p14="http://schemas.microsoft.com/office/powerpoint/2010/main" val="2295200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395471" y="1015663"/>
            <a:ext cx="8324242" cy="53175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テキスト ボックス 2"/>
          <p:cNvSpPr txBox="1"/>
          <p:nvPr/>
        </p:nvSpPr>
        <p:spPr>
          <a:xfrm>
            <a:off x="1901780" y="11111"/>
            <a:ext cx="9968248" cy="1015663"/>
          </a:xfrm>
          <a:prstGeom prst="rect">
            <a:avLst/>
          </a:prstGeom>
          <a:noFill/>
        </p:spPr>
        <p:txBody>
          <a:bodyPr wrap="square" rtlCol="0">
            <a:spAutoFit/>
          </a:bodyPr>
          <a:lstStyle/>
          <a:p>
            <a:r>
              <a:rPr lang="ja-JP" altLang="en-US" sz="6000" dirty="0" smtClean="0"/>
              <a:t>　　移動販売の様子</a:t>
            </a:r>
            <a:endParaRPr kumimoji="1" lang="ja-JP" altLang="en-US" sz="6000" dirty="0"/>
          </a:p>
        </p:txBody>
      </p:sp>
      <p:sp>
        <p:nvSpPr>
          <p:cNvPr id="5" name="テキスト ボックス 4"/>
          <p:cNvSpPr txBox="1"/>
          <p:nvPr/>
        </p:nvSpPr>
        <p:spPr>
          <a:xfrm>
            <a:off x="10354615" y="6333239"/>
            <a:ext cx="1326524" cy="369332"/>
          </a:xfrm>
          <a:prstGeom prst="rect">
            <a:avLst/>
          </a:prstGeom>
          <a:noFill/>
        </p:spPr>
        <p:txBody>
          <a:bodyPr wrap="square" rtlCol="0">
            <a:spAutoFit/>
          </a:bodyPr>
          <a:lstStyle/>
          <a:p>
            <a:r>
              <a:rPr kumimoji="1" lang="en-US" altLang="ja-JP" dirty="0" smtClean="0"/>
              <a:t>Google</a:t>
            </a:r>
            <a:r>
              <a:rPr kumimoji="1" lang="ja-JP" altLang="en-US" dirty="0" smtClean="0"/>
              <a:t>より</a:t>
            </a:r>
            <a:endParaRPr kumimoji="1" lang="en-US" altLang="ja-JP" dirty="0" smtClean="0"/>
          </a:p>
        </p:txBody>
      </p:sp>
    </p:spTree>
    <p:extLst>
      <p:ext uri="{BB962C8B-B14F-4D97-AF65-F5344CB8AC3E}">
        <p14:creationId xmlns:p14="http://schemas.microsoft.com/office/powerpoint/2010/main" val="1821783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292317863"/>
              </p:ext>
            </p:extLst>
          </p:nvPr>
        </p:nvGraphicFramePr>
        <p:xfrm>
          <a:off x="1249251" y="2445269"/>
          <a:ext cx="10702347" cy="2809312"/>
        </p:xfrm>
        <a:graphic>
          <a:graphicData uri="http://schemas.openxmlformats.org/drawingml/2006/table">
            <a:tbl>
              <a:tblPr firstRow="1" bandRow="1">
                <a:tableStyleId>{ED083AE6-46FA-4A59-8FB0-9F97EB10719F}</a:tableStyleId>
              </a:tblPr>
              <a:tblGrid>
                <a:gridCol w="1440597">
                  <a:extLst>
                    <a:ext uri="{9D8B030D-6E8A-4147-A177-3AD203B41FA5}">
                      <a16:colId xmlns:a16="http://schemas.microsoft.com/office/drawing/2014/main" val="553610945"/>
                    </a:ext>
                  </a:extLst>
                </a:gridCol>
                <a:gridCol w="1543625">
                  <a:extLst>
                    <a:ext uri="{9D8B030D-6E8A-4147-A177-3AD203B41FA5}">
                      <a16:colId xmlns:a16="http://schemas.microsoft.com/office/drawing/2014/main" val="1487743013"/>
                    </a:ext>
                  </a:extLst>
                </a:gridCol>
                <a:gridCol w="1543625">
                  <a:extLst>
                    <a:ext uri="{9D8B030D-6E8A-4147-A177-3AD203B41FA5}">
                      <a16:colId xmlns:a16="http://schemas.microsoft.com/office/drawing/2014/main" val="1367244231"/>
                    </a:ext>
                  </a:extLst>
                </a:gridCol>
                <a:gridCol w="1543625">
                  <a:extLst>
                    <a:ext uri="{9D8B030D-6E8A-4147-A177-3AD203B41FA5}">
                      <a16:colId xmlns:a16="http://schemas.microsoft.com/office/drawing/2014/main" val="3776735192"/>
                    </a:ext>
                  </a:extLst>
                </a:gridCol>
                <a:gridCol w="1543625">
                  <a:extLst>
                    <a:ext uri="{9D8B030D-6E8A-4147-A177-3AD203B41FA5}">
                      <a16:colId xmlns:a16="http://schemas.microsoft.com/office/drawing/2014/main" val="2783613167"/>
                    </a:ext>
                  </a:extLst>
                </a:gridCol>
                <a:gridCol w="1543625">
                  <a:extLst>
                    <a:ext uri="{9D8B030D-6E8A-4147-A177-3AD203B41FA5}">
                      <a16:colId xmlns:a16="http://schemas.microsoft.com/office/drawing/2014/main" val="3280617824"/>
                    </a:ext>
                  </a:extLst>
                </a:gridCol>
                <a:gridCol w="1543625">
                  <a:extLst>
                    <a:ext uri="{9D8B030D-6E8A-4147-A177-3AD203B41FA5}">
                      <a16:colId xmlns:a16="http://schemas.microsoft.com/office/drawing/2014/main" val="3273418845"/>
                    </a:ext>
                  </a:extLst>
                </a:gridCol>
              </a:tblGrid>
              <a:tr h="1468192">
                <a:tc>
                  <a:txBody>
                    <a:bodyPr/>
                    <a:lstStyle/>
                    <a:p>
                      <a:r>
                        <a:rPr kumimoji="1" lang="ja-JP" altLang="en-US" sz="8800" dirty="0" smtClean="0"/>
                        <a:t>月</a:t>
                      </a:r>
                      <a:endParaRPr kumimoji="1" lang="ja-JP" altLang="en-US" sz="8800" dirty="0"/>
                    </a:p>
                  </a:txBody>
                  <a:tcPr/>
                </a:tc>
                <a:tc>
                  <a:txBody>
                    <a:bodyPr/>
                    <a:lstStyle/>
                    <a:p>
                      <a:r>
                        <a:rPr kumimoji="1" lang="ja-JP" altLang="en-US" sz="8800" dirty="0" smtClean="0"/>
                        <a:t>火</a:t>
                      </a:r>
                      <a:endParaRPr kumimoji="1" lang="en-US" altLang="ja-JP" sz="8800" dirty="0" smtClean="0"/>
                    </a:p>
                  </a:txBody>
                  <a:tcPr/>
                </a:tc>
                <a:tc>
                  <a:txBody>
                    <a:bodyPr/>
                    <a:lstStyle/>
                    <a:p>
                      <a:r>
                        <a:rPr kumimoji="1" lang="ja-JP" altLang="en-US" sz="8800" dirty="0" smtClean="0"/>
                        <a:t>水</a:t>
                      </a:r>
                      <a:endParaRPr kumimoji="1" lang="ja-JP" altLang="en-US" sz="8800" dirty="0"/>
                    </a:p>
                  </a:txBody>
                  <a:tcPr/>
                </a:tc>
                <a:tc>
                  <a:txBody>
                    <a:bodyPr/>
                    <a:lstStyle/>
                    <a:p>
                      <a:r>
                        <a:rPr kumimoji="1" lang="ja-JP" altLang="en-US" sz="8800" dirty="0" smtClean="0"/>
                        <a:t>木</a:t>
                      </a:r>
                      <a:endParaRPr kumimoji="1" lang="ja-JP" altLang="en-US" sz="8800" dirty="0"/>
                    </a:p>
                  </a:txBody>
                  <a:tcPr/>
                </a:tc>
                <a:tc>
                  <a:txBody>
                    <a:bodyPr/>
                    <a:lstStyle/>
                    <a:p>
                      <a:r>
                        <a:rPr kumimoji="1" lang="ja-JP" altLang="en-US" sz="8800" dirty="0" smtClean="0"/>
                        <a:t>金</a:t>
                      </a:r>
                      <a:endParaRPr kumimoji="1" lang="ja-JP" altLang="en-US" sz="8800" dirty="0"/>
                    </a:p>
                  </a:txBody>
                  <a:tcPr/>
                </a:tc>
                <a:tc>
                  <a:txBody>
                    <a:bodyPr/>
                    <a:lstStyle/>
                    <a:p>
                      <a:r>
                        <a:rPr kumimoji="1" lang="ja-JP" altLang="en-US" sz="8800" dirty="0" smtClean="0"/>
                        <a:t>土</a:t>
                      </a:r>
                      <a:endParaRPr kumimoji="1" lang="ja-JP" altLang="en-US" sz="8800" dirty="0"/>
                    </a:p>
                  </a:txBody>
                  <a:tcPr/>
                </a:tc>
                <a:tc>
                  <a:txBody>
                    <a:bodyPr/>
                    <a:lstStyle/>
                    <a:p>
                      <a:r>
                        <a:rPr kumimoji="1" lang="ja-JP" altLang="en-US" sz="8800" dirty="0" smtClean="0"/>
                        <a:t>日</a:t>
                      </a:r>
                      <a:endParaRPr kumimoji="1" lang="ja-JP" altLang="en-US" sz="8800" dirty="0"/>
                    </a:p>
                  </a:txBody>
                  <a:tcPr/>
                </a:tc>
                <a:extLst>
                  <a:ext uri="{0D108BD9-81ED-4DB2-BD59-A6C34878D82A}">
                    <a16:rowId xmlns:a16="http://schemas.microsoft.com/office/drawing/2014/main" val="2727337230"/>
                  </a:ext>
                </a:extLst>
              </a:tr>
              <a:tr h="1120462">
                <a:tc>
                  <a:txBody>
                    <a:bodyPr/>
                    <a:lstStyle/>
                    <a:p>
                      <a:r>
                        <a:rPr kumimoji="1" lang="ja-JP" altLang="en-US" sz="3200" dirty="0" smtClean="0"/>
                        <a:t>桑野内</a:t>
                      </a:r>
                      <a:endParaRPr kumimoji="1" lang="en-US" altLang="ja-JP" sz="3200" dirty="0" smtClean="0"/>
                    </a:p>
                    <a:p>
                      <a:r>
                        <a:rPr kumimoji="1" lang="ja-JP" altLang="en-US" sz="3200" dirty="0" smtClean="0"/>
                        <a:t>鞍岡</a:t>
                      </a:r>
                      <a:endParaRPr kumimoji="1" lang="en-US" altLang="ja-JP" sz="3200" dirty="0" smtClean="0"/>
                    </a:p>
                    <a:p>
                      <a:endParaRPr lang="ja-JP" altLang="en-US" dirty="0"/>
                    </a:p>
                  </a:txBody>
                  <a:tcPr/>
                </a:tc>
                <a:tc>
                  <a:txBody>
                    <a:bodyPr/>
                    <a:lstStyle/>
                    <a:p>
                      <a:r>
                        <a:rPr kumimoji="1" lang="ja-JP" altLang="en-US" sz="3200" dirty="0" smtClean="0"/>
                        <a:t>三ケ所</a:t>
                      </a:r>
                      <a:endParaRPr kumimoji="1" lang="en-US" altLang="ja-JP" sz="3200" dirty="0" smtClean="0"/>
                    </a:p>
                    <a:p>
                      <a:r>
                        <a:rPr kumimoji="1" lang="ja-JP" altLang="en-US" sz="3200" dirty="0" smtClean="0"/>
                        <a:t>坂本</a:t>
                      </a:r>
                      <a:endParaRPr kumimoji="1" lang="ja-JP" altLang="en-US" sz="3200" dirty="0"/>
                    </a:p>
                  </a:txBody>
                  <a:tcPr/>
                </a:tc>
                <a:tc>
                  <a:txBody>
                    <a:bodyPr/>
                    <a:lstStyle/>
                    <a:p>
                      <a:r>
                        <a:rPr kumimoji="1" lang="ja-JP" altLang="en-US" sz="4800" dirty="0" smtClean="0"/>
                        <a:t>休み</a:t>
                      </a:r>
                    </a:p>
                    <a:p>
                      <a:endParaRPr kumimoji="1" lang="en-US" altLang="ja-JP" dirty="0" smtClean="0"/>
                    </a:p>
                  </a:txBody>
                  <a:tcPr/>
                </a:tc>
                <a:tc>
                  <a:txBody>
                    <a:bodyPr/>
                    <a:lstStyle/>
                    <a:p>
                      <a:r>
                        <a:rPr kumimoji="1" lang="ja-JP" altLang="en-US" sz="4800" dirty="0" smtClean="0"/>
                        <a:t>休み</a:t>
                      </a:r>
                      <a:endParaRPr kumimoji="1" lang="ja-JP" altLang="en-US" sz="4800" dirty="0"/>
                    </a:p>
                  </a:txBody>
                  <a:tcPr/>
                </a:tc>
                <a:tc>
                  <a:txBody>
                    <a:bodyPr/>
                    <a:lstStyle/>
                    <a:p>
                      <a:r>
                        <a:rPr kumimoji="1" lang="ja-JP" altLang="en-US" sz="3200" dirty="0" smtClean="0"/>
                        <a:t>桑野内</a:t>
                      </a:r>
                      <a:endParaRPr kumimoji="1" lang="en-US" altLang="ja-JP" sz="3200" dirty="0" smtClean="0"/>
                    </a:p>
                    <a:p>
                      <a:r>
                        <a:rPr kumimoji="1" lang="ja-JP" altLang="en-US" sz="3200" dirty="0" smtClean="0"/>
                        <a:t>鞍岡</a:t>
                      </a:r>
                    </a:p>
                    <a:p>
                      <a:endParaRPr kumimoji="1" lang="ja-JP" altLang="en-US" dirty="0"/>
                    </a:p>
                  </a:txBody>
                  <a:tcPr/>
                </a:tc>
                <a:tc>
                  <a:txBody>
                    <a:bodyPr/>
                    <a:lstStyle/>
                    <a:p>
                      <a:r>
                        <a:rPr kumimoji="1" lang="ja-JP" altLang="en-US" sz="3200" dirty="0" smtClean="0"/>
                        <a:t>三ケ所</a:t>
                      </a:r>
                      <a:endParaRPr kumimoji="1" lang="en-US" altLang="ja-JP" sz="3200" dirty="0" smtClean="0"/>
                    </a:p>
                    <a:p>
                      <a:r>
                        <a:rPr kumimoji="1" lang="ja-JP" altLang="en-US" sz="3200" dirty="0" smtClean="0"/>
                        <a:t>坂本</a:t>
                      </a:r>
                    </a:p>
                    <a:p>
                      <a:endParaRPr kumimoji="1" lang="ja-JP" altLang="en-US" dirty="0"/>
                    </a:p>
                  </a:txBody>
                  <a:tcPr/>
                </a:tc>
                <a:tc>
                  <a:txBody>
                    <a:bodyPr/>
                    <a:lstStyle/>
                    <a:p>
                      <a:r>
                        <a:rPr kumimoji="1" lang="ja-JP" altLang="en-US" sz="4800" dirty="0" smtClean="0"/>
                        <a:t>休み</a:t>
                      </a:r>
                      <a:endParaRPr kumimoji="1" lang="ja-JP" altLang="en-US" sz="4800" dirty="0"/>
                    </a:p>
                  </a:txBody>
                  <a:tcPr/>
                </a:tc>
                <a:extLst>
                  <a:ext uri="{0D108BD9-81ED-4DB2-BD59-A6C34878D82A}">
                    <a16:rowId xmlns:a16="http://schemas.microsoft.com/office/drawing/2014/main" val="4244257855"/>
                  </a:ext>
                </a:extLst>
              </a:tr>
            </a:tbl>
          </a:graphicData>
        </a:graphic>
      </p:graphicFrame>
      <p:sp>
        <p:nvSpPr>
          <p:cNvPr id="6" name="角丸四角形 5"/>
          <p:cNvSpPr/>
          <p:nvPr/>
        </p:nvSpPr>
        <p:spPr>
          <a:xfrm>
            <a:off x="2575775" y="695460"/>
            <a:ext cx="7894749" cy="1506828"/>
          </a:xfrm>
          <a:prstGeom prst="round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6000" dirty="0" smtClean="0">
                <a:solidFill>
                  <a:srgbClr val="FF0000"/>
                </a:solidFill>
                <a:latin typeface="AR P古印体B" panose="03000800000000000000" pitchFamily="66" charset="-128"/>
                <a:ea typeface="AR P古印体B" panose="03000800000000000000" pitchFamily="66" charset="-128"/>
              </a:rPr>
              <a:t>移動販売</a:t>
            </a:r>
            <a:r>
              <a:rPr lang="ja-JP" altLang="en-US" sz="6000" dirty="0">
                <a:solidFill>
                  <a:srgbClr val="FF0000"/>
                </a:solidFill>
                <a:latin typeface="AR P古印体B" panose="03000800000000000000" pitchFamily="66" charset="-128"/>
                <a:ea typeface="AR P古印体B" panose="03000800000000000000" pitchFamily="66" charset="-128"/>
              </a:rPr>
              <a:t>車</a:t>
            </a:r>
            <a:r>
              <a:rPr lang="ja-JP" altLang="en-US" sz="6000" dirty="0" smtClean="0">
                <a:solidFill>
                  <a:srgbClr val="FF0000"/>
                </a:solidFill>
                <a:latin typeface="AR P古印体B" panose="03000800000000000000" pitchFamily="66" charset="-128"/>
                <a:ea typeface="AR P古印体B" panose="03000800000000000000" pitchFamily="66" charset="-128"/>
              </a:rPr>
              <a:t>が来る</a:t>
            </a:r>
            <a:r>
              <a:rPr lang="ja-JP" altLang="en-US" sz="6000" dirty="0">
                <a:solidFill>
                  <a:srgbClr val="FF0000"/>
                </a:solidFill>
                <a:latin typeface="AR P古印体B" panose="03000800000000000000" pitchFamily="66" charset="-128"/>
                <a:ea typeface="AR P古印体B" panose="03000800000000000000" pitchFamily="66" charset="-128"/>
              </a:rPr>
              <a:t>日</a:t>
            </a:r>
            <a:endParaRPr kumimoji="1" lang="ja-JP" altLang="en-US" sz="6000" dirty="0">
              <a:solidFill>
                <a:srgbClr val="FF0000"/>
              </a:solidFill>
              <a:latin typeface="AR P古印体B" panose="03000800000000000000" pitchFamily="66" charset="-128"/>
              <a:ea typeface="AR P古印体B" panose="03000800000000000000" pitchFamily="66" charset="-128"/>
            </a:endParaRPr>
          </a:p>
        </p:txBody>
      </p:sp>
    </p:spTree>
    <p:extLst>
      <p:ext uri="{BB962C8B-B14F-4D97-AF65-F5344CB8AC3E}">
        <p14:creationId xmlns:p14="http://schemas.microsoft.com/office/powerpoint/2010/main" val="33994723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37893" y="1287887"/>
            <a:ext cx="2949262" cy="369332"/>
          </a:xfrm>
          <a:prstGeom prst="rect">
            <a:avLst/>
          </a:prstGeom>
          <a:noFill/>
        </p:spPr>
        <p:txBody>
          <a:bodyPr wrap="square" rtlCol="0">
            <a:spAutoFit/>
          </a:bodyPr>
          <a:lstStyle/>
          <a:p>
            <a:endParaRPr kumimoji="1" lang="ja-JP" altLang="en-US" dirty="0"/>
          </a:p>
        </p:txBody>
      </p:sp>
      <p:sp>
        <p:nvSpPr>
          <p:cNvPr id="3" name="円形吹き出し 2"/>
          <p:cNvSpPr/>
          <p:nvPr/>
        </p:nvSpPr>
        <p:spPr>
          <a:xfrm>
            <a:off x="994626" y="540080"/>
            <a:ext cx="10686512" cy="2706642"/>
          </a:xfrm>
          <a:prstGeom prst="wedgeEllipseCallout">
            <a:avLst>
              <a:gd name="adj1" fmla="val 22771"/>
              <a:gd name="adj2" fmla="val 68006"/>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4800" dirty="0"/>
              <a:t>どのようなものを売るのか</a:t>
            </a:r>
          </a:p>
          <a:p>
            <a:pPr algn="ctr"/>
            <a:endParaRPr kumimoji="1" lang="ja-JP" altLang="en-US" dirty="0"/>
          </a:p>
        </p:txBody>
      </p:sp>
      <p:pic>
        <p:nvPicPr>
          <p:cNvPr id="5" name="図 4"/>
          <p:cNvPicPr>
            <a:picLocks noChangeAspect="1"/>
          </p:cNvPicPr>
          <p:nvPr/>
        </p:nvPicPr>
        <p:blipFill>
          <a:blip r:embed="rId2"/>
          <a:stretch>
            <a:fillRect/>
          </a:stretch>
        </p:blipFill>
        <p:spPr>
          <a:xfrm>
            <a:off x="8995086" y="3164048"/>
            <a:ext cx="2933700" cy="3486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979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687133" y="1120461"/>
            <a:ext cx="9968248" cy="546064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kumimoji="1" lang="ja-JP" altLang="en-US" sz="8800" dirty="0" smtClean="0"/>
              <a:t>○日用品</a:t>
            </a:r>
            <a:endParaRPr kumimoji="1" lang="en-US" altLang="ja-JP" sz="8800" dirty="0" smtClean="0"/>
          </a:p>
          <a:p>
            <a:r>
              <a:rPr lang="ja-JP" altLang="en-US" sz="8800" dirty="0" smtClean="0"/>
              <a:t>○食べ物・飲み物</a:t>
            </a:r>
            <a:endParaRPr lang="en-US" altLang="ja-JP" sz="8800" dirty="0" smtClean="0"/>
          </a:p>
          <a:p>
            <a:r>
              <a:rPr kumimoji="1" lang="ja-JP" altLang="en-US" sz="8800" dirty="0" smtClean="0"/>
              <a:t>○調味料</a:t>
            </a:r>
            <a:endParaRPr kumimoji="1" lang="en-US" altLang="ja-JP" sz="8800" dirty="0" smtClean="0"/>
          </a:p>
        </p:txBody>
      </p:sp>
      <p:sp>
        <p:nvSpPr>
          <p:cNvPr id="4" name="雲形吹き出し 3"/>
          <p:cNvSpPr/>
          <p:nvPr/>
        </p:nvSpPr>
        <p:spPr>
          <a:xfrm>
            <a:off x="6143224" y="149974"/>
            <a:ext cx="5859886" cy="3056865"/>
          </a:xfrm>
          <a:prstGeom prst="cloudCallout">
            <a:avLst>
              <a:gd name="adj1" fmla="val -33532"/>
              <a:gd name="adj2" fmla="val 50537"/>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8000" dirty="0" smtClean="0">
                <a:solidFill>
                  <a:srgbClr val="FF0000"/>
                </a:solidFill>
              </a:rPr>
              <a:t>A coop</a:t>
            </a:r>
          </a:p>
          <a:p>
            <a:pPr algn="ctr"/>
            <a:r>
              <a:rPr lang="ja-JP" altLang="en-US" sz="4400" dirty="0">
                <a:solidFill>
                  <a:srgbClr val="FF0000"/>
                </a:solidFill>
              </a:rPr>
              <a:t>特産センター</a:t>
            </a:r>
            <a:endParaRPr kumimoji="1" lang="ja-JP" altLang="en-US" sz="4400" dirty="0">
              <a:solidFill>
                <a:srgbClr val="FF0000"/>
              </a:solidFill>
            </a:endParaRPr>
          </a:p>
        </p:txBody>
      </p:sp>
    </p:spTree>
    <p:extLst>
      <p:ext uri="{BB962C8B-B14F-4D97-AF65-F5344CB8AC3E}">
        <p14:creationId xmlns:p14="http://schemas.microsoft.com/office/powerpoint/2010/main" val="16196614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ローチャート: 端子 2"/>
          <p:cNvSpPr/>
          <p:nvPr/>
        </p:nvSpPr>
        <p:spPr>
          <a:xfrm>
            <a:off x="1655763" y="36719"/>
            <a:ext cx="8636000" cy="1447800"/>
          </a:xfrm>
          <a:prstGeom prst="flowChartTerminator">
            <a:avLst/>
          </a:prstGeom>
          <a:ln/>
        </p:spPr>
        <p:style>
          <a:lnRef idx="2">
            <a:schemeClr val="accent1"/>
          </a:lnRef>
          <a:fillRef idx="1">
            <a:schemeClr val="lt1"/>
          </a:fillRef>
          <a:effectRef idx="0">
            <a:schemeClr val="accent1"/>
          </a:effectRef>
          <a:fontRef idx="minor">
            <a:schemeClr val="dk1"/>
          </a:fontRef>
        </p:style>
        <p:txBody>
          <a:bodyPr rtlCol="0" anchor="ctr"/>
          <a:lstStyle/>
          <a:p>
            <a:pPr lvl="0"/>
            <a:r>
              <a:rPr lang="ja-JP" altLang="en-US" sz="4800" dirty="0">
                <a:solidFill>
                  <a:schemeClr val="accent1">
                    <a:lumMod val="75000"/>
                  </a:schemeClr>
                </a:solidFill>
              </a:rPr>
              <a:t>町民の主な買い物の仕方</a:t>
            </a:r>
            <a:endParaRPr lang="en-US" altLang="ja-JP" sz="4800" dirty="0">
              <a:solidFill>
                <a:schemeClr val="accent1">
                  <a:lumMod val="75000"/>
                </a:schemeClr>
              </a:solidFill>
            </a:endParaRPr>
          </a:p>
        </p:txBody>
      </p:sp>
      <p:sp>
        <p:nvSpPr>
          <p:cNvPr id="4" name="雲形吹き出し 3"/>
          <p:cNvSpPr/>
          <p:nvPr/>
        </p:nvSpPr>
        <p:spPr>
          <a:xfrm>
            <a:off x="3960813" y="2794143"/>
            <a:ext cx="4025900" cy="1524000"/>
          </a:xfrm>
          <a:prstGeom prst="cloudCallout">
            <a:avLst>
              <a:gd name="adj1" fmla="val 68309"/>
              <a:gd name="adj2" fmla="val 14038"/>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ja-JP" altLang="en-US" sz="4400" dirty="0">
                <a:solidFill>
                  <a:prstClr val="black"/>
                </a:solidFill>
              </a:rPr>
              <a:t>自家用車</a:t>
            </a:r>
            <a:endParaRPr lang="en-US" altLang="ja-JP" sz="4400" dirty="0">
              <a:solidFill>
                <a:prstClr val="black"/>
              </a:solidFill>
            </a:endParaRPr>
          </a:p>
        </p:txBody>
      </p:sp>
      <p:sp>
        <p:nvSpPr>
          <p:cNvPr id="5" name="雲形吹き出し 4"/>
          <p:cNvSpPr/>
          <p:nvPr/>
        </p:nvSpPr>
        <p:spPr>
          <a:xfrm>
            <a:off x="1590676" y="1507808"/>
            <a:ext cx="7924800" cy="1412748"/>
          </a:xfrm>
          <a:prstGeom prst="cloudCallout">
            <a:avLst>
              <a:gd name="adj1" fmla="val 38141"/>
              <a:gd name="adj2" fmla="val 62500"/>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ja-JP" altLang="en-US" sz="4800" dirty="0">
                <a:solidFill>
                  <a:prstClr val="black"/>
                </a:solidFill>
              </a:rPr>
              <a:t>コミュニティバス</a:t>
            </a:r>
          </a:p>
        </p:txBody>
      </p:sp>
      <p:pic>
        <p:nvPicPr>
          <p:cNvPr id="6" name="図 5"/>
          <p:cNvPicPr>
            <a:picLocks noChangeAspect="1"/>
          </p:cNvPicPr>
          <p:nvPr/>
        </p:nvPicPr>
        <p:blipFill rotWithShape="1">
          <a:blip r:embed="rId3"/>
          <a:srcRect l="-1" t="413" r="-799"/>
          <a:stretch/>
        </p:blipFill>
        <p:spPr>
          <a:xfrm>
            <a:off x="8988426" y="2409063"/>
            <a:ext cx="3203574" cy="30050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爆発 1 9"/>
          <p:cNvSpPr/>
          <p:nvPr/>
        </p:nvSpPr>
        <p:spPr>
          <a:xfrm>
            <a:off x="310166" y="3304187"/>
            <a:ext cx="10706101" cy="2855372"/>
          </a:xfrm>
          <a:prstGeom prst="irregularSeal1">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ja-JP" altLang="en-US" sz="4000" dirty="0">
                <a:solidFill>
                  <a:srgbClr val="FF0000"/>
                </a:solidFill>
              </a:rPr>
              <a:t>移動販売は充実してない</a:t>
            </a:r>
          </a:p>
        </p:txBody>
      </p:sp>
      <p:sp>
        <p:nvSpPr>
          <p:cNvPr id="2" name="テキスト ボックス 1"/>
          <p:cNvSpPr txBox="1"/>
          <p:nvPr/>
        </p:nvSpPr>
        <p:spPr>
          <a:xfrm>
            <a:off x="10737203" y="5414137"/>
            <a:ext cx="1507856" cy="369332"/>
          </a:xfrm>
          <a:prstGeom prst="rect">
            <a:avLst/>
          </a:prstGeom>
          <a:noFill/>
        </p:spPr>
        <p:txBody>
          <a:bodyPr wrap="square" rtlCol="0">
            <a:spAutoFit/>
          </a:bodyPr>
          <a:lstStyle/>
          <a:p>
            <a:r>
              <a:rPr kumimoji="1" lang="en-US" altLang="ja-JP" dirty="0" smtClean="0"/>
              <a:t>Google</a:t>
            </a:r>
            <a:r>
              <a:rPr lang="ja-JP" altLang="en-US" dirty="0" smtClean="0"/>
              <a:t>より</a:t>
            </a:r>
            <a:endParaRPr kumimoji="1" lang="en-US" altLang="ja-JP" dirty="0" smtClean="0"/>
          </a:p>
        </p:txBody>
      </p:sp>
    </p:spTree>
    <p:extLst>
      <p:ext uri="{BB962C8B-B14F-4D97-AF65-F5344CB8AC3E}">
        <p14:creationId xmlns:p14="http://schemas.microsoft.com/office/powerpoint/2010/main" val="673544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2468882" y="91441"/>
            <a:ext cx="8098970" cy="1685108"/>
          </a:xfrm>
          <a:prstGeom prst="horizontalScroll">
            <a:avLst>
              <a:gd name="adj" fmla="val 19943"/>
            </a:avLst>
          </a:prstGeom>
          <a:ln/>
        </p:spPr>
        <p:style>
          <a:lnRef idx="1">
            <a:schemeClr val="accent5"/>
          </a:lnRef>
          <a:fillRef idx="2">
            <a:schemeClr val="accent5"/>
          </a:fillRef>
          <a:effectRef idx="1">
            <a:schemeClr val="accent5"/>
          </a:effectRef>
          <a:fontRef idx="minor">
            <a:schemeClr val="dk1"/>
          </a:fontRef>
        </p:style>
        <p:txBody>
          <a:bodyPr rtlCol="0" anchor="ctr"/>
          <a:lstStyle/>
          <a:p>
            <a:pPr lvl="0" algn="ctr"/>
            <a:r>
              <a:rPr lang="ja-JP" alt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ナイスな効果</a:t>
            </a:r>
            <a:endParaRPr lang="en-US" altLang="ja-JP"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 name="テキスト ボックス 1"/>
          <p:cNvSpPr txBox="1"/>
          <p:nvPr/>
        </p:nvSpPr>
        <p:spPr>
          <a:xfrm>
            <a:off x="1376845" y="1776549"/>
            <a:ext cx="10283044" cy="4247317"/>
          </a:xfrm>
          <a:prstGeom prst="rect">
            <a:avLst/>
          </a:prstGeom>
          <a:noFill/>
        </p:spPr>
        <p:txBody>
          <a:bodyPr wrap="square" rtlCol="0">
            <a:spAutoFit/>
          </a:bodyPr>
          <a:lstStyle/>
          <a:p>
            <a:r>
              <a:rPr lang="ja-JP" altLang="en-US" sz="5400" dirty="0" smtClean="0"/>
              <a:t>○災害時に食料を保管できる。</a:t>
            </a:r>
            <a:endParaRPr lang="en-US" altLang="ja-JP" sz="5400" dirty="0" smtClean="0"/>
          </a:p>
          <a:p>
            <a:r>
              <a:rPr lang="ja-JP" altLang="en-US" sz="5400" dirty="0" smtClean="0"/>
              <a:t>○車がない方に便利。</a:t>
            </a:r>
            <a:endParaRPr lang="en-US" altLang="ja-JP" sz="5400" dirty="0" smtClean="0"/>
          </a:p>
          <a:p>
            <a:r>
              <a:rPr lang="ja-JP" altLang="en-US" sz="5400" dirty="0" smtClean="0"/>
              <a:t>○家賃がかからない。</a:t>
            </a:r>
            <a:endParaRPr lang="en-US" altLang="ja-JP" sz="5400" dirty="0" smtClean="0"/>
          </a:p>
          <a:p>
            <a:r>
              <a:rPr lang="ja-JP" altLang="en-US" sz="5400" dirty="0" smtClean="0"/>
              <a:t>○客がいるところに移動できる。</a:t>
            </a:r>
            <a:endParaRPr lang="en-US" altLang="ja-JP" sz="5400" dirty="0"/>
          </a:p>
          <a:p>
            <a:r>
              <a:rPr lang="ja-JP" altLang="en-US" sz="5400" dirty="0" smtClean="0"/>
              <a:t>○営業時間が</a:t>
            </a:r>
            <a:r>
              <a:rPr lang="ja-JP" altLang="en-US" sz="5400" dirty="0"/>
              <a:t>調整</a:t>
            </a:r>
            <a:r>
              <a:rPr lang="ja-JP" altLang="en-US" sz="5400" dirty="0" smtClean="0"/>
              <a:t>しやすい</a:t>
            </a:r>
            <a:endParaRPr lang="en-US" altLang="ja-JP" sz="5400" dirty="0" smtClean="0"/>
          </a:p>
        </p:txBody>
      </p:sp>
    </p:spTree>
    <p:extLst>
      <p:ext uri="{BB962C8B-B14F-4D97-AF65-F5344CB8AC3E}">
        <p14:creationId xmlns:p14="http://schemas.microsoft.com/office/powerpoint/2010/main" val="777468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形吹き出し 3"/>
          <p:cNvSpPr/>
          <p:nvPr/>
        </p:nvSpPr>
        <p:spPr>
          <a:xfrm>
            <a:off x="1249250" y="963846"/>
            <a:ext cx="6104586" cy="3039415"/>
          </a:xfrm>
          <a:prstGeom prst="wedgeEllipseCallout">
            <a:avLst>
              <a:gd name="adj1" fmla="val 59425"/>
              <a:gd name="adj2" fmla="val 38210"/>
            </a:avLst>
          </a:prstGeom>
          <a:ln/>
        </p:spPr>
        <p:style>
          <a:lnRef idx="2">
            <a:schemeClr val="dk1"/>
          </a:lnRef>
          <a:fillRef idx="1">
            <a:schemeClr val="lt1"/>
          </a:fillRef>
          <a:effectRef idx="0">
            <a:schemeClr val="dk1"/>
          </a:effectRef>
          <a:fontRef idx="minor">
            <a:schemeClr val="dk1"/>
          </a:fontRef>
        </p:style>
        <p:txBody>
          <a:bodyPr rtlCol="0" anchor="ctr"/>
          <a:lstStyle/>
          <a:p>
            <a:pPr lvl="0"/>
            <a:r>
              <a:rPr lang="ja-JP" altLang="en-US" sz="13800" dirty="0" smtClean="0">
                <a:solidFill>
                  <a:prstClr val="black"/>
                </a:solidFill>
                <a:latin typeface="AR P顏眞楷書体H" panose="03000900000000000000" pitchFamily="66" charset="-128"/>
                <a:ea typeface="AR P顏眞楷書体H" panose="03000900000000000000" pitchFamily="66" charset="-128"/>
              </a:rPr>
              <a:t>事例</a:t>
            </a:r>
            <a:endParaRPr lang="ja-JP" altLang="en-US" sz="13800" dirty="0">
              <a:solidFill>
                <a:prstClr val="black"/>
              </a:solidFill>
              <a:latin typeface="AR P顏眞楷書体H" panose="03000900000000000000" pitchFamily="66" charset="-128"/>
              <a:ea typeface="AR P顏眞楷書体H" panose="03000900000000000000" pitchFamily="66" charset="-128"/>
            </a:endParaRPr>
          </a:p>
        </p:txBody>
      </p:sp>
      <p:pic>
        <p:nvPicPr>
          <p:cNvPr id="2" name="図 1"/>
          <p:cNvPicPr>
            <a:picLocks noChangeAspect="1"/>
          </p:cNvPicPr>
          <p:nvPr/>
        </p:nvPicPr>
        <p:blipFill>
          <a:blip r:embed="rId3"/>
          <a:stretch>
            <a:fillRect/>
          </a:stretch>
        </p:blipFill>
        <p:spPr>
          <a:xfrm>
            <a:off x="7976316" y="3093210"/>
            <a:ext cx="3657600" cy="30670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テキスト ボックス 4"/>
          <p:cNvSpPr txBox="1"/>
          <p:nvPr/>
        </p:nvSpPr>
        <p:spPr>
          <a:xfrm>
            <a:off x="9105363" y="6310648"/>
            <a:ext cx="2073499" cy="369332"/>
          </a:xfrm>
          <a:prstGeom prst="rect">
            <a:avLst/>
          </a:prstGeom>
          <a:noFill/>
        </p:spPr>
        <p:txBody>
          <a:bodyPr wrap="square" rtlCol="0">
            <a:spAutoFit/>
          </a:bodyPr>
          <a:lstStyle/>
          <a:p>
            <a:r>
              <a:rPr kumimoji="1" lang="en-US" altLang="ja-JP" dirty="0" smtClean="0"/>
              <a:t>Gif</a:t>
            </a:r>
            <a:r>
              <a:rPr kumimoji="1" lang="ja-JP" altLang="en-US" dirty="0" smtClean="0"/>
              <a:t>８９．</a:t>
            </a:r>
            <a:r>
              <a:rPr lang="en-US" altLang="ja-JP" dirty="0" smtClean="0"/>
              <a:t>N</a:t>
            </a:r>
            <a:r>
              <a:rPr kumimoji="1" lang="en-US" altLang="ja-JP" dirty="0" smtClean="0"/>
              <a:t>et</a:t>
            </a:r>
            <a:r>
              <a:rPr kumimoji="1" lang="ja-JP" altLang="en-US" dirty="0" smtClean="0"/>
              <a:t>より</a:t>
            </a:r>
            <a:endParaRPr kumimoji="1" lang="en-US" altLang="ja-JP" dirty="0" smtClean="0"/>
          </a:p>
        </p:txBody>
      </p:sp>
    </p:spTree>
    <p:extLst>
      <p:ext uri="{BB962C8B-B14F-4D97-AF65-F5344CB8AC3E}">
        <p14:creationId xmlns:p14="http://schemas.microsoft.com/office/powerpoint/2010/main" val="3839502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700010" y="1236372"/>
            <a:ext cx="9929612" cy="1200329"/>
          </a:xfrm>
          <a:prstGeom prst="rect">
            <a:avLst/>
          </a:prstGeom>
          <a:noFill/>
        </p:spPr>
        <p:txBody>
          <a:bodyPr wrap="square" rtlCol="0">
            <a:spAutoFit/>
          </a:bodyPr>
          <a:lstStyle/>
          <a:p>
            <a:r>
              <a:rPr kumimoji="1" lang="ja-JP" altLang="en-US" sz="7200" dirty="0" smtClean="0">
                <a:solidFill>
                  <a:srgbClr val="FF0000"/>
                </a:solidFill>
                <a:latin typeface="AR P新藝体U" panose="040B0A00000000000000" pitchFamily="50" charset="-128"/>
                <a:ea typeface="AR P新藝体U" panose="040B0A00000000000000" pitchFamily="50" charset="-128"/>
              </a:rPr>
              <a:t>移動スーパーとくし丸</a:t>
            </a:r>
            <a:endParaRPr kumimoji="1" lang="ja-JP" altLang="en-US" sz="7200" dirty="0">
              <a:solidFill>
                <a:srgbClr val="FF0000"/>
              </a:solidFill>
              <a:latin typeface="AR P新藝体U" panose="040B0A00000000000000" pitchFamily="50" charset="-128"/>
              <a:ea typeface="AR P新藝体U" panose="040B0A00000000000000" pitchFamily="50" charset="-128"/>
            </a:endParaRPr>
          </a:p>
        </p:txBody>
      </p:sp>
      <p:pic>
        <p:nvPicPr>
          <p:cNvPr id="4" name="図 3"/>
          <p:cNvPicPr>
            <a:picLocks noChangeAspect="1"/>
          </p:cNvPicPr>
          <p:nvPr/>
        </p:nvPicPr>
        <p:blipFill>
          <a:blip r:embed="rId3"/>
          <a:stretch>
            <a:fillRect/>
          </a:stretch>
        </p:blipFill>
        <p:spPr>
          <a:xfrm>
            <a:off x="1700010" y="2691684"/>
            <a:ext cx="5558734" cy="3376801"/>
          </a:xfrm>
          <a:prstGeom prst="rect">
            <a:avLst/>
          </a:prstGeom>
        </p:spPr>
      </p:pic>
      <p:sp>
        <p:nvSpPr>
          <p:cNvPr id="5" name="テキスト ボックス 4"/>
          <p:cNvSpPr txBox="1"/>
          <p:nvPr/>
        </p:nvSpPr>
        <p:spPr>
          <a:xfrm>
            <a:off x="7804597" y="5125791"/>
            <a:ext cx="4082603" cy="646331"/>
          </a:xfrm>
          <a:prstGeom prst="rect">
            <a:avLst/>
          </a:prstGeom>
          <a:noFill/>
        </p:spPr>
        <p:txBody>
          <a:bodyPr wrap="square" rtlCol="0">
            <a:spAutoFit/>
          </a:bodyPr>
          <a:lstStyle/>
          <a:p>
            <a:r>
              <a:rPr kumimoji="1" lang="ja-JP" altLang="en-US" sz="3600" dirty="0" smtClean="0"/>
              <a:t>徳島県徳島市より</a:t>
            </a:r>
            <a:endParaRPr kumimoji="1" lang="ja-JP" altLang="en-US" sz="3600" dirty="0"/>
          </a:p>
        </p:txBody>
      </p:sp>
    </p:spTree>
    <p:extLst>
      <p:ext uri="{BB962C8B-B14F-4D97-AF65-F5344CB8AC3E}">
        <p14:creationId xmlns:p14="http://schemas.microsoft.com/office/powerpoint/2010/main" val="1293841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srcRect l="-932" t="-1030" r="-1232" b="-1134"/>
          <a:stretch/>
        </p:blipFill>
        <p:spPr>
          <a:xfrm>
            <a:off x="3996743" y="393780"/>
            <a:ext cx="3957331" cy="5961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図 2"/>
          <p:cNvPicPr>
            <a:picLocks noChangeAspect="1"/>
          </p:cNvPicPr>
          <p:nvPr/>
        </p:nvPicPr>
        <p:blipFill>
          <a:blip r:embed="rId4"/>
          <a:stretch>
            <a:fillRect/>
          </a:stretch>
        </p:blipFill>
        <p:spPr>
          <a:xfrm rot="906926">
            <a:off x="7501000" y="2291031"/>
            <a:ext cx="4332353" cy="33255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図 3"/>
          <p:cNvPicPr>
            <a:picLocks noChangeAspect="1"/>
          </p:cNvPicPr>
          <p:nvPr/>
        </p:nvPicPr>
        <p:blipFill>
          <a:blip r:embed="rId5"/>
          <a:stretch>
            <a:fillRect/>
          </a:stretch>
        </p:blipFill>
        <p:spPr>
          <a:xfrm rot="21189707">
            <a:off x="346313" y="2609437"/>
            <a:ext cx="5016755" cy="37680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テキスト ボックス 4"/>
          <p:cNvSpPr txBox="1"/>
          <p:nvPr/>
        </p:nvSpPr>
        <p:spPr>
          <a:xfrm>
            <a:off x="8432094" y="6164620"/>
            <a:ext cx="3013656" cy="369332"/>
          </a:xfrm>
          <a:prstGeom prst="rect">
            <a:avLst/>
          </a:prstGeom>
          <a:noFill/>
        </p:spPr>
        <p:txBody>
          <a:bodyPr wrap="square" rtlCol="0">
            <a:spAutoFit/>
          </a:bodyPr>
          <a:lstStyle/>
          <a:p>
            <a:r>
              <a:rPr kumimoji="1" lang="ja-JP" altLang="en-US" dirty="0" smtClean="0"/>
              <a:t>トクシ丸ホームページより</a:t>
            </a:r>
            <a:endParaRPr kumimoji="1" lang="ja-JP" altLang="en-US" dirty="0"/>
          </a:p>
        </p:txBody>
      </p:sp>
    </p:spTree>
    <p:extLst>
      <p:ext uri="{BB962C8B-B14F-4D97-AF65-F5344CB8AC3E}">
        <p14:creationId xmlns:p14="http://schemas.microsoft.com/office/powerpoint/2010/main" val="29311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665926" y="2009105"/>
            <a:ext cx="6941713" cy="4502733"/>
          </a:xfrm>
          <a:prstGeom prst="rect">
            <a:avLst/>
          </a:prstGeom>
          <a:ln>
            <a:noFill/>
          </a:ln>
          <a:effectLst>
            <a:outerShdw blurRad="190500" algn="tl" rotWithShape="0">
              <a:srgbClr val="000000">
                <a:alpha val="70000"/>
              </a:srgbClr>
            </a:outerShdw>
          </a:effectLst>
        </p:spPr>
      </p:pic>
      <p:sp>
        <p:nvSpPr>
          <p:cNvPr id="3" name="上カーブ リボン 2"/>
          <p:cNvSpPr/>
          <p:nvPr/>
        </p:nvSpPr>
        <p:spPr>
          <a:xfrm>
            <a:off x="553792" y="193183"/>
            <a:ext cx="10818252" cy="2060620"/>
          </a:xfrm>
          <a:prstGeom prst="ellipseRibbon2">
            <a:avLst>
              <a:gd name="adj1" fmla="val 11458"/>
              <a:gd name="adj2" fmla="val 100000"/>
              <a:gd name="adj3" fmla="val 449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5400" dirty="0">
                <a:solidFill>
                  <a:srgbClr val="FF0000"/>
                </a:solidFill>
                <a:latin typeface="AR P丸ゴシック体E" panose="020F0900000000000000" pitchFamily="50" charset="-128"/>
                <a:ea typeface="AR P丸ゴシック体E" panose="020F0900000000000000" pitchFamily="50" charset="-128"/>
              </a:rPr>
              <a:t>細い</a:t>
            </a:r>
            <a:r>
              <a:rPr lang="ja-JP" altLang="en-US" sz="5400" dirty="0" smtClean="0">
                <a:solidFill>
                  <a:srgbClr val="FF0000"/>
                </a:solidFill>
                <a:latin typeface="AR P丸ゴシック体E" panose="020F0900000000000000" pitchFamily="50" charset="-128"/>
                <a:ea typeface="AR P丸ゴシック体E" panose="020F0900000000000000" pitchFamily="50" charset="-128"/>
              </a:rPr>
              <a:t>路地でもラクラク移動</a:t>
            </a:r>
            <a:endParaRPr kumimoji="1" lang="ja-JP" altLang="en-US" sz="4800" dirty="0">
              <a:solidFill>
                <a:srgbClr val="FF0000"/>
              </a:solidFill>
              <a:latin typeface="AR P丸ゴシック体E" panose="020F0900000000000000" pitchFamily="50" charset="-128"/>
              <a:ea typeface="AR P丸ゴシック体E" panose="020F0900000000000000" pitchFamily="50" charset="-128"/>
            </a:endParaRPr>
          </a:p>
        </p:txBody>
      </p:sp>
    </p:spTree>
    <p:extLst>
      <p:ext uri="{BB962C8B-B14F-4D97-AF65-F5344CB8AC3E}">
        <p14:creationId xmlns:p14="http://schemas.microsoft.com/office/powerpoint/2010/main" val="395369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2292438" y="432647"/>
            <a:ext cx="7688687" cy="60711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3301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1718078"/>
            <a:ext cx="10914666" cy="1107996"/>
          </a:xfrm>
          <a:prstGeom prst="rect">
            <a:avLst/>
          </a:prstGeom>
          <a:noFill/>
        </p:spPr>
        <p:txBody>
          <a:bodyPr wrap="square" rtlCol="0">
            <a:spAutoFit/>
          </a:bodyPr>
          <a:lstStyle/>
          <a:p>
            <a:r>
              <a:rPr kumimoji="1" lang="ja-JP" altLang="en-US" sz="4400" dirty="0" smtClean="0">
                <a:solidFill>
                  <a:srgbClr val="FF0000"/>
                </a:solidFill>
              </a:rPr>
              <a:t>　　</a:t>
            </a:r>
            <a:r>
              <a:rPr kumimoji="1" lang="ja-JP" altLang="en-US" sz="6600" dirty="0" smtClean="0">
                <a:solidFill>
                  <a:srgbClr val="FF0000"/>
                </a:solidFill>
              </a:rPr>
              <a:t>予想される結果</a:t>
            </a:r>
            <a:endParaRPr kumimoji="1" lang="en-US" altLang="ja-JP" sz="6600" dirty="0" smtClean="0">
              <a:solidFill>
                <a:srgbClr val="FF0000"/>
              </a:solidFill>
            </a:endParaRPr>
          </a:p>
        </p:txBody>
      </p:sp>
      <p:sp>
        <p:nvSpPr>
          <p:cNvPr id="3" name="フローチャート: 代替処理 2"/>
          <p:cNvSpPr/>
          <p:nvPr/>
        </p:nvSpPr>
        <p:spPr>
          <a:xfrm>
            <a:off x="528034" y="2975022"/>
            <a:ext cx="11526591" cy="1712890"/>
          </a:xfrm>
          <a:prstGeom prst="flowChartAlternateProcess">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ja-JP" altLang="en-US" sz="4400" dirty="0">
                <a:solidFill>
                  <a:prstClr val="black"/>
                </a:solidFill>
              </a:rPr>
              <a:t>○五ヶ瀬町民の高齢者にとって買い物をすることが難しい方々にサポートができる。</a:t>
            </a:r>
            <a:endParaRPr lang="en-US" altLang="ja-JP" sz="4400" dirty="0">
              <a:solidFill>
                <a:prstClr val="black"/>
              </a:solidFill>
            </a:endParaRPr>
          </a:p>
        </p:txBody>
      </p:sp>
    </p:spTree>
    <p:extLst>
      <p:ext uri="{BB962C8B-B14F-4D97-AF65-F5344CB8AC3E}">
        <p14:creationId xmlns:p14="http://schemas.microsoft.com/office/powerpoint/2010/main" val="2863823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322231" y="1416676"/>
            <a:ext cx="10869769" cy="2215991"/>
          </a:xfrm>
          <a:prstGeom prst="rect">
            <a:avLst/>
          </a:prstGeom>
          <a:noFill/>
        </p:spPr>
        <p:txBody>
          <a:bodyPr wrap="square" rtlCol="0">
            <a:spAutoFit/>
          </a:bodyPr>
          <a:lstStyle/>
          <a:p>
            <a:r>
              <a:rPr kumimoji="1" lang="ja-JP" altLang="en-US" sz="6600" dirty="0" smtClean="0"/>
              <a:t>　　　　</a:t>
            </a:r>
            <a:r>
              <a:rPr kumimoji="1" lang="ja-JP" altLang="en-US" sz="6600" dirty="0" smtClean="0">
                <a:solidFill>
                  <a:srgbClr val="FF0000"/>
                </a:solidFill>
                <a:latin typeface="AR楷書体M" panose="03000609000000000000" pitchFamily="65" charset="-128"/>
                <a:ea typeface="AR楷書体M" panose="03000609000000000000" pitchFamily="65" charset="-128"/>
              </a:rPr>
              <a:t>まとめ</a:t>
            </a:r>
            <a:endParaRPr kumimoji="1" lang="en-US" altLang="ja-JP" sz="6600" dirty="0" smtClean="0">
              <a:solidFill>
                <a:srgbClr val="FF0000"/>
              </a:solidFill>
              <a:latin typeface="AR楷書体M" panose="03000609000000000000" pitchFamily="65" charset="-128"/>
              <a:ea typeface="AR楷書体M" panose="03000609000000000000" pitchFamily="65" charset="-128"/>
            </a:endParaRPr>
          </a:p>
          <a:p>
            <a:endParaRPr lang="en-US" altLang="ja-JP" sz="7200" dirty="0"/>
          </a:p>
        </p:txBody>
      </p:sp>
      <p:sp>
        <p:nvSpPr>
          <p:cNvPr id="3" name="横巻き 2"/>
          <p:cNvSpPr/>
          <p:nvPr/>
        </p:nvSpPr>
        <p:spPr>
          <a:xfrm>
            <a:off x="708338" y="2227389"/>
            <a:ext cx="11333408" cy="2810556"/>
          </a:xfrm>
          <a:prstGeom prst="horizontalScroll">
            <a:avLst>
              <a:gd name="adj" fmla="val 9751"/>
            </a:avLst>
          </a:prstGeom>
          <a:ln/>
        </p:spPr>
        <p:style>
          <a:lnRef idx="2">
            <a:schemeClr val="accent4"/>
          </a:lnRef>
          <a:fillRef idx="1">
            <a:schemeClr val="lt1"/>
          </a:fillRef>
          <a:effectRef idx="0">
            <a:schemeClr val="accent4"/>
          </a:effectRef>
          <a:fontRef idx="minor">
            <a:schemeClr val="dk1"/>
          </a:fontRef>
        </p:style>
        <p:txBody>
          <a:bodyPr rtlCol="0" anchor="ctr"/>
          <a:lstStyle/>
          <a:p>
            <a:pPr lvl="0"/>
            <a:r>
              <a:rPr lang="ja-JP" altLang="en-US" sz="6000" u="sng" dirty="0">
                <a:solidFill>
                  <a:prstClr val="black"/>
                </a:solidFill>
              </a:rPr>
              <a:t>移動販売</a:t>
            </a:r>
            <a:r>
              <a:rPr lang="ja-JP" altLang="en-US" sz="6000" dirty="0">
                <a:solidFill>
                  <a:prstClr val="black"/>
                </a:solidFill>
              </a:rPr>
              <a:t>を使って五ヶ瀬町民を住みよい町にする。</a:t>
            </a:r>
            <a:endParaRPr lang="en-US" altLang="ja-JP" sz="6000" dirty="0">
              <a:solidFill>
                <a:prstClr val="black"/>
              </a:solidFill>
            </a:endParaRPr>
          </a:p>
        </p:txBody>
      </p:sp>
    </p:spTree>
    <p:extLst>
      <p:ext uri="{BB962C8B-B14F-4D97-AF65-F5344CB8AC3E}">
        <p14:creationId xmlns:p14="http://schemas.microsoft.com/office/powerpoint/2010/main" val="1196711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219200" y="739319"/>
            <a:ext cx="10833100" cy="6217087"/>
          </a:xfrm>
          <a:prstGeom prst="rect">
            <a:avLst/>
          </a:prstGeom>
          <a:noFill/>
        </p:spPr>
        <p:txBody>
          <a:bodyPr wrap="square" rtlCol="0">
            <a:spAutoFit/>
          </a:bodyPr>
          <a:lstStyle/>
          <a:p>
            <a:r>
              <a:rPr kumimoji="1" lang="ja-JP" altLang="en-US" sz="8000" dirty="0" smtClean="0"/>
              <a:t>高齢化の割合</a:t>
            </a:r>
            <a:endParaRPr kumimoji="1" lang="en-US" altLang="ja-JP" sz="8000" dirty="0" smtClean="0"/>
          </a:p>
          <a:p>
            <a:r>
              <a:rPr lang="ja-JP" altLang="en-US" sz="4400" dirty="0" smtClean="0"/>
              <a:t>Ｈ２７　　６５歳以上　　３７．６％</a:t>
            </a:r>
            <a:endParaRPr lang="en-US" altLang="ja-JP" sz="4400" dirty="0" smtClean="0"/>
          </a:p>
          <a:p>
            <a:endParaRPr lang="en-US" altLang="ja-JP" sz="4400" dirty="0" smtClean="0"/>
          </a:p>
          <a:p>
            <a:endParaRPr lang="en-US" altLang="ja-JP" sz="4400" dirty="0"/>
          </a:p>
          <a:p>
            <a:r>
              <a:rPr lang="ja-JP" altLang="en-US" sz="5400" dirty="0" smtClean="0"/>
              <a:t>Ｒ２　６５歳以上</a:t>
            </a:r>
            <a:r>
              <a:rPr lang="ja-JP" altLang="en-US" sz="4400" dirty="0" smtClean="0"/>
              <a:t>　　</a:t>
            </a:r>
            <a:endParaRPr lang="en-US" altLang="ja-JP" sz="4400" dirty="0" smtClean="0">
              <a:solidFill>
                <a:srgbClr val="FF0000"/>
              </a:solidFill>
            </a:endParaRPr>
          </a:p>
          <a:p>
            <a:endParaRPr lang="en-US" altLang="ja-JP" sz="4400" dirty="0"/>
          </a:p>
          <a:p>
            <a:endParaRPr lang="en-US" altLang="ja-JP" sz="4400" dirty="0" smtClean="0"/>
          </a:p>
          <a:p>
            <a:endParaRPr lang="en-US" altLang="ja-JP" sz="4400" dirty="0" smtClean="0"/>
          </a:p>
        </p:txBody>
      </p:sp>
      <p:sp>
        <p:nvSpPr>
          <p:cNvPr id="6" name="星 12 5"/>
          <p:cNvSpPr/>
          <p:nvPr/>
        </p:nvSpPr>
        <p:spPr>
          <a:xfrm>
            <a:off x="6972300" y="2908300"/>
            <a:ext cx="5080000" cy="2755900"/>
          </a:xfrm>
          <a:prstGeom prst="star12">
            <a:avLst/>
          </a:prstGeom>
          <a:solidFill>
            <a:schemeClr val="bg1"/>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ln w="0">
                <a:solidFill>
                  <a:sysClr val="windowText" lastClr="000000"/>
                </a:solidFill>
              </a:ln>
              <a:solidFill>
                <a:sysClr val="windowText" lastClr="000000"/>
              </a:solidFill>
              <a:effectLst>
                <a:outerShdw blurRad="38100" dist="19050" dir="2700000" algn="tl" rotWithShape="0">
                  <a:schemeClr val="dk1">
                    <a:alpha val="40000"/>
                  </a:schemeClr>
                </a:outerShdw>
              </a:effectLst>
            </a:endParaRPr>
          </a:p>
        </p:txBody>
      </p:sp>
      <p:sp>
        <p:nvSpPr>
          <p:cNvPr id="7" name="テキスト ボックス 6"/>
          <p:cNvSpPr txBox="1"/>
          <p:nvPr/>
        </p:nvSpPr>
        <p:spPr>
          <a:xfrm>
            <a:off x="7607300" y="3847862"/>
            <a:ext cx="3810000" cy="1477328"/>
          </a:xfrm>
          <a:prstGeom prst="rect">
            <a:avLst/>
          </a:prstGeom>
          <a:noFill/>
        </p:spPr>
        <p:txBody>
          <a:bodyPr wrap="square" rtlCol="0">
            <a:spAutoFit/>
          </a:bodyPr>
          <a:lstStyle/>
          <a:p>
            <a:r>
              <a:rPr kumimoji="1" lang="ja-JP" altLang="en-US" sz="5400" dirty="0" smtClean="0">
                <a:solidFill>
                  <a:srgbClr val="FF0000"/>
                </a:solidFill>
              </a:rPr>
              <a:t>４０％超え</a:t>
            </a:r>
            <a:endParaRPr kumimoji="1" lang="en-US" altLang="ja-JP" sz="5400" dirty="0" smtClean="0">
              <a:solidFill>
                <a:srgbClr val="FF0000"/>
              </a:solidFill>
            </a:endParaRPr>
          </a:p>
          <a:p>
            <a:endParaRPr kumimoji="1" lang="ja-JP" altLang="en-US" sz="3600" dirty="0"/>
          </a:p>
        </p:txBody>
      </p:sp>
    </p:spTree>
    <p:extLst>
      <p:ext uri="{BB962C8B-B14F-4D97-AF65-F5344CB8AC3E}">
        <p14:creationId xmlns:p14="http://schemas.microsoft.com/office/powerpoint/2010/main" val="21174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384300" y="711200"/>
            <a:ext cx="9893300" cy="769441"/>
          </a:xfrm>
          <a:prstGeom prst="rect">
            <a:avLst/>
          </a:prstGeom>
          <a:noFill/>
        </p:spPr>
        <p:txBody>
          <a:bodyPr wrap="square" rtlCol="0">
            <a:spAutoFit/>
          </a:bodyPr>
          <a:lstStyle/>
          <a:p>
            <a:r>
              <a:rPr lang="ja-JP" altLang="en-US" sz="4400" dirty="0" smtClean="0"/>
              <a:t>町</a:t>
            </a:r>
            <a:r>
              <a:rPr lang="ja-JP" altLang="en-US" sz="4400" dirty="0"/>
              <a:t>内</a:t>
            </a:r>
            <a:r>
              <a:rPr lang="ja-JP" altLang="en-US" sz="4400" dirty="0" smtClean="0"/>
              <a:t>の主な仕事の割合</a:t>
            </a:r>
            <a:r>
              <a:rPr lang="ja-JP" altLang="en-US" sz="2400" dirty="0" smtClean="0"/>
              <a:t>（２６市町村あたり</a:t>
            </a:r>
            <a:r>
              <a:rPr lang="ja-JP" altLang="en-US" sz="2400" dirty="0"/>
              <a:t>）</a:t>
            </a:r>
            <a:endParaRPr lang="en-US" altLang="ja-JP" sz="4400" dirty="0" smtClean="0"/>
          </a:p>
        </p:txBody>
      </p:sp>
      <p:sp>
        <p:nvSpPr>
          <p:cNvPr id="2" name="フローチャート: 代替処理 1"/>
          <p:cNvSpPr/>
          <p:nvPr/>
        </p:nvSpPr>
        <p:spPr>
          <a:xfrm>
            <a:off x="1339850" y="1516271"/>
            <a:ext cx="9391650" cy="1155700"/>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dirty="0">
                <a:solidFill>
                  <a:srgbClr val="FF0000"/>
                </a:solidFill>
              </a:rPr>
              <a:t>第一次産業</a:t>
            </a:r>
            <a:r>
              <a:rPr lang="ja-JP" altLang="en-US" sz="3600" dirty="0">
                <a:solidFill>
                  <a:prstClr val="black"/>
                </a:solidFill>
              </a:rPr>
              <a:t>　　農林水産業　　３７．６％　　　　　</a:t>
            </a:r>
            <a:r>
              <a:rPr lang="ja-JP" altLang="en-US" sz="3600" dirty="0" smtClean="0">
                <a:solidFill>
                  <a:prstClr val="black"/>
                </a:solidFill>
              </a:rPr>
              <a:t>　　　　　　　　県内</a:t>
            </a:r>
            <a:r>
              <a:rPr lang="ja-JP" altLang="en-US" sz="3600" dirty="0">
                <a:solidFill>
                  <a:prstClr val="black"/>
                </a:solidFill>
              </a:rPr>
              <a:t>市町村　　　２位</a:t>
            </a:r>
            <a:endParaRPr lang="en-US" altLang="ja-JP" sz="3600" dirty="0">
              <a:solidFill>
                <a:prstClr val="black"/>
              </a:solidFill>
            </a:endParaRPr>
          </a:p>
        </p:txBody>
      </p:sp>
      <p:sp>
        <p:nvSpPr>
          <p:cNvPr id="4" name="フローチャート: 代替処理 3"/>
          <p:cNvSpPr/>
          <p:nvPr/>
        </p:nvSpPr>
        <p:spPr>
          <a:xfrm>
            <a:off x="1339850" y="2892221"/>
            <a:ext cx="9391650" cy="1107995"/>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dirty="0">
                <a:solidFill>
                  <a:srgbClr val="FF0000"/>
                </a:solidFill>
              </a:rPr>
              <a:t>第二次産業</a:t>
            </a:r>
            <a:r>
              <a:rPr lang="ja-JP" altLang="en-US" sz="3600" dirty="0">
                <a:solidFill>
                  <a:prstClr val="black"/>
                </a:solidFill>
              </a:rPr>
              <a:t>　　鉱工業　　　　１４．６％　　　　　</a:t>
            </a:r>
            <a:r>
              <a:rPr lang="ja-JP" altLang="en-US" sz="3600" dirty="0" smtClean="0">
                <a:solidFill>
                  <a:prstClr val="black"/>
                </a:solidFill>
              </a:rPr>
              <a:t>　　　県内</a:t>
            </a:r>
            <a:r>
              <a:rPr lang="ja-JP" altLang="en-US" sz="3600" dirty="0">
                <a:solidFill>
                  <a:prstClr val="black"/>
                </a:solidFill>
              </a:rPr>
              <a:t>市町村　　</a:t>
            </a:r>
            <a:r>
              <a:rPr lang="ja-JP" altLang="en-US" sz="3600" u="sng" dirty="0">
                <a:solidFill>
                  <a:prstClr val="black"/>
                </a:solidFill>
              </a:rPr>
              <a:t>最下位</a:t>
            </a:r>
            <a:endParaRPr lang="en-US" altLang="ja-JP" sz="3600" u="sng" dirty="0">
              <a:solidFill>
                <a:prstClr val="black"/>
              </a:solidFill>
            </a:endParaRPr>
          </a:p>
        </p:txBody>
      </p:sp>
      <p:sp>
        <p:nvSpPr>
          <p:cNvPr id="6" name="フローチャート: 代替処理 5"/>
          <p:cNvSpPr/>
          <p:nvPr/>
        </p:nvSpPr>
        <p:spPr>
          <a:xfrm>
            <a:off x="1339851" y="4220466"/>
            <a:ext cx="9391650" cy="132943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3600" dirty="0">
                <a:solidFill>
                  <a:srgbClr val="FF0000"/>
                </a:solidFill>
              </a:rPr>
              <a:t>第三次産業</a:t>
            </a:r>
            <a:r>
              <a:rPr lang="ja-JP" altLang="en-US" sz="3600" dirty="0">
                <a:solidFill>
                  <a:prstClr val="black"/>
                </a:solidFill>
              </a:rPr>
              <a:t>　　サービス業　　４７．７％　　　　　県内市町村　　</a:t>
            </a:r>
            <a:r>
              <a:rPr lang="ja-JP" altLang="en-US" sz="3600" u="sng" dirty="0" smtClean="0">
                <a:solidFill>
                  <a:prstClr val="black"/>
                </a:solidFill>
              </a:rPr>
              <a:t>２３位</a:t>
            </a:r>
            <a:endParaRPr lang="ja-JP" altLang="en-US" u="sng" dirty="0">
              <a:solidFill>
                <a:prstClr val="black"/>
              </a:solidFill>
            </a:endParaRPr>
          </a:p>
        </p:txBody>
      </p:sp>
    </p:spTree>
    <p:extLst>
      <p:ext uri="{BB962C8B-B14F-4D97-AF65-F5344CB8AC3E}">
        <p14:creationId xmlns:p14="http://schemas.microsoft.com/office/powerpoint/2010/main" val="19611216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98600" y="1612900"/>
            <a:ext cx="9423400" cy="1015663"/>
          </a:xfrm>
          <a:prstGeom prst="rect">
            <a:avLst/>
          </a:prstGeom>
          <a:noFill/>
        </p:spPr>
        <p:txBody>
          <a:bodyPr wrap="square" rtlCol="0">
            <a:spAutoFit/>
          </a:bodyPr>
          <a:lstStyle/>
          <a:p>
            <a:r>
              <a:rPr lang="ja-JP" altLang="en-US" sz="6000" dirty="0" smtClean="0"/>
              <a:t>　　　　　　</a:t>
            </a:r>
            <a:endParaRPr kumimoji="1" lang="ja-JP" altLang="en-US" sz="6000" dirty="0"/>
          </a:p>
        </p:txBody>
      </p:sp>
      <p:sp>
        <p:nvSpPr>
          <p:cNvPr id="3" name="爆発 2 2"/>
          <p:cNvSpPr/>
          <p:nvPr/>
        </p:nvSpPr>
        <p:spPr>
          <a:xfrm>
            <a:off x="5321299" y="4038601"/>
            <a:ext cx="6626089" cy="2660244"/>
          </a:xfrm>
          <a:custGeom>
            <a:avLst/>
            <a:gdLst>
              <a:gd name="connsiteX0" fmla="*/ 11462 w 21600"/>
              <a:gd name="connsiteY0" fmla="*/ 4342 h 21600"/>
              <a:gd name="connsiteX1" fmla="*/ 14790 w 21600"/>
              <a:gd name="connsiteY1" fmla="*/ 0 h 21600"/>
              <a:gd name="connsiteX2" fmla="*/ 14525 w 21600"/>
              <a:gd name="connsiteY2" fmla="*/ 5777 h 21600"/>
              <a:gd name="connsiteX3" fmla="*/ 18007 w 21600"/>
              <a:gd name="connsiteY3" fmla="*/ 3172 h 21600"/>
              <a:gd name="connsiteX4" fmla="*/ 16380 w 21600"/>
              <a:gd name="connsiteY4" fmla="*/ 6532 h 21600"/>
              <a:gd name="connsiteX5" fmla="*/ 21600 w 21600"/>
              <a:gd name="connsiteY5" fmla="*/ 6645 h 21600"/>
              <a:gd name="connsiteX6" fmla="*/ 16985 w 21600"/>
              <a:gd name="connsiteY6" fmla="*/ 9402 h 21600"/>
              <a:gd name="connsiteX7" fmla="*/ 18270 w 21600"/>
              <a:gd name="connsiteY7" fmla="*/ 11290 h 21600"/>
              <a:gd name="connsiteX8" fmla="*/ 16380 w 21600"/>
              <a:gd name="connsiteY8" fmla="*/ 12310 h 21600"/>
              <a:gd name="connsiteX9" fmla="*/ 18877 w 21600"/>
              <a:gd name="connsiteY9" fmla="*/ 15632 h 21600"/>
              <a:gd name="connsiteX10" fmla="*/ 14640 w 21600"/>
              <a:gd name="connsiteY10" fmla="*/ 14350 h 21600"/>
              <a:gd name="connsiteX11" fmla="*/ 14942 w 21600"/>
              <a:gd name="connsiteY11" fmla="*/ 17370 h 21600"/>
              <a:gd name="connsiteX12" fmla="*/ 12180 w 21600"/>
              <a:gd name="connsiteY12" fmla="*/ 15935 h 21600"/>
              <a:gd name="connsiteX13" fmla="*/ 11612 w 21600"/>
              <a:gd name="connsiteY13" fmla="*/ 18842 h 21600"/>
              <a:gd name="connsiteX14" fmla="*/ 9872 w 21600"/>
              <a:gd name="connsiteY14" fmla="*/ 17370 h 21600"/>
              <a:gd name="connsiteX15" fmla="*/ 8700 w 21600"/>
              <a:gd name="connsiteY15" fmla="*/ 19712 h 21600"/>
              <a:gd name="connsiteX16" fmla="*/ 7527 w 21600"/>
              <a:gd name="connsiteY16" fmla="*/ 18125 h 21600"/>
              <a:gd name="connsiteX17" fmla="*/ 4917 w 21600"/>
              <a:gd name="connsiteY17" fmla="*/ 21600 h 21600"/>
              <a:gd name="connsiteX18" fmla="*/ 4805 w 21600"/>
              <a:gd name="connsiteY18" fmla="*/ 18240 h 21600"/>
              <a:gd name="connsiteX19" fmla="*/ 1285 w 21600"/>
              <a:gd name="connsiteY19" fmla="*/ 17825 h 21600"/>
              <a:gd name="connsiteX20" fmla="*/ 3330 w 21600"/>
              <a:gd name="connsiteY20" fmla="*/ 15370 h 21600"/>
              <a:gd name="connsiteX21" fmla="*/ 0 w 21600"/>
              <a:gd name="connsiteY21" fmla="*/ 12877 h 21600"/>
              <a:gd name="connsiteX22" fmla="*/ 3935 w 21600"/>
              <a:gd name="connsiteY22" fmla="*/ 11592 h 21600"/>
              <a:gd name="connsiteX23" fmla="*/ 1172 w 21600"/>
              <a:gd name="connsiteY23" fmla="*/ 8270 h 21600"/>
              <a:gd name="connsiteX24" fmla="*/ 5372 w 21600"/>
              <a:gd name="connsiteY24" fmla="*/ 7817 h 21600"/>
              <a:gd name="connsiteX25" fmla="*/ 4502 w 21600"/>
              <a:gd name="connsiteY25" fmla="*/ 3625 h 21600"/>
              <a:gd name="connsiteX26" fmla="*/ 8550 w 21600"/>
              <a:gd name="connsiteY26" fmla="*/ 6382 h 21600"/>
              <a:gd name="connsiteX27" fmla="*/ 9722 w 21600"/>
              <a:gd name="connsiteY27" fmla="*/ 1887 h 21600"/>
              <a:gd name="connsiteX28" fmla="*/ 11462 w 21600"/>
              <a:gd name="connsiteY28" fmla="*/ 4342 h 21600"/>
              <a:gd name="connsiteX0" fmla="*/ 11462 w 18877"/>
              <a:gd name="connsiteY0" fmla="*/ 4342 h 21600"/>
              <a:gd name="connsiteX1" fmla="*/ 14790 w 18877"/>
              <a:gd name="connsiteY1" fmla="*/ 0 h 21600"/>
              <a:gd name="connsiteX2" fmla="*/ 14525 w 18877"/>
              <a:gd name="connsiteY2" fmla="*/ 5777 h 21600"/>
              <a:gd name="connsiteX3" fmla="*/ 18007 w 18877"/>
              <a:gd name="connsiteY3" fmla="*/ 3172 h 21600"/>
              <a:gd name="connsiteX4" fmla="*/ 16380 w 18877"/>
              <a:gd name="connsiteY4" fmla="*/ 6532 h 21600"/>
              <a:gd name="connsiteX5" fmla="*/ 18850 w 18877"/>
              <a:gd name="connsiteY5" fmla="*/ 7530 h 21600"/>
              <a:gd name="connsiteX6" fmla="*/ 16985 w 18877"/>
              <a:gd name="connsiteY6" fmla="*/ 9402 h 21600"/>
              <a:gd name="connsiteX7" fmla="*/ 18270 w 18877"/>
              <a:gd name="connsiteY7" fmla="*/ 11290 h 21600"/>
              <a:gd name="connsiteX8" fmla="*/ 16380 w 18877"/>
              <a:gd name="connsiteY8" fmla="*/ 12310 h 21600"/>
              <a:gd name="connsiteX9" fmla="*/ 18877 w 18877"/>
              <a:gd name="connsiteY9" fmla="*/ 15632 h 21600"/>
              <a:gd name="connsiteX10" fmla="*/ 14640 w 18877"/>
              <a:gd name="connsiteY10" fmla="*/ 14350 h 21600"/>
              <a:gd name="connsiteX11" fmla="*/ 14942 w 18877"/>
              <a:gd name="connsiteY11" fmla="*/ 17370 h 21600"/>
              <a:gd name="connsiteX12" fmla="*/ 12180 w 18877"/>
              <a:gd name="connsiteY12" fmla="*/ 15935 h 21600"/>
              <a:gd name="connsiteX13" fmla="*/ 11612 w 18877"/>
              <a:gd name="connsiteY13" fmla="*/ 18842 h 21600"/>
              <a:gd name="connsiteX14" fmla="*/ 9872 w 18877"/>
              <a:gd name="connsiteY14" fmla="*/ 17370 h 21600"/>
              <a:gd name="connsiteX15" fmla="*/ 8700 w 18877"/>
              <a:gd name="connsiteY15" fmla="*/ 19712 h 21600"/>
              <a:gd name="connsiteX16" fmla="*/ 7527 w 18877"/>
              <a:gd name="connsiteY16" fmla="*/ 18125 h 21600"/>
              <a:gd name="connsiteX17" fmla="*/ 4917 w 18877"/>
              <a:gd name="connsiteY17" fmla="*/ 21600 h 21600"/>
              <a:gd name="connsiteX18" fmla="*/ 4805 w 18877"/>
              <a:gd name="connsiteY18" fmla="*/ 18240 h 21600"/>
              <a:gd name="connsiteX19" fmla="*/ 1285 w 18877"/>
              <a:gd name="connsiteY19" fmla="*/ 17825 h 21600"/>
              <a:gd name="connsiteX20" fmla="*/ 3330 w 18877"/>
              <a:gd name="connsiteY20" fmla="*/ 15370 h 21600"/>
              <a:gd name="connsiteX21" fmla="*/ 0 w 18877"/>
              <a:gd name="connsiteY21" fmla="*/ 12877 h 21600"/>
              <a:gd name="connsiteX22" fmla="*/ 3935 w 18877"/>
              <a:gd name="connsiteY22" fmla="*/ 11592 h 21600"/>
              <a:gd name="connsiteX23" fmla="*/ 1172 w 18877"/>
              <a:gd name="connsiteY23" fmla="*/ 8270 h 21600"/>
              <a:gd name="connsiteX24" fmla="*/ 5372 w 18877"/>
              <a:gd name="connsiteY24" fmla="*/ 7817 h 21600"/>
              <a:gd name="connsiteX25" fmla="*/ 4502 w 18877"/>
              <a:gd name="connsiteY25" fmla="*/ 3625 h 21600"/>
              <a:gd name="connsiteX26" fmla="*/ 8550 w 18877"/>
              <a:gd name="connsiteY26" fmla="*/ 6382 h 21600"/>
              <a:gd name="connsiteX27" fmla="*/ 9722 w 18877"/>
              <a:gd name="connsiteY27" fmla="*/ 1887 h 21600"/>
              <a:gd name="connsiteX28" fmla="*/ 11462 w 18877"/>
              <a:gd name="connsiteY28" fmla="*/ 4342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877" h="21600">
                <a:moveTo>
                  <a:pt x="11462" y="4342"/>
                </a:moveTo>
                <a:lnTo>
                  <a:pt x="14790" y="0"/>
                </a:lnTo>
                <a:cubicBezTo>
                  <a:pt x="14702" y="1926"/>
                  <a:pt x="14613" y="3851"/>
                  <a:pt x="14525" y="5777"/>
                </a:cubicBezTo>
                <a:lnTo>
                  <a:pt x="18007" y="3172"/>
                </a:lnTo>
                <a:lnTo>
                  <a:pt x="16380" y="6532"/>
                </a:lnTo>
                <a:lnTo>
                  <a:pt x="18850" y="7530"/>
                </a:lnTo>
                <a:lnTo>
                  <a:pt x="16985" y="9402"/>
                </a:lnTo>
                <a:lnTo>
                  <a:pt x="18270" y="11290"/>
                </a:lnTo>
                <a:lnTo>
                  <a:pt x="16380" y="12310"/>
                </a:lnTo>
                <a:lnTo>
                  <a:pt x="18877" y="15632"/>
                </a:lnTo>
                <a:lnTo>
                  <a:pt x="14640" y="14350"/>
                </a:lnTo>
                <a:cubicBezTo>
                  <a:pt x="14741" y="15357"/>
                  <a:pt x="14841" y="16363"/>
                  <a:pt x="14942" y="17370"/>
                </a:cubicBezTo>
                <a:lnTo>
                  <a:pt x="12180" y="15935"/>
                </a:lnTo>
                <a:lnTo>
                  <a:pt x="11612" y="18842"/>
                </a:lnTo>
                <a:lnTo>
                  <a:pt x="9872" y="17370"/>
                </a:lnTo>
                <a:lnTo>
                  <a:pt x="8700" y="19712"/>
                </a:lnTo>
                <a:lnTo>
                  <a:pt x="7527" y="18125"/>
                </a:lnTo>
                <a:lnTo>
                  <a:pt x="4917" y="21600"/>
                </a:lnTo>
                <a:cubicBezTo>
                  <a:pt x="4880" y="20480"/>
                  <a:pt x="4842" y="19360"/>
                  <a:pt x="4805" y="18240"/>
                </a:cubicBezTo>
                <a:lnTo>
                  <a:pt x="1285" y="17825"/>
                </a:lnTo>
                <a:lnTo>
                  <a:pt x="3330" y="15370"/>
                </a:lnTo>
                <a:lnTo>
                  <a:pt x="0" y="12877"/>
                </a:lnTo>
                <a:lnTo>
                  <a:pt x="3935" y="11592"/>
                </a:lnTo>
                <a:lnTo>
                  <a:pt x="1172" y="8270"/>
                </a:lnTo>
                <a:lnTo>
                  <a:pt x="5372" y="7817"/>
                </a:lnTo>
                <a:lnTo>
                  <a:pt x="4502" y="3625"/>
                </a:lnTo>
                <a:lnTo>
                  <a:pt x="8550" y="6382"/>
                </a:lnTo>
                <a:lnTo>
                  <a:pt x="9722" y="1887"/>
                </a:lnTo>
                <a:lnTo>
                  <a:pt x="11462" y="4342"/>
                </a:lnTo>
                <a:close/>
              </a:path>
            </a:pathLst>
          </a:custGeom>
          <a:ln/>
        </p:spPr>
        <p:style>
          <a:lnRef idx="2">
            <a:schemeClr val="accent4"/>
          </a:lnRef>
          <a:fillRef idx="1">
            <a:schemeClr val="lt1"/>
          </a:fillRef>
          <a:effectRef idx="0">
            <a:schemeClr val="accent4"/>
          </a:effectRef>
          <a:fontRef idx="minor">
            <a:schemeClr val="dk1"/>
          </a:fontRef>
        </p:style>
        <p:txBody>
          <a:bodyPr rtlCol="0" anchor="ctr"/>
          <a:lstStyle/>
          <a:p>
            <a:pPr lvl="0"/>
            <a:r>
              <a:rPr lang="ja-JP" altLang="en-US" sz="6000" dirty="0" smtClean="0">
                <a:solidFill>
                  <a:srgbClr val="FF0000"/>
                </a:solidFill>
              </a:rPr>
              <a:t>　　１８</a:t>
            </a:r>
            <a:r>
              <a:rPr lang="ja-JP" altLang="en-US" sz="6000" dirty="0">
                <a:solidFill>
                  <a:srgbClr val="FF0000"/>
                </a:solidFill>
              </a:rPr>
              <a:t>店舗</a:t>
            </a:r>
          </a:p>
        </p:txBody>
      </p:sp>
      <p:sp>
        <p:nvSpPr>
          <p:cNvPr id="4" name="正方形/長方形 3"/>
          <p:cNvSpPr/>
          <p:nvPr/>
        </p:nvSpPr>
        <p:spPr>
          <a:xfrm>
            <a:off x="882650" y="1635473"/>
            <a:ext cx="9715500" cy="3139321"/>
          </a:xfrm>
          <a:prstGeom prst="rect">
            <a:avLst/>
          </a:prstGeom>
        </p:spPr>
        <p:txBody>
          <a:bodyPr wrap="square">
            <a:spAutoFit/>
          </a:bodyPr>
          <a:lstStyle/>
          <a:p>
            <a:r>
              <a:rPr lang="ja-JP" altLang="en-US" sz="6600" dirty="0" smtClean="0"/>
              <a:t>　町内</a:t>
            </a:r>
            <a:r>
              <a:rPr lang="ja-JP" altLang="en-US" sz="6600" dirty="0"/>
              <a:t>の店の</a:t>
            </a:r>
            <a:r>
              <a:rPr lang="ja-JP" altLang="en-US" sz="6600" dirty="0" smtClean="0"/>
              <a:t>数</a:t>
            </a:r>
            <a:endParaRPr lang="en-US" altLang="ja-JP" sz="6600" dirty="0" smtClean="0"/>
          </a:p>
          <a:p>
            <a:r>
              <a:rPr lang="ja-JP" altLang="en-US" sz="6600" dirty="0" smtClean="0"/>
              <a:t>　　　　　　８８店舗</a:t>
            </a:r>
            <a:endParaRPr lang="en-US" altLang="ja-JP" sz="6600" dirty="0" smtClean="0"/>
          </a:p>
          <a:p>
            <a:r>
              <a:rPr lang="ja-JP" altLang="en-US" sz="6600" dirty="0" smtClean="0"/>
              <a:t>すぐ</a:t>
            </a:r>
            <a:r>
              <a:rPr lang="ja-JP" altLang="en-US" sz="6600" dirty="0"/>
              <a:t>にでも働ける店</a:t>
            </a:r>
            <a:endParaRPr lang="en-US" altLang="ja-JP" sz="6600" dirty="0"/>
          </a:p>
        </p:txBody>
      </p:sp>
      <p:sp>
        <p:nvSpPr>
          <p:cNvPr id="5" name="上カーブ リボン 4"/>
          <p:cNvSpPr/>
          <p:nvPr/>
        </p:nvSpPr>
        <p:spPr>
          <a:xfrm>
            <a:off x="1228725" y="225635"/>
            <a:ext cx="9515475" cy="1387265"/>
          </a:xfrm>
          <a:prstGeom prst="ellipseRibbon2">
            <a:avLst>
              <a:gd name="adj1" fmla="val 31126"/>
              <a:gd name="adj2" fmla="val 100000"/>
              <a:gd name="adj3" fmla="val 12500"/>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6600" dirty="0">
                <a:solidFill>
                  <a:schemeClr val="accent1">
                    <a:lumMod val="50000"/>
                  </a:schemeClr>
                </a:solidFill>
              </a:rPr>
              <a:t>すぐ働ける店舗数</a:t>
            </a:r>
            <a:endParaRPr lang="en-US" altLang="ja-JP" sz="6600" dirty="0">
              <a:solidFill>
                <a:schemeClr val="accent1">
                  <a:lumMod val="50000"/>
                </a:schemeClr>
              </a:solidFill>
            </a:endParaRPr>
          </a:p>
        </p:txBody>
      </p:sp>
    </p:spTree>
    <p:extLst>
      <p:ext uri="{BB962C8B-B14F-4D97-AF65-F5344CB8AC3E}">
        <p14:creationId xmlns:p14="http://schemas.microsoft.com/office/powerpoint/2010/main" val="188570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282700" y="711200"/>
            <a:ext cx="10160000" cy="5170646"/>
          </a:xfrm>
          <a:prstGeom prst="rect">
            <a:avLst/>
          </a:prstGeom>
        </p:spPr>
        <p:txBody>
          <a:bodyPr wrap="square">
            <a:spAutoFit/>
          </a:bodyPr>
          <a:lstStyle/>
          <a:p>
            <a:r>
              <a:rPr lang="ja-JP" altLang="en-US" sz="6000" dirty="0" smtClean="0">
                <a:solidFill>
                  <a:srgbClr val="FF0000"/>
                </a:solidFill>
              </a:rPr>
              <a:t>問題点</a:t>
            </a:r>
            <a:endParaRPr lang="en-US" altLang="ja-JP" sz="6000" dirty="0" smtClean="0">
              <a:solidFill>
                <a:srgbClr val="FF0000"/>
              </a:solidFill>
            </a:endParaRPr>
          </a:p>
          <a:p>
            <a:r>
              <a:rPr lang="ja-JP" altLang="en-US" sz="5400" dirty="0" smtClean="0"/>
              <a:t>○</a:t>
            </a:r>
            <a:r>
              <a:rPr lang="ja-JP" altLang="en-US" sz="5400" dirty="0"/>
              <a:t>買い物行くのに不便。</a:t>
            </a:r>
            <a:endParaRPr lang="en-US" altLang="ja-JP" sz="5400" dirty="0"/>
          </a:p>
          <a:p>
            <a:r>
              <a:rPr lang="ja-JP" altLang="en-US" sz="5400" dirty="0" smtClean="0"/>
              <a:t>○第三次産業の職業が少ない。</a:t>
            </a:r>
            <a:endParaRPr lang="en-US" altLang="ja-JP" sz="5400" dirty="0"/>
          </a:p>
          <a:p>
            <a:r>
              <a:rPr lang="ja-JP" altLang="en-US" sz="5400" dirty="0"/>
              <a:t>○若者の仕事が少ない</a:t>
            </a:r>
            <a:r>
              <a:rPr lang="ja-JP" altLang="en-US" sz="5400" dirty="0" smtClean="0"/>
              <a:t>。</a:t>
            </a:r>
            <a:endParaRPr lang="en-US" altLang="ja-JP" sz="5400" dirty="0" smtClean="0"/>
          </a:p>
          <a:p>
            <a:r>
              <a:rPr lang="ja-JP" altLang="en-US" sz="5400" dirty="0" smtClean="0"/>
              <a:t>○高齢化が進んでいる</a:t>
            </a:r>
            <a:endParaRPr lang="en-US" altLang="ja-JP" sz="5400" dirty="0" smtClean="0"/>
          </a:p>
          <a:p>
            <a:endParaRPr lang="en-US" altLang="ja-JP" sz="5400" dirty="0"/>
          </a:p>
        </p:txBody>
      </p:sp>
    </p:spTree>
    <p:extLst>
      <p:ext uri="{BB962C8B-B14F-4D97-AF65-F5344CB8AC3E}">
        <p14:creationId xmlns:p14="http://schemas.microsoft.com/office/powerpoint/2010/main" val="1845635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16169" y="1043188"/>
            <a:ext cx="10831132" cy="2646878"/>
          </a:xfrm>
          <a:prstGeom prst="rect">
            <a:avLst/>
          </a:prstGeom>
          <a:noFill/>
        </p:spPr>
        <p:txBody>
          <a:bodyPr wrap="square" rtlCol="0">
            <a:spAutoFit/>
          </a:bodyPr>
          <a:lstStyle/>
          <a:p>
            <a:r>
              <a:rPr kumimoji="1" lang="ja-JP" altLang="en-US" sz="16600" dirty="0" smtClean="0">
                <a:latin typeface="ARゴシック体S" panose="020B0A09000000000000" pitchFamily="49" charset="-128"/>
                <a:ea typeface="ARゴシック体S" panose="020B0A09000000000000" pitchFamily="49" charset="-128"/>
              </a:rPr>
              <a:t>移動販売車</a:t>
            </a:r>
            <a:endParaRPr kumimoji="1" lang="ja-JP" altLang="en-US" sz="16600" dirty="0">
              <a:latin typeface="ARゴシック体S" panose="020B0A09000000000000" pitchFamily="49" charset="-128"/>
              <a:ea typeface="ARゴシック体S" panose="020B0A09000000000000" pitchFamily="49" charset="-128"/>
            </a:endParaRPr>
          </a:p>
        </p:txBody>
      </p:sp>
      <p:pic>
        <p:nvPicPr>
          <p:cNvPr id="3" name="図 2"/>
          <p:cNvPicPr>
            <a:picLocks noChangeAspect="1"/>
          </p:cNvPicPr>
          <p:nvPr/>
        </p:nvPicPr>
        <p:blipFill>
          <a:blip r:embed="rId3"/>
          <a:stretch>
            <a:fillRect/>
          </a:stretch>
        </p:blipFill>
        <p:spPr>
          <a:xfrm>
            <a:off x="7051317" y="3798360"/>
            <a:ext cx="3507213" cy="2956079"/>
          </a:xfrm>
          <a:prstGeom prst="rect">
            <a:avLst/>
          </a:prstGeom>
          <a:ln>
            <a:noFill/>
          </a:ln>
          <a:effectLst>
            <a:softEdge rad="112500"/>
          </a:effectLst>
        </p:spPr>
      </p:pic>
      <p:sp>
        <p:nvSpPr>
          <p:cNvPr id="4" name="テキスト ボックス 3"/>
          <p:cNvSpPr txBox="1"/>
          <p:nvPr/>
        </p:nvSpPr>
        <p:spPr>
          <a:xfrm>
            <a:off x="10558530" y="6170528"/>
            <a:ext cx="1596980" cy="369332"/>
          </a:xfrm>
          <a:prstGeom prst="rect">
            <a:avLst/>
          </a:prstGeom>
          <a:noFill/>
        </p:spPr>
        <p:txBody>
          <a:bodyPr wrap="square" rtlCol="0">
            <a:spAutoFit/>
          </a:bodyPr>
          <a:lstStyle/>
          <a:p>
            <a:r>
              <a:rPr kumimoji="1" lang="en-US" altLang="ja-JP" dirty="0" smtClean="0"/>
              <a:t>Google</a:t>
            </a:r>
            <a:r>
              <a:rPr kumimoji="1" lang="ja-JP" altLang="en-US" dirty="0" smtClean="0"/>
              <a:t>より</a:t>
            </a:r>
            <a:endParaRPr kumimoji="1" lang="en-US" altLang="ja-JP" dirty="0" smtClean="0"/>
          </a:p>
        </p:txBody>
      </p:sp>
    </p:spTree>
    <p:extLst>
      <p:ext uri="{BB962C8B-B14F-4D97-AF65-F5344CB8AC3E}">
        <p14:creationId xmlns:p14="http://schemas.microsoft.com/office/powerpoint/2010/main" val="12096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197736" y="2086379"/>
            <a:ext cx="11410681" cy="3006170"/>
          </a:xfrm>
          <a:prstGeom prst="rect">
            <a:avLst/>
          </a:prstGeom>
          <a:noFill/>
        </p:spPr>
        <p:txBody>
          <a:bodyPr wrap="square" rtlCol="0">
            <a:spAutoFit/>
          </a:bodyPr>
          <a:lstStyle/>
          <a:p>
            <a:r>
              <a:rPr kumimoji="1" lang="ja-JP" altLang="en-US" sz="6000" dirty="0" smtClean="0">
                <a:solidFill>
                  <a:srgbClr val="FF0000"/>
                </a:solidFill>
              </a:rPr>
              <a:t>提言</a:t>
            </a:r>
            <a:endParaRPr kumimoji="1" lang="en-US" altLang="ja-JP" sz="6000" dirty="0" smtClean="0">
              <a:solidFill>
                <a:srgbClr val="FF0000"/>
              </a:solidFill>
            </a:endParaRPr>
          </a:p>
          <a:p>
            <a:r>
              <a:rPr lang="ja-JP" altLang="en-US" sz="6600" dirty="0" smtClean="0"/>
              <a:t>○</a:t>
            </a:r>
            <a:r>
              <a:rPr lang="ja-JP" altLang="en-US" sz="6000" dirty="0" smtClean="0"/>
              <a:t>移動販売を行って、五ヶ瀬町民が住みよい町にしたい</a:t>
            </a:r>
            <a:endParaRPr lang="en-US" altLang="ja-JP" sz="6000" dirty="0" smtClean="0"/>
          </a:p>
        </p:txBody>
      </p:sp>
    </p:spTree>
    <p:extLst>
      <p:ext uri="{BB962C8B-B14F-4D97-AF65-F5344CB8AC3E}">
        <p14:creationId xmlns:p14="http://schemas.microsoft.com/office/powerpoint/2010/main" val="896438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93949" y="1385014"/>
            <a:ext cx="9942490" cy="3508653"/>
          </a:xfrm>
          <a:prstGeom prst="rect">
            <a:avLst/>
          </a:prstGeom>
          <a:noFill/>
        </p:spPr>
        <p:txBody>
          <a:bodyPr wrap="square" rtlCol="0">
            <a:spAutoFit/>
          </a:bodyPr>
          <a:lstStyle/>
          <a:p>
            <a:r>
              <a:rPr kumimoji="1" lang="ja-JP" altLang="en-US" sz="6000" dirty="0" smtClean="0">
                <a:solidFill>
                  <a:srgbClr val="FF0000"/>
                </a:solidFill>
              </a:rPr>
              <a:t>仮説</a:t>
            </a:r>
            <a:endParaRPr kumimoji="1" lang="en-US" altLang="ja-JP" sz="6000" dirty="0" smtClean="0">
              <a:solidFill>
                <a:srgbClr val="FF0000"/>
              </a:solidFill>
            </a:endParaRPr>
          </a:p>
          <a:p>
            <a:r>
              <a:rPr lang="ja-JP" altLang="en-US" sz="5400" dirty="0"/>
              <a:t>　</a:t>
            </a:r>
            <a:r>
              <a:rPr lang="ja-JP" altLang="en-US" sz="5400" dirty="0" smtClean="0"/>
              <a:t>移動販売が増えれば、買い物</a:t>
            </a:r>
            <a:r>
              <a:rPr lang="ja-JP" altLang="en-US" sz="5400" dirty="0"/>
              <a:t>に行けない方々に住みよい</a:t>
            </a:r>
            <a:endParaRPr lang="en-US" altLang="ja-JP" sz="5400" dirty="0"/>
          </a:p>
          <a:p>
            <a:r>
              <a:rPr lang="ja-JP" altLang="en-US" sz="5400" dirty="0"/>
              <a:t>暮らし</a:t>
            </a:r>
            <a:r>
              <a:rPr lang="ja-JP" altLang="en-US" sz="5400" dirty="0" smtClean="0"/>
              <a:t>ができるだろう</a:t>
            </a:r>
            <a:endParaRPr lang="ja-JP" altLang="en-US" sz="5400" dirty="0"/>
          </a:p>
        </p:txBody>
      </p:sp>
    </p:spTree>
    <p:extLst>
      <p:ext uri="{BB962C8B-B14F-4D97-AF65-F5344CB8AC3E}">
        <p14:creationId xmlns:p14="http://schemas.microsoft.com/office/powerpoint/2010/main" val="26272607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視差">
  <a:themeElements>
    <a:clrScheme name="視差">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視差">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視差">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TM03457496[[fn=視差]]</Template>
  <TotalTime>1461</TotalTime>
  <Words>1110</Words>
  <Application>Microsoft Office PowerPoint</Application>
  <PresentationFormat>ワイド画面</PresentationFormat>
  <Paragraphs>187</Paragraphs>
  <Slides>27</Slides>
  <Notes>21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AR P丸ゴシック体E</vt:lpstr>
      <vt:lpstr>AR P古印体B</vt:lpstr>
      <vt:lpstr>AR P新藝体U</vt:lpstr>
      <vt:lpstr>AR P浪漫明朝体U</vt:lpstr>
      <vt:lpstr>AR P顏眞楷書体H</vt:lpstr>
      <vt:lpstr>ARゴシック体S</vt:lpstr>
      <vt:lpstr>AR楷書体M</vt:lpstr>
      <vt:lpstr>HGｺﾞｼｯｸM</vt:lpstr>
      <vt:lpstr>游ゴシック</vt:lpstr>
      <vt:lpstr>Arial</vt:lpstr>
      <vt:lpstr>Corbel</vt:lpstr>
      <vt:lpstr>視差</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五ヶ瀬町教育委員会</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USER</dc:creator>
  <cp:lastModifiedBy>USER</cp:lastModifiedBy>
  <cp:revision>146</cp:revision>
  <dcterms:created xsi:type="dcterms:W3CDTF">2020-05-28T05:48:26Z</dcterms:created>
  <dcterms:modified xsi:type="dcterms:W3CDTF">2020-12-18T08:29:17Z</dcterms:modified>
</cp:coreProperties>
</file>