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ja-JP"/>
  <c:roundedCorners val="0"/>
  <c:style val="2"/>
  <c:chart>
    <c:autoTitleDeleted val="1"/>
    <c:plotArea>
      <c:layout>
        <c:manualLayout>
          <c:layoutTarget val="inner"/>
          <c:xMode val="edge"/>
          <c:yMode val="edge"/>
          <c:x val="0.110183"/>
          <c:y val="4.5414599999999999E-2"/>
          <c:w val="0.88481699999999996"/>
          <c:h val="0.87680199999999997"/>
        </c:manualLayout>
      </c:layout>
      <c:barChart>
        <c:barDir val="col"/>
        <c:grouping val="clustered"/>
        <c:varyColors val="0"/>
        <c:ser>
          <c:idx val="1"/>
          <c:order val="0"/>
          <c:tx>
            <c:strRef>
              <c:f>Sheet1!$A$3</c:f>
            </c:strRef>
          </c:tx>
          <c:spPr>
            <a:solidFill>
              <a:schemeClr val="accent1"/>
            </a:solidFill>
            <a:ln w="12700" cap="flat">
              <a:solidFill>
                <a:schemeClr val="accent1"/>
              </a:solidFill>
              <a:prstDash val="solid"/>
              <a:miter lim="400000"/>
            </a:ln>
            <a:effectLst/>
          </c:spPr>
          <c:invertIfNegative val="0"/>
          <c:cat>
            <c:strRef>
              <c:f>Sheet1!$B$1:$G$1</c:f>
              <c:strCache>
                <c:ptCount val="6"/>
                <c:pt idx="0">
                  <c:v> H18</c:v>
                </c:pt>
                <c:pt idx="1">
                  <c:v>H21</c:v>
                </c:pt>
                <c:pt idx="2">
                  <c:v>H24</c:v>
                </c:pt>
                <c:pt idx="3">
                  <c:v>H27</c:v>
                </c:pt>
                <c:pt idx="4">
                  <c:v>H30</c:v>
                </c:pt>
                <c:pt idx="5">
                  <c:v>R02</c:v>
                </c:pt>
              </c:strCache>
            </c:strRef>
          </c:cat>
          <c:val>
            <c:numRef>
              <c:f>Sheet1!$B$3:$G$3</c:f>
              <c:numCache>
                <c:formatCode>General</c:formatCode>
                <c:ptCount val="6"/>
                <c:pt idx="0">
                  <c:v>19930</c:v>
                </c:pt>
                <c:pt idx="1">
                  <c:v>16142</c:v>
                </c:pt>
                <c:pt idx="2">
                  <c:v>17883</c:v>
                </c:pt>
                <c:pt idx="3">
                  <c:v>13879</c:v>
                </c:pt>
                <c:pt idx="4">
                  <c:v>22176</c:v>
                </c:pt>
                <c:pt idx="5">
                  <c:v>11112</c:v>
                </c:pt>
              </c:numCache>
            </c:numRef>
          </c:val>
          <c:extLst>
            <c:ext xmlns:c16="http://schemas.microsoft.com/office/drawing/2014/chart" uri="{C3380CC4-5D6E-409C-BE32-E72D297353CC}">
              <c16:uniqueId val="{00000000-687C-48F1-A24A-70BFA2BFC609}"/>
            </c:ext>
          </c:extLst>
        </c:ser>
        <c:dLbls>
          <c:showLegendKey val="0"/>
          <c:showVal val="0"/>
          <c:showCatName val="0"/>
          <c:showSerName val="0"/>
          <c:showPercent val="0"/>
          <c:showBubbleSize val="0"/>
        </c:dLbls>
        <c:gapWidth val="40"/>
        <c:overlap val="-10"/>
        <c:axId val="2094734552"/>
        <c:axId val="2094734553"/>
      </c:barChart>
      <c:lineChart>
        <c:grouping val="standard"/>
        <c:varyColors val="0"/>
        <c:ser>
          <c:idx val="0"/>
          <c:order val="1"/>
          <c:tx>
            <c:strRef>
              <c:f>Sheet1!$A$2</c:f>
            </c:strRef>
          </c:tx>
          <c:spPr>
            <a:ln w="50800" cap="flat">
              <a:solidFill>
                <a:schemeClr val="accent1">
                  <a:lumOff val="16847"/>
                </a:schemeClr>
              </a:solidFill>
              <a:prstDash val="solid"/>
              <a:miter lim="400000"/>
            </a:ln>
            <a:effectLst/>
          </c:spPr>
          <c:marker>
            <c:symbol val="none"/>
          </c:marker>
          <c:cat>
            <c:strRef>
              <c:f>Sheet1!$B$1:$G$1</c:f>
              <c:strCache>
                <c:ptCount val="6"/>
                <c:pt idx="0">
                  <c:v> H18</c:v>
                </c:pt>
                <c:pt idx="1">
                  <c:v>H21</c:v>
                </c:pt>
                <c:pt idx="2">
                  <c:v>H24</c:v>
                </c:pt>
                <c:pt idx="3">
                  <c:v>H27</c:v>
                </c:pt>
                <c:pt idx="4">
                  <c:v>H30</c:v>
                </c:pt>
                <c:pt idx="5">
                  <c:v>R02</c:v>
                </c:pt>
              </c:strCache>
            </c:strRef>
          </c:cat>
          <c:val>
            <c:numRef>
              <c:f>Sheet1!$B$2:$G$2</c:f>
            </c:numRef>
          </c:val>
          <c:smooth val="0"/>
          <c:extLst>
            <c:ext xmlns:c16="http://schemas.microsoft.com/office/drawing/2014/chart" uri="{C3380CC4-5D6E-409C-BE32-E72D297353CC}">
              <c16:uniqueId val="{00000001-687C-48F1-A24A-70BFA2BFC609}"/>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400" b="0" i="0" u="none" strike="noStrike">
                <a:solidFill>
                  <a:srgbClr val="000000"/>
                </a:solidFill>
                <a:latin typeface="ヒラギノ角ゴ ProN W3"/>
              </a:defRPr>
            </a:pPr>
            <a:endParaRPr lang="ja-JP"/>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ヒラギノ角ゴ ProN W3"/>
              </a:defRPr>
            </a:pPr>
            <a:endParaRPr lang="ja-JP"/>
          </a:p>
        </c:txPr>
        <c:crossAx val="2094734552"/>
        <c:crosses val="autoZero"/>
        <c:crossBetween val="between"/>
        <c:majorUnit val="6000"/>
        <c:minorUnit val="3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これから私のGDPを発表していきます。私のGDPを一言で表すと、「ワイナリーを子供が集う場にしよう」です。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「五ヶ瀬ワイナリーに子供向けのアスレチックを作れば観光客が増える」です。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rPr dirty="0" err="1"/>
              <a:t>まず、なぜ五ヶ瀬ワイナリー付近にしようと考えたかについて説明します</a:t>
            </a:r>
            <a:r>
              <a:rPr dirty="0"/>
              <a:t>。</a:t>
            </a:r>
          </a:p>
          <a:p>
            <a:r>
              <a:rPr dirty="0" err="1"/>
              <a:t>アスレチックを作ることで大人と子供の両方の立場の方々にそれぞれの目的で五ヶ瀬ワイナリーを楽しんでもらいます</a:t>
            </a:r>
            <a:r>
              <a:rPr dirty="0"/>
              <a:t>。</a:t>
            </a:r>
          </a:p>
          <a:p>
            <a:r>
              <a:rPr dirty="0" err="1"/>
              <a:t>このように多くの人に喜んでもらえることにつながります</a:t>
            </a:r>
            <a:r>
              <a:rPr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rPr dirty="0"/>
              <a:t>次になぜアスレチックを選んだのかについて説明します。このグラフを見てください。このグラフから数ある娯楽施設のなかでアスレチックは2番目によく行く娯楽施設になっていることがわかります。（ワンタップ）このことから子供はアスレチックには何度も行きたいと思っていることが推測されます。それに加え、コロナ禍を見た場合のデータでは、アスレチックは1番となります。アスレチックは（ワンタップ）コロナウイルスの影響を受けにくいということも言え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rPr dirty="0"/>
              <a:t>次にどこに設置するのかを考えました。私は現在、写真にまるで囲った部分に設置しようと考えています。わかりづらいと思いますが、ワイナリー下にあります。そしてこの林は私有の物ですが、使用されておらず、比較的平らな土地であることからもこの林を選びました。（</a:t>
            </a:r>
            <a:r>
              <a:rPr dirty="0" err="1"/>
              <a:t>ワンタップ</a:t>
            </a:r>
            <a:r>
              <a:rPr dirty="0"/>
              <a:t>）</a:t>
            </a:r>
          </a:p>
          <a:p>
            <a:r>
              <a:rPr dirty="0"/>
              <a:t>そして広さは約900坪となっています。</a:t>
            </a:r>
          </a:p>
          <a:p>
            <a:endParaRPr dirty="0"/>
          </a:p>
          <a:p>
            <a:endParaRPr dirty="0"/>
          </a:p>
          <a:p>
            <a:endParaRPr dirty="0"/>
          </a:p>
          <a:p>
            <a:r>
              <a:rPr dirty="0"/>
              <a:t>（約３０００平方メートル）</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dirty="0"/>
              <a:t>次にどのような形のアスレチックにするかを説明します。私は「フィールドアスレチック」を考えています。フィールドアスレチックとは、簡単に言うと周りの自然を生かしたアスレチックです。イメージとしてこのようなものです。（</a:t>
            </a:r>
            <a:r>
              <a:rPr dirty="0" err="1"/>
              <a:t>ワンタップ</a:t>
            </a:r>
            <a:r>
              <a:rPr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t>なぜフィールドアスレチックなのかについて説明します。五ヶ瀬町は自然がとても美しく、私はこの自然を生かしたいと考えました。</a:t>
            </a:r>
          </a:p>
          <a:p>
            <a:r>
              <a:t>五ヶ瀬町の自然とアスレチックによって他にはないアスレチックを作れると考えました。</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r>
              <a:t>ですが、アスレチックを作ると決まった上での課題もあります。</a:t>
            </a:r>
          </a:p>
          <a:p>
            <a:r>
              <a:t>１つ目はお金がかかるということ、</a:t>
            </a:r>
          </a:p>
          <a:p>
            <a:r>
              <a:t>2つ目は、アスレチックを作ると考えているワイナリー下の林を所有しないといけないと言うこと、</a:t>
            </a:r>
          </a:p>
          <a:p>
            <a:r>
              <a:t>3つ目は、アスレチックを整備しないといけないということと、宣伝をしないとアスレチック場に立ち寄ってもらえないといけないと言うことです。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r>
              <a:t>まず費用について話していきます。先ほども話した通り、アスレチックの遊具にはお金がかかります。なんと、遊具は平均で約130万円かかり、（ワンタップ）安いものでも約40万円かかります。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t>規模についてお話しします。規模は一般的な遊具が約8台入る程度で考えています。</a:t>
            </a:r>
          </a:p>
          <a:p>
            <a:r>
              <a:t>（一定時間キープ）</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もし、先ほどの計画で遊具を設置した場合、（ワンタップ）費用は約700万円かかります。</a:t>
            </a:r>
          </a:p>
          <a:p>
            <a:r>
              <a:t>これは五ヶ瀬町年間支出額の約1%ですが、（ワンタップ）建設費や整備でも（ワンタップ）遊具とほぼ同等の費用がかかるため負担は大きくなってしまいます。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まず、私が目指すものについて話します。それは一言で表すと、観光客数の増加です。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p>
            <a:r>
              <a:t>そこで私が考えた案は「クラウドファンディング」を活用することです。クラウドファンディングを簡単に説明すると、インターネットによる資金集めのような物です。</a:t>
            </a:r>
          </a:p>
          <a:p>
            <a:r>
              <a:t>クラウドファンディングの成功率は約40%と成功の見こみはあります。ですが１つ課題もあります。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もし、アスレチックを作るとなった場合、費用等の担当をされる方は五ヶ瀬町役場の企画課の方達です。しかし、資金集めにには補助は出来ないとのことでした。</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そこで私はクラウドファンディングの応援をチラシで呼び掛ければいいと考えました。</a:t>
            </a:r>
          </a:p>
          <a:p>
            <a:r>
              <a:t>チラシ作成を行なった場合、1000枚あたり7000円かかるそうです。7000円ということで費用を抑えながら、応援を呼びかけることができます。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r>
              <a:t>そしてチラシは手に取った人に「ザイオンス効果」を与えます。ザイオンス効果とはチラシによって接触頻度が増えるほど、企業や店舗に好感を持たれやすくすることです。チラシには多くの人に宣伝をするだけでなく、好感を持たれやすくするなど多くのメリットがあり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r>
              <a:t>実際にチラシを1000枚作成した場合に興味を持つ人数は約5人というデータがあります。</a:t>
            </a:r>
          </a:p>
          <a:p>
            <a:r>
              <a:t>一見少ないように見えるこの人数ですが、クラウドファンディングの一人当たりの支援金は（ワンタップ）約1万円と言われており、チラシの費用と比べると（ワンタップ）約4万円の黒字に等しいものになります。</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r>
              <a:t>そして、クラウドファンディングでは、リターンが必要です。リターンとはお返しのような物です。</a:t>
            </a:r>
          </a:p>
          <a:p>
            <a:r>
              <a:t>私は現在、ワイナリーの商品券5000円程度を考えています。</a:t>
            </a:r>
          </a:p>
          <a:p>
            <a:r>
              <a:t>これにより、さらに五ヶ瀬ワイナリーへの観光客数を増やすことができると考えています。</a:t>
            </a:r>
          </a:p>
          <a:p>
            <a:endParaRPr/>
          </a:p>
          <a:p>
            <a:r>
              <a:t>補足：寄付の平均１万円なのに加え、安すぎると寄付してもらえない。だから5000円。</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r>
              <a:t>2つ目の林を所有するためにしないといけないことについてです。</a:t>
            </a:r>
          </a:p>
          <a:p>
            <a:r>
              <a:t>まずは現在管理している方と交渉を行わないといけません。</a:t>
            </a:r>
          </a:p>
          <a:p>
            <a:r>
              <a:t>もし許可が出た場合、五ヶ瀬町桑のうちの土地価格は一坪0、6万円なので予想値段は約540万円だと考えられます。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t>そしてこの写真を見てください。これは現在の林の中の様子です。</a:t>
            </a:r>
          </a:p>
          <a:p>
            <a:r>
              <a:t>見てわかる通り、アスレチックを作れるような状態ではありません。</a:t>
            </a:r>
          </a:p>
          <a:p>
            <a:r>
              <a:t>この林を整備するとなった場合、依頼する会社によって大きく変わるのではっきりとはしていませんが、約20万円はかかることがわかっています。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t>このようにさまざまな面で費用がかかってしまうことがわかります。</a:t>
            </a:r>
          </a:p>
          <a:p>
            <a:r>
              <a:t>そこで１つ考えがあります。それは整備を行う人はボランティア活動で集めると良いと考えました。例として中学生の夏のボランティアなどが挙げられます。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r>
              <a:t>宣伝についてです。もし、Twitterを活用した場合五ヶ瀬ワイナリー関係のフォロワー数は</a:t>
            </a:r>
            <a:endParaRPr u="sng"/>
          </a:p>
          <a:p>
            <a:r>
              <a:t>500人程度でありあまり多くはありません。</a:t>
            </a:r>
          </a:p>
          <a:p>
            <a:r>
              <a:t>ですので私は、ここでもチラシやパンフレットを活用して宣伝をすると良いと考えました。</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rPr dirty="0"/>
              <a:t>なぜ、観光客を増やそうとしているのかというと、観光客が増えることによるメリットが町にとって大きな物だからです。そのメリットの例として２つあります。</a:t>
            </a:r>
          </a:p>
          <a:p>
            <a:r>
              <a:rPr dirty="0"/>
              <a:t>１つ目は、直接的な経済の活性化です。観光客が増えると、地域の商品やサービスが多く売れ、経済が活性化します。</a:t>
            </a:r>
          </a:p>
          <a:p>
            <a:r>
              <a:rPr dirty="0"/>
              <a:t>２つ目は、間接的な経済の活性化です。観光客が増加することで働き手が必要となり雇用が増えることにつながります。この２つから町の経済力を大きくあげられることがわかります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p>
            <a:r>
              <a:t>宣伝用のチラシとクラウドファンディング用のチラシをそれぞれ1000枚ずつ作成した場合にかかる費用は合計約14000円と低コストで宣伝などが出来ます。</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p>
            <a:r>
              <a:t>次にメリットについて話していきます。</a:t>
            </a:r>
          </a:p>
          <a:p>
            <a:r>
              <a:t>この画像を見てください。これは池田町という町の写真です。この町は人口が少なく、小さな町です。</a:t>
            </a:r>
          </a:p>
          <a:p>
            <a:r>
              <a:t>そしてこの町では、アスレチックで観光町おこしが行われました。</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noRot="1" noChangeAspect="1"/>
          </p:cNvSpPr>
          <p:nvPr>
            <p:ph type="sldImg"/>
          </p:nvPr>
        </p:nvSpPr>
        <p:spPr>
          <a:prstGeom prst="rect">
            <a:avLst/>
          </a:prstGeom>
        </p:spPr>
        <p:txBody>
          <a:bodyPr/>
          <a:lstStyle/>
          <a:p>
            <a:endParaRPr/>
          </a:p>
        </p:txBody>
      </p:sp>
      <p:sp>
        <p:nvSpPr>
          <p:cNvPr id="435" name="Shape 435"/>
          <p:cNvSpPr>
            <a:spLocks noGrp="1"/>
          </p:cNvSpPr>
          <p:nvPr>
            <p:ph type="body" sz="quarter" idx="1"/>
          </p:nvPr>
        </p:nvSpPr>
        <p:spPr>
          <a:prstGeom prst="rect">
            <a:avLst/>
          </a:prstGeom>
        </p:spPr>
        <p:txBody>
          <a:bodyPr/>
          <a:lstStyle/>
          <a:p>
            <a:r>
              <a:t>なんとこの町では、町が約6億円を出し、アスレチックを作ったのです。（ワンタップ）</a:t>
            </a:r>
          </a:p>
          <a:p>
            <a:r>
              <a:t>ちなみにこれらの写真は（ワンタップ）実際のアスレチックの写真です</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r>
              <a:t>そして結果として、この池田町は年間観光客数が3万7千人増加し、年間売り上げが1億3千万円増加しました。そしてこの観光客数は前年度に比べ、（ワンタップ）約20%増加しているというデータが出ています。</a:t>
            </a:r>
          </a:p>
          <a:p>
            <a:r>
              <a:t>このようにアスレチックを作り成功させることによるメリットは大きい物だとわかります。</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noRot="1" noChangeAspect="1"/>
          </p:cNvSpPr>
          <p:nvPr>
            <p:ph type="sldImg"/>
          </p:nvPr>
        </p:nvSpPr>
        <p:spPr>
          <a:prstGeom prst="rect">
            <a:avLst/>
          </a:prstGeom>
        </p:spPr>
        <p:txBody>
          <a:bodyPr/>
          <a:lstStyle/>
          <a:p>
            <a:endParaRPr/>
          </a:p>
        </p:txBody>
      </p:sp>
      <p:sp>
        <p:nvSpPr>
          <p:cNvPr id="451" name="Shape 451"/>
          <p:cNvSpPr>
            <a:spLocks noGrp="1"/>
          </p:cNvSpPr>
          <p:nvPr>
            <p:ph type="body" sz="quarter" idx="1"/>
          </p:nvPr>
        </p:nvSpPr>
        <p:spPr>
          <a:prstGeom prst="rect">
            <a:avLst/>
          </a:prstGeom>
        </p:spPr>
        <p:txBody>
          <a:bodyPr/>
          <a:lstStyle/>
          <a:p>
            <a:r>
              <a:t>他にも次のようなメリットがあります。</a:t>
            </a:r>
          </a:p>
          <a:p>
            <a:r>
              <a:t>１つ目は子供たちの運動不足の解消です。</a:t>
            </a:r>
          </a:p>
          <a:p>
            <a:r>
              <a:t>２つ目は子供たちのコミュニケーション能力の向上です。アスレチックでは周りの子供のと話す機会が生まれることにより必然的にコミュニケーション能力が上がります。</a:t>
            </a:r>
          </a:p>
          <a:p>
            <a:r>
              <a:t>このような子供たちへのメリットもあります。</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r>
              <a:t>まとめです。アスレチック建設までの流れは、初めに五ヶ瀬ワイナリー付近の土地を確保します。</a:t>
            </a:r>
          </a:p>
          <a:p>
            <a:r>
              <a:t>そして確保した土地にアスレチックを作ります。その後、パンフレット・チラシによる宣伝と整備を行う人を集めます。</a:t>
            </a:r>
          </a:p>
          <a:p>
            <a:r>
              <a:t>これによって観光客数・年間売り上げ額の上昇を図ります。</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r>
              <a:t>以上で私の発表を終わります。ご清聴ありがとうございました。</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rPr dirty="0" err="1"/>
              <a:t>このグラフを見てください。五ヶ瀬町では</a:t>
            </a:r>
            <a:r>
              <a:rPr dirty="0"/>
              <a:t>、（</a:t>
            </a:r>
            <a:r>
              <a:rPr dirty="0" err="1"/>
              <a:t>ワンタップ）観光業の満足度が低いことがわかります</a:t>
            </a:r>
            <a:r>
              <a:rPr dirty="0"/>
              <a:t>。</a:t>
            </a:r>
          </a:p>
          <a:p>
            <a:r>
              <a:rPr dirty="0" err="1"/>
              <a:t>ですが先ほどの話で行くと</a:t>
            </a:r>
            <a:r>
              <a:rPr dirty="0"/>
              <a:t>、（</a:t>
            </a:r>
            <a:r>
              <a:rPr dirty="0" err="1"/>
              <a:t>ワンタップ）観光業に対する満足度が上がり、町民の望みを叶えることができるかもしれません</a:t>
            </a:r>
            <a:r>
              <a:rPr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rPr dirty="0" err="1"/>
              <a:t>ではなぜワイナリーを子供が集う場にしようと考えたかについて説明します</a:t>
            </a:r>
            <a:r>
              <a:rPr dirty="0"/>
              <a:t>。</a:t>
            </a:r>
          </a:p>
          <a:p>
            <a:r>
              <a:rPr dirty="0"/>
              <a:t>ワイナリーという名前なだけに、主な販売品はワインであり、子供が立ち寄りづらい印象があります。私はこの課題を解決し、幅広い年齢層の方が観光しに来てこれまで以上に活気のある町にしたいと思いま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rPr dirty="0"/>
              <a:t>ですが課題もあります。このグラフを見てください。このグラフは五ヶ瀬ワイナリーの観光客数の推移を表したグラフです。令和2年度ではコロナウイルスの影響で減ってはいますが、（</a:t>
            </a:r>
            <a:r>
              <a:rPr dirty="0" err="1"/>
              <a:t>ワンタップ）見る限りではほぼ一定となっています</a:t>
            </a:r>
            <a:r>
              <a:rPr dirty="0"/>
              <a:t>。（</a:t>
            </a:r>
            <a:r>
              <a:rPr dirty="0" err="1"/>
              <a:t>ワンタップ</a:t>
            </a:r>
            <a:r>
              <a:rPr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dirty="0" err="1"/>
              <a:t>これでは、観光客数は減っていないと考えることができます</a:t>
            </a:r>
            <a:r>
              <a:rPr dirty="0"/>
              <a:t>。</a:t>
            </a:r>
          </a:p>
          <a:p>
            <a:r>
              <a:rPr dirty="0" err="1"/>
              <a:t>ですが、観光客が増えていないということでもあり、観光客が来ることによる「おんけい」を受けることができません</a:t>
            </a:r>
            <a:r>
              <a:rPr dirty="0"/>
              <a:t>。</a:t>
            </a:r>
          </a:p>
          <a:p>
            <a:r>
              <a:rPr dirty="0" err="1"/>
              <a:t>そこで私は</a:t>
            </a:r>
            <a:r>
              <a:rPr dirty="0"/>
              <a:t>、（</a:t>
            </a:r>
            <a:r>
              <a:rPr dirty="0" err="1"/>
              <a:t>ワンタップ）観光客数を右肩上がりにすることを目標にします</a:t>
            </a:r>
            <a:r>
              <a:rPr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そこで私の考えた仮説は「五ヶ瀬ワイナリーを子供が立ち寄り喜ぶ場にすれば観光客が増えるだろう」です。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この仮説を叶わせるべく考えた私の提言は</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87022">
              <a:lnSpc>
                <a:spcPct val="100000"/>
              </a:lnSpc>
              <a:spcBef>
                <a:spcPts val="0"/>
              </a:spcBef>
              <a:buSzTx/>
              <a:buNone/>
              <a:defRPr sz="2400">
                <a:latin typeface="+mn-lt"/>
                <a:ea typeface="+mn-ea"/>
                <a:cs typeface="+mn-cs"/>
                <a:sym typeface="ヒラギノ角ゴ ProN W6"/>
              </a:defRPr>
            </a:lvl1pPr>
          </a:lstStyle>
          <a:p>
            <a:r>
              <a:t>作者と日付</a:t>
            </a:r>
          </a:p>
        </p:txBody>
      </p:sp>
      <p:sp>
        <p:nvSpPr>
          <p:cNvPr id="12" name="プレゼンテーションのタイトル"/>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プレゼンテーションのタイトル</a:t>
            </a:r>
          </a:p>
        </p:txBody>
      </p:sp>
      <p:sp>
        <p:nvSpPr>
          <p:cNvPr id="13" name="本文レベル1…"/>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xfrm>
            <a:off x="6336779" y="9234627"/>
            <a:ext cx="331242" cy="2730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ステートメント">
    <p:spTree>
      <p:nvGrpSpPr>
        <p:cNvPr id="1" name=""/>
        <p:cNvGrpSpPr/>
        <p:nvPr/>
      </p:nvGrpSpPr>
      <p:grpSpPr>
        <a:xfrm>
          <a:off x="0" y="0"/>
          <a:ext cx="0" cy="0"/>
          <a:chOff x="0" y="0"/>
          <a:chExt cx="0" cy="0"/>
        </a:xfrm>
      </p:grpSpPr>
      <p:sp>
        <p:nvSpPr>
          <p:cNvPr id="98" name="本文レベル1…"/>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vl1pPr>
            <a:lvl2pPr marL="0" indent="457200" algn="ctr">
              <a:lnSpc>
                <a:spcPct val="80000"/>
              </a:lnSpc>
              <a:spcBef>
                <a:spcPts val="0"/>
              </a:spcBef>
              <a:buSzTx/>
              <a:buNone/>
              <a:defRPr sz="8200" spc="-164"/>
            </a:lvl2pPr>
            <a:lvl3pPr marL="0" indent="914400" algn="ctr">
              <a:lnSpc>
                <a:spcPct val="80000"/>
              </a:lnSpc>
              <a:spcBef>
                <a:spcPts val="0"/>
              </a:spcBef>
              <a:buSzTx/>
              <a:buNone/>
              <a:defRPr sz="8200" spc="-164"/>
            </a:lvl3pPr>
            <a:lvl4pPr marL="0" indent="1371600" algn="ctr">
              <a:lnSpc>
                <a:spcPct val="80000"/>
              </a:lnSpc>
              <a:spcBef>
                <a:spcPts val="0"/>
              </a:spcBef>
              <a:buSzTx/>
              <a:buNone/>
              <a:defRPr sz="8200" spc="-164"/>
            </a:lvl4pPr>
            <a:lvl5pPr marL="0" indent="1828800" algn="ctr">
              <a:lnSpc>
                <a:spcPct val="80000"/>
              </a:lnSpc>
              <a:spcBef>
                <a:spcPts val="0"/>
              </a:spcBef>
              <a:buSzTx/>
              <a:buNone/>
              <a:defRPr sz="8200" spc="-164"/>
            </a:lvl5pPr>
          </a:lstStyle>
          <a:p>
            <a:r>
              <a:t>ステートメント</a:t>
            </a:r>
          </a:p>
          <a:p>
            <a:pPr lvl="1"/>
            <a:endParaRPr/>
          </a:p>
          <a:p>
            <a:pPr lvl="2"/>
            <a:endParaRPr/>
          </a:p>
          <a:p>
            <a:pPr lvl="3"/>
            <a:endParaRPr/>
          </a:p>
          <a:p>
            <a:pPr lvl="4"/>
            <a:endParaRPr/>
          </a:p>
        </p:txBody>
      </p:sp>
      <p:sp>
        <p:nvSpPr>
          <p:cNvPr id="9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ビッグファクト">
    <p:spTree>
      <p:nvGrpSpPr>
        <p:cNvPr id="1" name=""/>
        <p:cNvGrpSpPr/>
        <p:nvPr/>
      </p:nvGrpSpPr>
      <p:grpSpPr>
        <a:xfrm>
          <a:off x="0" y="0"/>
          <a:ext cx="0" cy="0"/>
          <a:chOff x="0" y="0"/>
          <a:chExt cx="0" cy="0"/>
        </a:xfrm>
      </p:grpSpPr>
      <p:sp>
        <p:nvSpPr>
          <p:cNvPr id="106" name="ファクト情報"/>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a:latin typeface="+mn-lt"/>
                <a:ea typeface="+mn-ea"/>
                <a:cs typeface="+mn-cs"/>
                <a:sym typeface="ヒラギノ角ゴ ProN W6"/>
              </a:defRPr>
            </a:lvl1pPr>
          </a:lstStyle>
          <a:p>
            <a:r>
              <a:t>ファクト情報</a:t>
            </a:r>
          </a:p>
        </p:txBody>
      </p:sp>
      <p:sp>
        <p:nvSpPr>
          <p:cNvPr id="107" name="本文レベル1…"/>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spc="-176">
                <a:latin typeface="+mn-lt"/>
                <a:ea typeface="+mn-ea"/>
                <a:cs typeface="+mn-cs"/>
                <a:sym typeface="ヒラギノ角ゴ ProN W6"/>
              </a:defRPr>
            </a:lvl1pPr>
            <a:lvl2pPr marL="0" indent="457200" algn="ctr">
              <a:lnSpc>
                <a:spcPct val="80000"/>
              </a:lnSpc>
              <a:spcBef>
                <a:spcPts val="0"/>
              </a:spcBef>
              <a:buSzTx/>
              <a:buNone/>
              <a:defRPr sz="17600" spc="-176">
                <a:latin typeface="+mn-lt"/>
                <a:ea typeface="+mn-ea"/>
                <a:cs typeface="+mn-cs"/>
                <a:sym typeface="ヒラギノ角ゴ ProN W6"/>
              </a:defRPr>
            </a:lvl2pPr>
            <a:lvl3pPr marL="0" indent="914400" algn="ctr">
              <a:lnSpc>
                <a:spcPct val="80000"/>
              </a:lnSpc>
              <a:spcBef>
                <a:spcPts val="0"/>
              </a:spcBef>
              <a:buSzTx/>
              <a:buNone/>
              <a:defRPr sz="17600" spc="-176">
                <a:latin typeface="+mn-lt"/>
                <a:ea typeface="+mn-ea"/>
                <a:cs typeface="+mn-cs"/>
                <a:sym typeface="ヒラギノ角ゴ ProN W6"/>
              </a:defRPr>
            </a:lvl3pPr>
            <a:lvl4pPr marL="0" indent="1371600" algn="ctr">
              <a:lnSpc>
                <a:spcPct val="80000"/>
              </a:lnSpc>
              <a:spcBef>
                <a:spcPts val="0"/>
              </a:spcBef>
              <a:buSzTx/>
              <a:buNone/>
              <a:defRPr sz="17600" spc="-176">
                <a:latin typeface="+mn-lt"/>
                <a:ea typeface="+mn-ea"/>
                <a:cs typeface="+mn-cs"/>
                <a:sym typeface="ヒラギノ角ゴ ProN W6"/>
              </a:defRPr>
            </a:lvl4pPr>
            <a:lvl5pPr marL="0" indent="1828800" algn="ctr">
              <a:lnSpc>
                <a:spcPct val="80000"/>
              </a:lnSpc>
              <a:spcBef>
                <a:spcPts val="0"/>
              </a:spcBef>
              <a:buSzTx/>
              <a:buNone/>
              <a:defRPr sz="17600" spc="-176">
                <a:latin typeface="+mn-lt"/>
                <a:ea typeface="+mn-ea"/>
                <a:cs typeface="+mn-cs"/>
                <a:sym typeface="ヒラギノ角ゴ ProN W6"/>
              </a:defRPr>
            </a:lvl5pPr>
          </a:lstStyle>
          <a:p>
            <a:r>
              <a:t>100%</a:t>
            </a:r>
          </a:p>
          <a:p>
            <a:pPr lvl="1"/>
            <a:endParaRPr/>
          </a:p>
          <a:p>
            <a:pPr lvl="2"/>
            <a:endParaRPr/>
          </a:p>
          <a:p>
            <a:pPr lvl="3"/>
            <a:endParaRPr/>
          </a:p>
          <a:p>
            <a:pPr lvl="4"/>
            <a:endParaRPr/>
          </a:p>
        </p:txBody>
      </p:sp>
      <p:sp>
        <p:nvSpPr>
          <p:cNvPr id="10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15" name="本文レベル1…"/>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vl1pPr>
            <a:lvl2pPr marL="457200" indent="114300">
              <a:spcBef>
                <a:spcPts val="0"/>
              </a:spcBef>
              <a:buSzTx/>
              <a:buNone/>
              <a:defRPr sz="6000" spc="-119"/>
            </a:lvl2pPr>
            <a:lvl3pPr marL="457200" indent="571500">
              <a:spcBef>
                <a:spcPts val="0"/>
              </a:spcBef>
              <a:buSzTx/>
              <a:buNone/>
              <a:defRPr sz="6000" spc="-119"/>
            </a:lvl3pPr>
            <a:lvl4pPr marL="457200" indent="1028700">
              <a:spcBef>
                <a:spcPts val="0"/>
              </a:spcBef>
              <a:buSzTx/>
              <a:buNone/>
              <a:defRPr sz="6000" spc="-119"/>
            </a:lvl4pPr>
            <a:lvl5pPr marL="457200" indent="1485900">
              <a:spcBef>
                <a:spcPts val="0"/>
              </a:spcBef>
              <a:buSzTx/>
              <a:buNone/>
              <a:defRPr sz="6000" spc="-119"/>
            </a:lvl5pPr>
          </a:lstStyle>
          <a:p>
            <a:r>
              <a:t>“重要な引用”</a:t>
            </a:r>
          </a:p>
          <a:p>
            <a:pPr lvl="1"/>
            <a:endParaRPr/>
          </a:p>
          <a:p>
            <a:pPr lvl="2"/>
            <a:endParaRPr/>
          </a:p>
          <a:p>
            <a:pPr lvl="3"/>
            <a:endParaRPr/>
          </a:p>
          <a:p>
            <a:pPr lvl="4"/>
            <a:endParaRPr/>
          </a:p>
        </p:txBody>
      </p:sp>
      <p:sp>
        <p:nvSpPr>
          <p:cNvPr id="116" name="属性"/>
          <p:cNvSpPr txBox="1">
            <a:spLocks noGrp="1"/>
          </p:cNvSpPr>
          <p:nvPr>
            <p:ph type="body" sz="quarter" idx="21" hasCustomPrompt="1"/>
          </p:nvPr>
        </p:nvSpPr>
        <p:spPr>
          <a:xfrm>
            <a:off x="1219200" y="6426200"/>
            <a:ext cx="11049000" cy="461059"/>
          </a:xfrm>
          <a:prstGeom prst="rect">
            <a:avLst/>
          </a:prstGeom>
        </p:spPr>
        <p:txBody>
          <a:bodyPr/>
          <a:lstStyle>
            <a:lvl1pPr marL="0" indent="0" defTabSz="587022">
              <a:lnSpc>
                <a:spcPct val="100000"/>
              </a:lnSpc>
              <a:spcBef>
                <a:spcPts val="0"/>
              </a:spcBef>
              <a:buSzTx/>
              <a:buNone/>
              <a:defRPr sz="2400">
                <a:latin typeface="+mn-lt"/>
                <a:ea typeface="+mn-ea"/>
                <a:cs typeface="+mn-cs"/>
                <a:sym typeface="ヒラギノ角ゴ ProN W6"/>
              </a:defRPr>
            </a:lvl1pPr>
          </a:lstStyle>
          <a:p>
            <a:r>
              <a:t>属性</a:t>
            </a: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24" name="パセリバター、煎りヘーゼルナッツ、削ったパルメザンチーズがかかったパッパルデッレパスタ1皿"/>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炒飯、ゆで卵、箸が添えられたボウル1杯のサラダ"/>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サーモンケーキ、サラダ、フムスが入ったボウル"/>
          <p:cNvSpPr>
            <a:spLocks noGrp="1"/>
          </p:cNvSpPr>
          <p:nvPr>
            <p:ph type="pic" idx="23"/>
          </p:nvPr>
        </p:nvSpPr>
        <p:spPr>
          <a:xfrm>
            <a:off x="4984750" y="2749413"/>
            <a:ext cx="7937500" cy="9238277"/>
          </a:xfrm>
          <a:prstGeom prst="rect">
            <a:avLst/>
          </a:prstGeom>
        </p:spPr>
        <p:txBody>
          <a:bodyPr lIns="91439" tIns="45719" rIns="91439" bIns="45719">
            <a:noAutofit/>
          </a:bodyPr>
          <a:lstStyle/>
          <a:p>
            <a:endParaRPr/>
          </a:p>
        </p:txBody>
      </p:sp>
      <p:sp>
        <p:nvSpPr>
          <p:cNvPr id="12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炒飯、ゆで卵、箸が添えられたボウル1杯のサラダ"/>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xfrm>
            <a:off x="6336779" y="9234627"/>
            <a:ext cx="331242" cy="27305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amp;画像">
    <p:spTree>
      <p:nvGrpSpPr>
        <p:cNvPr id="1" name=""/>
        <p:cNvGrpSpPr/>
        <p:nvPr/>
      </p:nvGrpSpPr>
      <p:grpSpPr>
        <a:xfrm>
          <a:off x="0" y="0"/>
          <a:ext cx="0" cy="0"/>
          <a:chOff x="0" y="0"/>
          <a:chExt cx="0" cy="0"/>
        </a:xfrm>
      </p:grpSpPr>
      <p:sp>
        <p:nvSpPr>
          <p:cNvPr id="21" name="アボカドとライム"/>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プレゼンテーションのタイトル"/>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プレゼンテーションのタイトル</a:t>
            </a:r>
          </a:p>
        </p:txBody>
      </p:sp>
      <p:sp>
        <p:nvSpPr>
          <p:cNvPr id="23" name="本文レベル1…"/>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24" name="作者と日付"/>
          <p:cNvSpPr txBox="1">
            <a:spLocks noGrp="1"/>
          </p:cNvSpPr>
          <p:nvPr>
            <p:ph type="body" sz="quarter" idx="22" hasCustomPrompt="1"/>
          </p:nvPr>
        </p:nvSpPr>
        <p:spPr>
          <a:xfrm>
            <a:off x="698500" y="571500"/>
            <a:ext cx="11607801" cy="461059"/>
          </a:xfrm>
          <a:prstGeom prst="rect">
            <a:avLst/>
          </a:prstGeom>
        </p:spPr>
        <p:txBody>
          <a:bodyPr/>
          <a:lstStyle>
            <a:lvl1pPr marL="0" indent="0" defTabSz="587022">
              <a:lnSpc>
                <a:spcPct val="100000"/>
              </a:lnSpc>
              <a:spcBef>
                <a:spcPts val="0"/>
              </a:spcBef>
              <a:buSzTx/>
              <a:buNone/>
              <a:defRPr sz="2400">
                <a:latin typeface="+mn-lt"/>
                <a:ea typeface="+mn-ea"/>
                <a:cs typeface="+mn-cs"/>
                <a:sym typeface="ヒラギノ角ゴ ProN W6"/>
              </a:defRPr>
            </a:lvl1pPr>
          </a:lstStyle>
          <a:p>
            <a:r>
              <a:t>作者と日付</a:t>
            </a:r>
          </a:p>
        </p:txBody>
      </p:sp>
      <p:sp>
        <p:nvSpPr>
          <p:cNvPr id="25" name="スライド番号"/>
          <p:cNvSpPr txBox="1">
            <a:spLocks noGrp="1"/>
          </p:cNvSpPr>
          <p:nvPr>
            <p:ph type="sldNum" sz="quarter" idx="2"/>
          </p:nvPr>
        </p:nvSpPr>
        <p:spPr>
          <a:xfrm>
            <a:off x="6333324" y="9234627"/>
            <a:ext cx="331243" cy="2730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画像（代替）">
    <p:spTree>
      <p:nvGrpSpPr>
        <p:cNvPr id="1" name=""/>
        <p:cNvGrpSpPr/>
        <p:nvPr/>
      </p:nvGrpSpPr>
      <p:grpSpPr>
        <a:xfrm>
          <a:off x="0" y="0"/>
          <a:ext cx="0" cy="0"/>
          <a:chOff x="0" y="0"/>
          <a:chExt cx="0" cy="0"/>
        </a:xfrm>
      </p:grpSpPr>
      <p:sp>
        <p:nvSpPr>
          <p:cNvPr id="32" name="サーモンケーキ、サラダ、フムスが入ったボウル "/>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本文レベル1…"/>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スライドのサブタイトル</a:t>
            </a:r>
          </a:p>
          <a:p>
            <a:pPr lvl="1"/>
            <a:endParaRPr/>
          </a:p>
          <a:p>
            <a:pPr lvl="2"/>
            <a:endParaRPr/>
          </a:p>
          <a:p>
            <a:pPr lvl="3"/>
            <a:endParaRPr/>
          </a:p>
          <a:p>
            <a:pPr lvl="4"/>
            <a:endParaRPr/>
          </a:p>
        </p:txBody>
      </p:sp>
      <p:sp>
        <p:nvSpPr>
          <p:cNvPr id="34" name="スライドのタイトル"/>
          <p:cNvSpPr txBox="1">
            <a:spLocks noGrp="1"/>
          </p:cNvSpPr>
          <p:nvPr>
            <p:ph type="title" hasCustomPrompt="1"/>
          </p:nvPr>
        </p:nvSpPr>
        <p:spPr>
          <a:xfrm>
            <a:off x="698500" y="692534"/>
            <a:ext cx="5105400" cy="4387466"/>
          </a:xfrm>
          <a:prstGeom prst="rect">
            <a:avLst/>
          </a:prstGeom>
        </p:spPr>
        <p:txBody>
          <a:bodyPr anchor="b"/>
          <a:lstStyle/>
          <a:p>
            <a:r>
              <a:t>スライドのタイトル</a:t>
            </a:r>
          </a:p>
        </p:txBody>
      </p:sp>
      <p:sp>
        <p:nvSpPr>
          <p:cNvPr id="3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42" name="本文レベル1…"/>
          <p:cNvSpPr txBox="1">
            <a:spLocks noGrp="1"/>
          </p:cNvSpPr>
          <p:nvPr>
            <p:ph type="body" idx="1" hasCustomPrompt="1"/>
          </p:nvPr>
        </p:nvSpPr>
        <p:spPr>
          <a:prstGeom prst="rect">
            <a:avLst/>
          </a:prstGeom>
        </p:spPr>
        <p:txBody>
          <a:bodyPr/>
          <a:lstStyle/>
          <a:p>
            <a:r>
              <a:t>スライドの箇条書きテキスト</a:t>
            </a:r>
          </a:p>
          <a:p>
            <a:pPr lvl="1"/>
            <a:endParaRPr/>
          </a:p>
          <a:p>
            <a:pPr lvl="2"/>
            <a:endParaRPr/>
          </a:p>
          <a:p>
            <a:pPr lvl="3"/>
            <a:endParaRPr/>
          </a:p>
          <a:p>
            <a:pPr lvl="4"/>
            <a:endParaRPr/>
          </a:p>
        </p:txBody>
      </p:sp>
      <p:sp>
        <p:nvSpPr>
          <p:cNvPr id="43" name="スライドのサブタイトル"/>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44" name="スライドのタイトル"/>
          <p:cNvSpPr txBox="1">
            <a:spLocks noGrp="1"/>
          </p:cNvSpPr>
          <p:nvPr>
            <p:ph type="title" hasCustomPrompt="1"/>
          </p:nvPr>
        </p:nvSpPr>
        <p:spPr>
          <a:prstGeom prst="rect">
            <a:avLst/>
          </a:prstGeom>
        </p:spPr>
        <p:txBody>
          <a:bodyPr/>
          <a:lstStyle/>
          <a:p>
            <a:r>
              <a:t>スライドのタイトル</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589358"/>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0" name="パセリバター、煎りヘーゼルナッツ、削ったパルメザンチーズがかかったパッパルデッレパスタ1皿"/>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スライドのタイトル"/>
          <p:cNvSpPr txBox="1">
            <a:spLocks noGrp="1"/>
          </p:cNvSpPr>
          <p:nvPr>
            <p:ph type="title" hasCustomPrompt="1"/>
          </p:nvPr>
        </p:nvSpPr>
        <p:spPr>
          <a:xfrm>
            <a:off x="698500" y="444500"/>
            <a:ext cx="5105400" cy="1016000"/>
          </a:xfrm>
          <a:prstGeom prst="rect">
            <a:avLst/>
          </a:prstGeom>
        </p:spPr>
        <p:txBody>
          <a:bodyPr/>
          <a:lstStyle/>
          <a:p>
            <a:r>
              <a:t>スライドのタイトル</a:t>
            </a:r>
          </a:p>
        </p:txBody>
      </p:sp>
      <p:sp>
        <p:nvSpPr>
          <p:cNvPr id="62" name="スライドのサブタイトル"/>
          <p:cNvSpPr txBox="1">
            <a:spLocks noGrp="1"/>
          </p:cNvSpPr>
          <p:nvPr>
            <p:ph type="body" sz="quarter" idx="22" hasCustomPrompt="1"/>
          </p:nvPr>
        </p:nvSpPr>
        <p:spPr>
          <a:xfrm>
            <a:off x="698500" y="1412977"/>
            <a:ext cx="5105400" cy="671803"/>
          </a:xfrm>
          <a:prstGeom prst="rect">
            <a:avLst/>
          </a:prstGeom>
        </p:spPr>
        <p:txBody>
          <a:bodyPr/>
          <a:lstStyle>
            <a:lvl1pPr marL="0" indent="0" defTabSz="557671">
              <a:lnSpc>
                <a:spcPct val="100000"/>
              </a:lnSpc>
              <a:spcBef>
                <a:spcPts val="0"/>
              </a:spcBef>
              <a:buSzTx/>
              <a:buNone/>
              <a:defRPr sz="3609">
                <a:latin typeface="+mn-lt"/>
                <a:ea typeface="+mn-ea"/>
                <a:cs typeface="+mn-cs"/>
                <a:sym typeface="ヒラギノ角ゴ ProN W6"/>
              </a:defRPr>
            </a:lvl1pPr>
          </a:lstStyle>
          <a:p>
            <a:r>
              <a:t>スライドのサブタイトル</a:t>
            </a:r>
          </a:p>
        </p:txBody>
      </p:sp>
      <p:sp>
        <p:nvSpPr>
          <p:cNvPr id="63" name="本文レベル1…"/>
          <p:cNvSpPr txBox="1">
            <a:spLocks noGrp="1"/>
          </p:cNvSpPr>
          <p:nvPr>
            <p:ph type="body" sz="half" idx="1" hasCustomPrompt="1"/>
          </p:nvPr>
        </p:nvSpPr>
        <p:spPr>
          <a:xfrm>
            <a:off x="698500" y="3480196"/>
            <a:ext cx="5105400" cy="5593161"/>
          </a:xfrm>
          <a:prstGeom prst="rect">
            <a:avLst/>
          </a:prstGeom>
        </p:spPr>
        <p:txBody>
          <a:bodyPr/>
          <a:lstStyle/>
          <a:p>
            <a:r>
              <a:t>スライドの箇条書きテキスト</a:t>
            </a:r>
          </a:p>
          <a:p>
            <a:pPr lvl="1"/>
            <a:endParaRPr/>
          </a:p>
          <a:p>
            <a:pPr lvl="2"/>
            <a:endParaRPr/>
          </a:p>
          <a:p>
            <a:pPr lvl="3"/>
            <a:endParaRPr/>
          </a:p>
          <a:p>
            <a:pPr lvl="4"/>
            <a:endParaRP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セクション">
    <p:spTree>
      <p:nvGrpSpPr>
        <p:cNvPr id="1" name=""/>
        <p:cNvGrpSpPr/>
        <p:nvPr/>
      </p:nvGrpSpPr>
      <p:grpSpPr>
        <a:xfrm>
          <a:off x="0" y="0"/>
          <a:ext cx="0" cy="0"/>
          <a:chOff x="0" y="0"/>
          <a:chExt cx="0" cy="0"/>
        </a:xfrm>
      </p:grpSpPr>
      <p:sp>
        <p:nvSpPr>
          <p:cNvPr id="71" name="セクションタイトル"/>
          <p:cNvSpPr txBox="1">
            <a:spLocks noGrp="1"/>
          </p:cNvSpPr>
          <p:nvPr>
            <p:ph type="title" hasCustomPrompt="1"/>
          </p:nvPr>
        </p:nvSpPr>
        <p:spPr>
          <a:xfrm>
            <a:off x="698500" y="3225800"/>
            <a:ext cx="11607800" cy="3302000"/>
          </a:xfrm>
          <a:prstGeom prst="rect">
            <a:avLst/>
          </a:prstGeom>
        </p:spPr>
        <p:txBody>
          <a:bodyPr anchor="ctr"/>
          <a:lstStyle>
            <a:lvl1pPr>
              <a:defRPr sz="8200" spc="-164">
                <a:latin typeface="ヒラギノ角ゴ ProN W3"/>
                <a:ea typeface="ヒラギノ角ゴ ProN W3"/>
                <a:cs typeface="ヒラギノ角ゴ ProN W3"/>
                <a:sym typeface="ヒラギノ角ゴ ProN W3"/>
              </a:defRPr>
            </a:lvl1pPr>
          </a:lstStyle>
          <a:p>
            <a:r>
              <a:t>セクションタイトル</a:t>
            </a:r>
          </a:p>
        </p:txBody>
      </p:sp>
      <p:sp>
        <p:nvSpPr>
          <p:cNvPr id="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79" name="スライドのタイトル"/>
          <p:cNvSpPr txBox="1">
            <a:spLocks noGrp="1"/>
          </p:cNvSpPr>
          <p:nvPr>
            <p:ph type="title" hasCustomPrompt="1"/>
          </p:nvPr>
        </p:nvSpPr>
        <p:spPr>
          <a:prstGeom prst="rect">
            <a:avLst/>
          </a:prstGeom>
        </p:spPr>
        <p:txBody>
          <a:bodyPr/>
          <a:lstStyle/>
          <a:p>
            <a:r>
              <a:t>スライドのタイトル</a:t>
            </a:r>
          </a:p>
        </p:txBody>
      </p:sp>
      <p:sp>
        <p:nvSpPr>
          <p:cNvPr id="80" name="スライドのサブタイトル"/>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題">
    <p:spTree>
      <p:nvGrpSpPr>
        <p:cNvPr id="1" name=""/>
        <p:cNvGrpSpPr/>
        <p:nvPr/>
      </p:nvGrpSpPr>
      <p:grpSpPr>
        <a:xfrm>
          <a:off x="0" y="0"/>
          <a:ext cx="0" cy="0"/>
          <a:chOff x="0" y="0"/>
          <a:chExt cx="0" cy="0"/>
        </a:xfrm>
      </p:grpSpPr>
      <p:sp>
        <p:nvSpPr>
          <p:cNvPr id="88" name="議題のタイトル"/>
          <p:cNvSpPr txBox="1">
            <a:spLocks noGrp="1"/>
          </p:cNvSpPr>
          <p:nvPr>
            <p:ph type="title" hasCustomPrompt="1"/>
          </p:nvPr>
        </p:nvSpPr>
        <p:spPr>
          <a:xfrm>
            <a:off x="698500" y="444500"/>
            <a:ext cx="11607800" cy="1016000"/>
          </a:xfrm>
          <a:prstGeom prst="rect">
            <a:avLst/>
          </a:prstGeom>
        </p:spPr>
        <p:txBody>
          <a:bodyPr/>
          <a:lstStyle/>
          <a:p>
            <a:r>
              <a:t>議題のタイトル</a:t>
            </a:r>
          </a:p>
        </p:txBody>
      </p:sp>
      <p:sp>
        <p:nvSpPr>
          <p:cNvPr id="89" name="議題のサブタイトル"/>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議題のサブタイトル</a:t>
            </a:r>
          </a:p>
        </p:txBody>
      </p:sp>
      <p:sp>
        <p:nvSpPr>
          <p:cNvPr id="90" name="本文レベル1…"/>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議題のトピック</a:t>
            </a:r>
          </a:p>
          <a:p>
            <a:pPr lvl="1"/>
            <a:endParaRPr/>
          </a:p>
          <a:p>
            <a:pPr lvl="2"/>
            <a:endParaRPr/>
          </a:p>
          <a:p>
            <a:pPr lvl="3"/>
            <a:endParaRPr/>
          </a:p>
          <a:p>
            <a:pPr lvl="4"/>
            <a:endParaRP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本文レベル1…"/>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スライドの箇条書きテキスト</a:t>
            </a:r>
          </a:p>
          <a:p>
            <a:pPr lvl="1"/>
            <a:endParaRPr/>
          </a:p>
          <a:p>
            <a:pPr lvl="2"/>
            <a:endParaRPr/>
          </a:p>
          <a:p>
            <a:pPr lvl="3"/>
            <a:endParaRPr/>
          </a:p>
          <a:p>
            <a:pPr lvl="4"/>
            <a:endParaRPr/>
          </a:p>
        </p:txBody>
      </p:sp>
      <p:sp>
        <p:nvSpPr>
          <p:cNvPr id="3" name="スライドのタイトル"/>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スライドのタイトル</a:t>
            </a:r>
          </a:p>
        </p:txBody>
      </p:sp>
      <p:sp>
        <p:nvSpPr>
          <p:cNvPr id="4" name="スライド番号"/>
          <p:cNvSpPr txBox="1">
            <a:spLocks noGrp="1"/>
          </p:cNvSpPr>
          <p:nvPr>
            <p:ph type="sldNum" sz="quarter" idx="2"/>
          </p:nvPr>
        </p:nvSpPr>
        <p:spPr>
          <a:xfrm>
            <a:off x="6333392" y="9234627"/>
            <a:ext cx="331243" cy="273051"/>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1pPr>
      <a:lvl2pPr marL="0" marR="0" indent="4572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2pPr>
      <a:lvl3pPr marL="0" marR="0" indent="9144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3pPr>
      <a:lvl4pPr marL="0" marR="0" indent="13716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4pPr>
      <a:lvl5pPr marL="0" marR="0" indent="18288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5pPr>
      <a:lvl6pPr marL="0" marR="0" indent="22860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6pPr>
      <a:lvl7pPr marL="0" marR="0" indent="27432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7pPr>
      <a:lvl8pPr marL="0" marR="0" indent="32004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8pPr>
      <a:lvl9pPr marL="0" marR="0" indent="36576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森下 陽向"/>
          <p:cNvSpPr txBox="1">
            <a:spLocks noGrp="1"/>
          </p:cNvSpPr>
          <p:nvPr>
            <p:ph type="body" idx="21"/>
          </p:nvPr>
        </p:nvSpPr>
        <p:spPr>
          <a:xfrm>
            <a:off x="698499" y="7979554"/>
            <a:ext cx="11607802" cy="8432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551800">
              <a:defRPr sz="2256"/>
            </a:pPr>
            <a:r>
              <a:t>　　　　　　　　　　　　　　　　　　　　　　　　　　　　　　　</a:t>
            </a:r>
            <a:r>
              <a:rPr sz="4041"/>
              <a:t>森下　陽向</a:t>
            </a:r>
          </a:p>
        </p:txBody>
      </p:sp>
      <p:sp>
        <p:nvSpPr>
          <p:cNvPr id="152" name="ワイナリーを子供が集う場に！"/>
          <p:cNvSpPr txBox="1">
            <a:spLocks noGrp="1"/>
          </p:cNvSpPr>
          <p:nvPr>
            <p:ph type="ctrTitle"/>
          </p:nvPr>
        </p:nvSpPr>
        <p:spPr>
          <a:xfrm>
            <a:off x="2108100" y="3242847"/>
            <a:ext cx="8559899" cy="2521850"/>
          </a:xfrm>
          <a:prstGeom prst="rect">
            <a:avLst/>
          </a:prstGeom>
          <a:solidFill>
            <a:srgbClr val="FFAB01"/>
          </a:solidFill>
        </p:spPr>
        <p:txBody>
          <a:bodyPr/>
          <a:lstStyle>
            <a:lvl1pPr>
              <a:defRPr>
                <a:solidFill>
                  <a:srgbClr val="FFFFFF"/>
                </a:solidFill>
              </a:defRPr>
            </a:lvl1pPr>
          </a:lstStyle>
          <a:p>
            <a:r>
              <a:rPr dirty="0" err="1" smtClean="0"/>
              <a:t>ワイナリーを子供が</a:t>
            </a:r>
            <a:r>
              <a:rPr lang="ja-JP" altLang="en-US" dirty="0" smtClean="0"/>
              <a:t>　</a:t>
            </a:r>
            <a:r>
              <a:rPr dirty="0" err="1" smtClean="0"/>
              <a:t>集う場に</a:t>
            </a:r>
            <a:r>
              <a:rPr dirty="0"/>
              <a:t>！</a:t>
            </a:r>
          </a:p>
        </p:txBody>
      </p:sp>
      <p:sp>
        <p:nvSpPr>
          <p:cNvPr id="153" name="プレゼンテーションのサブタイトル"/>
          <p:cNvSpPr txBox="1">
            <a:spLocks noGrp="1"/>
          </p:cNvSpPr>
          <p:nvPr>
            <p:ph type="subTitle" sz="quarter" idx="1"/>
          </p:nvPr>
        </p:nvSpPr>
        <p:spPr>
          <a:xfrm>
            <a:off x="1124588" y="6360428"/>
            <a:ext cx="11607801" cy="1456399"/>
          </a:xfrm>
          <a:prstGeom prst="rect">
            <a:avLst/>
          </a:prstGeom>
        </p:spPr>
        <p:txBody>
          <a:bodyPr/>
          <a:lstStyle/>
          <a:p>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17" name="作者と日付"/>
          <p:cNvSpPr txBox="1">
            <a:spLocks noGrp="1"/>
          </p:cNvSpPr>
          <p:nvPr>
            <p:ph type="body" idx="21"/>
          </p:nvPr>
        </p:nvSpPr>
        <p:spPr>
          <a:prstGeom prst="rect">
            <a:avLst/>
          </a:prstGeom>
        </p:spPr>
        <p:txBody>
          <a:bodyPr>
            <a:normAutofit lnSpcReduction="10000"/>
          </a:bodyPr>
          <a:lstStyle/>
          <a:p>
            <a:endParaRPr/>
          </a:p>
        </p:txBody>
      </p:sp>
      <p:sp>
        <p:nvSpPr>
          <p:cNvPr id="218" name="五ヶ瀬ワイナリーに…"/>
          <p:cNvSpPr txBox="1">
            <a:spLocks noGrp="1"/>
          </p:cNvSpPr>
          <p:nvPr>
            <p:ph type="ctrTitle"/>
          </p:nvPr>
        </p:nvSpPr>
        <p:spPr>
          <a:xfrm>
            <a:off x="698500" y="1854200"/>
            <a:ext cx="11609057" cy="4268417"/>
          </a:xfrm>
          <a:prstGeom prst="rect">
            <a:avLst/>
          </a:prstGeom>
          <a:solidFill>
            <a:srgbClr val="FFFFFF"/>
          </a:solidFill>
        </p:spPr>
        <p:txBody>
          <a:bodyPr/>
          <a:lstStyle/>
          <a:p>
            <a:pPr defTabSz="1629894">
              <a:defRPr sz="7708" spc="-154">
                <a:blipFill rotWithShape="1">
                  <a:blip r:embed="rId4"/>
                  <a:srcRect/>
                  <a:stretch>
                    <a:fillRect/>
                  </a:stretch>
                </a:blipFill>
              </a:defRPr>
            </a:pPr>
            <a:r>
              <a:t>五ヶ瀬ワイナリーに</a:t>
            </a:r>
          </a:p>
          <a:p>
            <a:pPr defTabSz="1629894">
              <a:defRPr sz="7708" spc="-154">
                <a:blipFill rotWithShape="1">
                  <a:blip r:embed="rId4"/>
                  <a:srcRect/>
                  <a:stretch>
                    <a:fillRect/>
                  </a:stretch>
                </a:blipFill>
              </a:defRPr>
            </a:pPr>
            <a:r>
              <a:t>子供向けのアスレチック</a:t>
            </a:r>
          </a:p>
          <a:p>
            <a:pPr defTabSz="1629894">
              <a:defRPr sz="7708" spc="-154">
                <a:blipFill rotWithShape="1">
                  <a:blip r:embed="rId4"/>
                  <a:srcRect/>
                  <a:stretch>
                    <a:fillRect/>
                  </a:stretch>
                </a:blipFill>
              </a:defRPr>
            </a:pPr>
            <a:r>
              <a:t>をつくれば観光客が増える</a:t>
            </a:r>
          </a:p>
        </p:txBody>
      </p:sp>
      <p:sp>
        <p:nvSpPr>
          <p:cNvPr id="219" name="プレゼンテーションのサブタイトル"/>
          <p:cNvSpPr txBox="1">
            <a:spLocks noGrp="1"/>
          </p:cNvSpPr>
          <p:nvPr>
            <p:ph type="subTitle" sz="quarter" idx="1"/>
          </p:nvPr>
        </p:nvSpPr>
        <p:spPr>
          <a:xfrm>
            <a:off x="698500" y="6908417"/>
            <a:ext cx="11607800" cy="1456399"/>
          </a:xfrm>
          <a:prstGeom prst="rect">
            <a:avLst/>
          </a:prstGeom>
        </p:spPr>
        <p:txBody>
          <a:bodyPr/>
          <a:lstStyle/>
          <a:p>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子連れの大人がアスレチック場にやってくる→…"/>
          <p:cNvSpPr txBox="1">
            <a:spLocks noGrp="1"/>
          </p:cNvSpPr>
          <p:nvPr>
            <p:ph type="body" idx="1"/>
          </p:nvPr>
        </p:nvSpPr>
        <p:spPr>
          <a:xfrm>
            <a:off x="698500" y="2348557"/>
            <a:ext cx="11607800" cy="6838845"/>
          </a:xfrm>
          <a:prstGeom prst="rect">
            <a:avLst/>
          </a:prstGeom>
        </p:spPr>
        <p:txBody>
          <a:bodyPr/>
          <a:lstStyle/>
          <a:p>
            <a:pPr marL="0" indent="0" defTabSz="1612554">
              <a:spcBef>
                <a:spcPts val="2900"/>
              </a:spcBef>
              <a:buSzTx/>
              <a:buNone/>
              <a:defRPr sz="3720"/>
            </a:pPr>
            <a:r>
              <a:rPr sz="4371" dirty="0" err="1"/>
              <a:t>子連れの大人がアスレチック場にやってくる</a:t>
            </a:r>
            <a:r>
              <a:rPr dirty="0"/>
              <a:t>→</a:t>
            </a:r>
          </a:p>
          <a:p>
            <a:pPr marL="0" indent="0" defTabSz="1612554">
              <a:spcBef>
                <a:spcPts val="2900"/>
              </a:spcBef>
              <a:buSzTx/>
              <a:buNone/>
              <a:defRPr sz="4464"/>
            </a:pPr>
            <a:endParaRPr dirty="0"/>
          </a:p>
          <a:p>
            <a:pPr marL="0" indent="0" defTabSz="1612554">
              <a:spcBef>
                <a:spcPts val="2900"/>
              </a:spcBef>
              <a:buSzTx/>
              <a:buNone/>
              <a:defRPr sz="4464"/>
            </a:pPr>
            <a:r>
              <a:rPr dirty="0" err="1" smtClean="0"/>
              <a:t>大人の人は</a:t>
            </a:r>
            <a:r>
              <a:rPr dirty="0" err="1" smtClean="0">
                <a:ln w="12700" cap="flat">
                  <a:solidFill>
                    <a:srgbClr val="000000"/>
                  </a:solidFill>
                  <a:prstDash val="solid"/>
                  <a:miter lim="400000"/>
                </a:ln>
              </a:rPr>
              <a:t>お土産を買う</a:t>
            </a:r>
            <a:r>
              <a:rPr dirty="0" err="1">
                <a:ln w="12700" cap="flat">
                  <a:solidFill>
                    <a:srgbClr val="000000"/>
                  </a:solidFill>
                  <a:prstDash val="solid"/>
                  <a:miter lim="400000"/>
                </a:ln>
              </a:rPr>
              <a:t>&amp;景色で癒される</a:t>
            </a:r>
            <a:endParaRPr dirty="0">
              <a:ln w="12700" cap="flat">
                <a:solidFill>
                  <a:srgbClr val="000000"/>
                </a:solidFill>
                <a:prstDash val="solid"/>
                <a:miter lim="400000"/>
              </a:ln>
            </a:endParaRPr>
          </a:p>
          <a:p>
            <a:pPr marL="0" indent="0" defTabSz="1612554">
              <a:lnSpc>
                <a:spcPct val="10000"/>
              </a:lnSpc>
              <a:spcBef>
                <a:spcPts val="0"/>
              </a:spcBef>
              <a:buSzTx/>
              <a:buNone/>
              <a:defRPr sz="4464"/>
            </a:pPr>
            <a:endParaRPr dirty="0"/>
          </a:p>
          <a:p>
            <a:pPr marL="0" indent="0" defTabSz="1612554">
              <a:spcBef>
                <a:spcPts val="2900"/>
              </a:spcBef>
              <a:buSzTx/>
              <a:buNone/>
              <a:defRPr sz="3720"/>
            </a:pPr>
            <a:r>
              <a:rPr lang="ja-JP" altLang="en-US" sz="4400" dirty="0" smtClean="0"/>
              <a:t>子どもはアスレチックで遊ぶ→</a:t>
            </a:r>
            <a:endParaRPr lang="en-US" altLang="ja-JP" sz="4400" dirty="0" smtClean="0"/>
          </a:p>
          <a:p>
            <a:pPr marL="0" indent="0" defTabSz="1612554">
              <a:spcBef>
                <a:spcPts val="2900"/>
              </a:spcBef>
              <a:buSzTx/>
              <a:buNone/>
              <a:defRPr sz="4371"/>
            </a:pPr>
            <a:endParaRPr lang="en-US" sz="1800" dirty="0" smtClean="0"/>
          </a:p>
          <a:p>
            <a:pPr marL="0" indent="0" defTabSz="1612554">
              <a:spcBef>
                <a:spcPts val="2900"/>
              </a:spcBef>
              <a:buSzTx/>
              <a:buNone/>
              <a:defRPr sz="4371"/>
            </a:pPr>
            <a:r>
              <a:rPr dirty="0" err="1" smtClean="0"/>
              <a:t>多くの人に喜んでいただける</a:t>
            </a:r>
            <a:r>
              <a:rPr dirty="0"/>
              <a:t>！</a:t>
            </a:r>
          </a:p>
        </p:txBody>
      </p:sp>
      <p:sp>
        <p:nvSpPr>
          <p:cNvPr id="224" name="なぜ五ヶ瀬ワイナリー付近なのか"/>
          <p:cNvSpPr txBox="1">
            <a:spLocks noGrp="1"/>
          </p:cNvSpPr>
          <p:nvPr>
            <p:ph type="title"/>
          </p:nvPr>
        </p:nvSpPr>
        <p:spPr>
          <a:prstGeom prst="rect">
            <a:avLst/>
          </a:prstGeom>
        </p:spPr>
        <p:txBody>
          <a:bodyPr/>
          <a:lstStyle/>
          <a:p>
            <a:r>
              <a:t>なぜ五ヶ瀬ワイナリー付近なのか</a:t>
            </a:r>
          </a:p>
        </p:txBody>
      </p:sp>
      <p:pic>
        <p:nvPicPr>
          <p:cNvPr id="225" name="IMG_4963.jpeg" descr="IMG_4963.jpeg"/>
          <p:cNvPicPr>
            <a:picLocks noChangeAspect="1"/>
          </p:cNvPicPr>
          <p:nvPr/>
        </p:nvPicPr>
        <p:blipFill>
          <a:blip r:embed="rId3">
            <a:extLst/>
          </a:blip>
          <a:stretch>
            <a:fillRect/>
          </a:stretch>
        </p:blipFill>
        <p:spPr>
          <a:xfrm>
            <a:off x="9145647" y="5767980"/>
            <a:ext cx="3402831" cy="385439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スライドの箇条書きテキスト"/>
          <p:cNvSpPr txBox="1">
            <a:spLocks noGrp="1"/>
          </p:cNvSpPr>
          <p:nvPr>
            <p:ph type="body" idx="1"/>
          </p:nvPr>
        </p:nvSpPr>
        <p:spPr>
          <a:prstGeom prst="rect">
            <a:avLst/>
          </a:prstGeom>
        </p:spPr>
        <p:txBody>
          <a:bodyPr/>
          <a:lstStyle/>
          <a:p>
            <a:pPr marL="0" indent="0">
              <a:buSzTx/>
              <a:buNone/>
            </a:pPr>
            <a:endParaRPr/>
          </a:p>
        </p:txBody>
      </p:sp>
      <p:sp>
        <p:nvSpPr>
          <p:cNvPr id="230"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231" name="なぜアスレチックなのか"/>
          <p:cNvSpPr txBox="1">
            <a:spLocks noGrp="1"/>
          </p:cNvSpPr>
          <p:nvPr>
            <p:ph type="title"/>
          </p:nvPr>
        </p:nvSpPr>
        <p:spPr>
          <a:prstGeom prst="rect">
            <a:avLst/>
          </a:prstGeom>
        </p:spPr>
        <p:txBody>
          <a:bodyPr/>
          <a:lstStyle/>
          <a:p>
            <a:r>
              <a:t>なぜアスレチックなのか</a:t>
            </a:r>
          </a:p>
        </p:txBody>
      </p:sp>
      <p:pic>
        <p:nvPicPr>
          <p:cNvPr id="232" name="IMG_4778.png" descr="IMG_4778.png"/>
          <p:cNvPicPr>
            <a:picLocks noChangeAspect="1"/>
          </p:cNvPicPr>
          <p:nvPr/>
        </p:nvPicPr>
        <p:blipFill>
          <a:blip r:embed="rId3">
            <a:extLst/>
          </a:blip>
          <a:stretch>
            <a:fillRect/>
          </a:stretch>
        </p:blipFill>
        <p:spPr>
          <a:xfrm>
            <a:off x="83336" y="1187358"/>
            <a:ext cx="13098772" cy="8515307"/>
          </a:xfrm>
          <a:prstGeom prst="rect">
            <a:avLst/>
          </a:prstGeom>
          <a:ln w="12700">
            <a:miter lim="400000"/>
          </a:ln>
        </p:spPr>
      </p:pic>
      <p:sp>
        <p:nvSpPr>
          <p:cNvPr id="233" name="子供は何度も行きたいと思っている！"/>
          <p:cNvSpPr/>
          <p:nvPr/>
        </p:nvSpPr>
        <p:spPr>
          <a:xfrm>
            <a:off x="364244" y="4307462"/>
            <a:ext cx="5257528" cy="3313836"/>
          </a:xfrm>
          <a:prstGeom prst="wedgeEllipseCallout">
            <a:avLst>
              <a:gd name="adj1" fmla="val 29115"/>
              <a:gd name="adj2" fmla="val -67981"/>
            </a:avLst>
          </a:prstGeom>
          <a:solidFill>
            <a:srgbClr val="FF6A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100">
                <a:solidFill>
                  <a:srgbClr val="FFFFFF"/>
                </a:solidFill>
              </a:defRPr>
            </a:lvl1pPr>
          </a:lstStyle>
          <a:p>
            <a:r>
              <a:rPr dirty="0" err="1" smtClean="0"/>
              <a:t>子供は何度も</a:t>
            </a:r>
            <a:endParaRPr lang="en-US" dirty="0" smtClean="0"/>
          </a:p>
          <a:p>
            <a:r>
              <a:rPr dirty="0" err="1" smtClean="0"/>
              <a:t>行きたいと思っている</a:t>
            </a:r>
            <a:r>
              <a:rPr dirty="0"/>
              <a:t>！</a:t>
            </a:r>
          </a:p>
        </p:txBody>
      </p:sp>
      <p:sp>
        <p:nvSpPr>
          <p:cNvPr id="234" name="コロナウイルスの影響をほとんど受けていない"/>
          <p:cNvSpPr/>
          <p:nvPr/>
        </p:nvSpPr>
        <p:spPr>
          <a:xfrm>
            <a:off x="6017295" y="4141987"/>
            <a:ext cx="5877859" cy="2606093"/>
          </a:xfrm>
          <a:prstGeom prst="roundRect">
            <a:avLst>
              <a:gd name="adj" fmla="val 10000"/>
            </a:avLst>
          </a:prstGeom>
          <a:solidFill>
            <a:srgbClr val="669D3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100">
                <a:solidFill>
                  <a:srgbClr val="FFD977"/>
                </a:solidFill>
              </a:defRPr>
            </a:lvl1pPr>
          </a:lstStyle>
          <a:p>
            <a:r>
              <a:t>コロナウイルスの影響をほとんど受けていない</a:t>
            </a:r>
          </a:p>
        </p:txBody>
      </p:sp>
      <p:sp>
        <p:nvSpPr>
          <p:cNvPr id="235" name="https://www2.fgn.jp/mpac/_data/8/?d=202008_02"/>
          <p:cNvSpPr txBox="1"/>
          <p:nvPr/>
        </p:nvSpPr>
        <p:spPr>
          <a:xfrm>
            <a:off x="7306533" y="1852554"/>
            <a:ext cx="5277816"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https://www2.fgn.jp/mpac/_data/8/?d=202008_02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234"/>
                                        </p:tgtEl>
                                        <p:attrNameLst>
                                          <p:attrName>style.visibility</p:attrName>
                                        </p:attrNameLst>
                                      </p:cBhvr>
                                      <p:to>
                                        <p:strVal val="visible"/>
                                      </p:to>
                                    </p:set>
                                    <p:animEffect transition="in" filter="box(out)">
                                      <p:cBhvr>
                                        <p:cTn id="12"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animBg="1" advAuto="0"/>
      <p:bldP spid="234"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スライドの箇条書きテキスト"/>
          <p:cNvSpPr txBox="1">
            <a:spLocks noGrp="1"/>
          </p:cNvSpPr>
          <p:nvPr>
            <p:ph type="body" idx="1"/>
          </p:nvPr>
        </p:nvSpPr>
        <p:spPr>
          <a:prstGeom prst="rect">
            <a:avLst/>
          </a:prstGeom>
        </p:spPr>
        <p:txBody>
          <a:bodyPr/>
          <a:lstStyle/>
          <a:p>
            <a:pPr marL="0" indent="0">
              <a:buSzTx/>
              <a:buNone/>
            </a:pPr>
            <a:endParaRPr/>
          </a:p>
        </p:txBody>
      </p:sp>
      <p:sp>
        <p:nvSpPr>
          <p:cNvPr id="240"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241" name="どこに設置するのか"/>
          <p:cNvSpPr txBox="1">
            <a:spLocks noGrp="1"/>
          </p:cNvSpPr>
          <p:nvPr>
            <p:ph type="title"/>
          </p:nvPr>
        </p:nvSpPr>
        <p:spPr>
          <a:prstGeom prst="rect">
            <a:avLst/>
          </a:prstGeom>
        </p:spPr>
        <p:txBody>
          <a:bodyPr/>
          <a:lstStyle/>
          <a:p>
            <a:r>
              <a:t>どこに設置するのか</a:t>
            </a:r>
          </a:p>
        </p:txBody>
      </p:sp>
      <p:pic>
        <p:nvPicPr>
          <p:cNvPr id="242" name="IMG_4765.jpeg" descr="IMG_4765.jpeg"/>
          <p:cNvPicPr>
            <a:picLocks noChangeAspect="1"/>
          </p:cNvPicPr>
          <p:nvPr/>
        </p:nvPicPr>
        <p:blipFill>
          <a:blip r:embed="rId3">
            <a:extLst/>
          </a:blip>
          <a:stretch>
            <a:fillRect/>
          </a:stretch>
        </p:blipFill>
        <p:spPr>
          <a:xfrm>
            <a:off x="797655" y="1437580"/>
            <a:ext cx="11694462" cy="7736752"/>
          </a:xfrm>
          <a:prstGeom prst="rect">
            <a:avLst/>
          </a:prstGeom>
          <a:ln w="12700">
            <a:miter lim="400000"/>
          </a:ln>
        </p:spPr>
      </p:pic>
      <p:sp>
        <p:nvSpPr>
          <p:cNvPr id="243" name="矢印"/>
          <p:cNvSpPr/>
          <p:nvPr/>
        </p:nvSpPr>
        <p:spPr>
          <a:xfrm rot="10800000">
            <a:off x="5246993" y="3736786"/>
            <a:ext cx="2121363" cy="808767"/>
          </a:xfrm>
          <a:prstGeom prst="rightArrow">
            <a:avLst>
              <a:gd name="adj1" fmla="val 32000"/>
              <a:gd name="adj2" fmla="val 150748"/>
            </a:avLst>
          </a:prstGeom>
          <a:solidFill>
            <a:srgbClr val="DA5100"/>
          </a:solidFill>
          <a:ln w="12700">
            <a:miter lim="400000"/>
          </a:ln>
        </p:spPr>
        <p:txBody>
          <a:bodyPr lIns="50800" tIns="50800" rIns="50800" bIns="50800" anchor="ctr"/>
          <a:lstStyle/>
          <a:p>
            <a:pPr defTabSz="584200">
              <a:defRPr sz="2200">
                <a:solidFill>
                  <a:srgbClr val="FFFFFF"/>
                </a:solidFill>
              </a:defRPr>
            </a:pPr>
            <a:endParaRPr/>
          </a:p>
        </p:txBody>
      </p:sp>
      <p:pic>
        <p:nvPicPr>
          <p:cNvPr id="244" name="描画" descr="描画"/>
          <p:cNvPicPr>
            <a:picLocks/>
          </p:cNvPicPr>
          <p:nvPr/>
        </p:nvPicPr>
        <p:blipFill>
          <a:blip r:embed="rId4">
            <a:extLst/>
          </a:blip>
          <a:stretch>
            <a:fillRect/>
          </a:stretch>
        </p:blipFill>
        <p:spPr>
          <a:xfrm>
            <a:off x="957140" y="2404350"/>
            <a:ext cx="4235158" cy="3020231"/>
          </a:xfrm>
          <a:prstGeom prst="rect">
            <a:avLst/>
          </a:prstGeom>
        </p:spPr>
      </p:pic>
      <p:sp>
        <p:nvSpPr>
          <p:cNvPr id="246" name="この林"/>
          <p:cNvSpPr/>
          <p:nvPr/>
        </p:nvSpPr>
        <p:spPr>
          <a:xfrm>
            <a:off x="5549900" y="2553278"/>
            <a:ext cx="1905000" cy="715010"/>
          </a:xfrm>
          <a:prstGeom prst="rect">
            <a:avLst/>
          </a:prstGeom>
          <a:solidFill>
            <a:srgbClr val="FFAB0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600">
                <a:solidFill>
                  <a:srgbClr val="FFFFFF"/>
                </a:solidFill>
              </a:defRPr>
            </a:lvl1pPr>
          </a:lstStyle>
          <a:p>
            <a:r>
              <a:t>この林</a:t>
            </a:r>
          </a:p>
        </p:txBody>
      </p:sp>
      <p:sp>
        <p:nvSpPr>
          <p:cNvPr id="247" name="広さは約900坪"/>
          <p:cNvSpPr/>
          <p:nvPr/>
        </p:nvSpPr>
        <p:spPr>
          <a:xfrm>
            <a:off x="1362207" y="5744152"/>
            <a:ext cx="3780139" cy="2366573"/>
          </a:xfrm>
          <a:prstGeom prst="roundRect">
            <a:avLst>
              <a:gd name="adj" fmla="val 10000"/>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800">
                <a:solidFill>
                  <a:srgbClr val="E22400"/>
                </a:solidFill>
              </a:defRPr>
            </a:lvl1pPr>
          </a:lstStyle>
          <a:p>
            <a:r>
              <a:t>広さは約900坪</a:t>
            </a:r>
          </a:p>
        </p:txBody>
      </p:sp>
      <p:sp>
        <p:nvSpPr>
          <p:cNvPr id="248" name="矢印"/>
          <p:cNvSpPr/>
          <p:nvPr/>
        </p:nvSpPr>
        <p:spPr>
          <a:xfrm rot="16200000">
            <a:off x="10100032" y="6809215"/>
            <a:ext cx="1773536" cy="1101607"/>
          </a:xfrm>
          <a:prstGeom prst="rightArrow">
            <a:avLst>
              <a:gd name="adj1" fmla="val 32000"/>
              <a:gd name="adj2" fmla="val 110675"/>
            </a:avLst>
          </a:prstGeom>
          <a:solidFill>
            <a:srgbClr val="00A1D8"/>
          </a:solidFill>
          <a:ln w="12700">
            <a:miter lim="400000"/>
          </a:ln>
        </p:spPr>
        <p:txBody>
          <a:bodyPr lIns="50800" tIns="50800" rIns="50800" bIns="50800" anchor="ctr"/>
          <a:lstStyle/>
          <a:p>
            <a:pPr defTabSz="584200">
              <a:defRPr sz="2200">
                <a:solidFill>
                  <a:srgbClr val="FFFFFF"/>
                </a:solidFill>
              </a:defRPr>
            </a:pPr>
            <a:endParaRPr/>
          </a:p>
        </p:txBody>
      </p:sp>
      <p:sp>
        <p:nvSpPr>
          <p:cNvPr id="249" name="五ヶ瀬…"/>
          <p:cNvSpPr/>
          <p:nvPr/>
        </p:nvSpPr>
        <p:spPr>
          <a:xfrm>
            <a:off x="9540494" y="7955877"/>
            <a:ext cx="2892611" cy="997114"/>
          </a:xfrm>
          <a:prstGeom prst="roundRect">
            <a:avLst>
              <a:gd name="adj" fmla="val 16817"/>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584200">
              <a:defRPr sz="2800">
                <a:solidFill>
                  <a:srgbClr val="000000"/>
                </a:solidFill>
              </a:defRPr>
            </a:pPr>
            <a:r>
              <a:t>五ヶ瀬</a:t>
            </a:r>
          </a:p>
          <a:p>
            <a:pPr defTabSz="584200">
              <a:defRPr sz="2800">
                <a:solidFill>
                  <a:srgbClr val="000000"/>
                </a:solidFill>
              </a:defRPr>
            </a:pPr>
            <a:r>
              <a:t>ワイナリー</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47"/>
                                        </p:tgtEl>
                                        <p:attrNameLst>
                                          <p:attrName>style.visibility</p:attrName>
                                        </p:attrNameLst>
                                      </p:cBhvr>
                                      <p:to>
                                        <p:strVal val="visible"/>
                                      </p:to>
                                    </p:set>
                                    <p:animEffect transition="in" filter="box(out)">
                                      <p:cBhvr>
                                        <p:cTn id="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フィールドアスレチック」…"/>
          <p:cNvSpPr txBox="1">
            <a:spLocks noGrp="1"/>
          </p:cNvSpPr>
          <p:nvPr>
            <p:ph type="body" idx="1"/>
          </p:nvPr>
        </p:nvSpPr>
        <p:spPr>
          <a:prstGeom prst="rect">
            <a:avLst/>
          </a:prstGeom>
        </p:spPr>
        <p:txBody>
          <a:bodyPr/>
          <a:lstStyle/>
          <a:p>
            <a:pPr marL="0" indent="0">
              <a:buSzTx/>
              <a:buNone/>
              <a:defRPr sz="4300"/>
            </a:pPr>
            <a:r>
              <a:t>「フィールドアスレチック」</a:t>
            </a:r>
          </a:p>
          <a:p>
            <a:pPr marL="0" indent="0">
              <a:buSzTx/>
              <a:buNone/>
              <a:defRPr sz="4300"/>
            </a:pPr>
            <a:r>
              <a:t>→周りの自然環境を生かしたアスレチック</a:t>
            </a:r>
          </a:p>
        </p:txBody>
      </p:sp>
      <p:sp>
        <p:nvSpPr>
          <p:cNvPr id="254" name="どのような形のアスレチックにするのか"/>
          <p:cNvSpPr txBox="1">
            <a:spLocks noGrp="1"/>
          </p:cNvSpPr>
          <p:nvPr>
            <p:ph type="title"/>
          </p:nvPr>
        </p:nvSpPr>
        <p:spPr>
          <a:xfrm>
            <a:off x="698500" y="656628"/>
            <a:ext cx="11607800" cy="1016001"/>
          </a:xfrm>
          <a:prstGeom prst="rect">
            <a:avLst/>
          </a:prstGeom>
        </p:spPr>
        <p:txBody>
          <a:bodyPr/>
          <a:lstStyle>
            <a:lvl1pPr defTabSz="1473840">
              <a:defRPr sz="5100" spc="-102"/>
            </a:lvl1pPr>
          </a:lstStyle>
          <a:p>
            <a:r>
              <a:t>どのような形のアスレチックにするのか</a:t>
            </a:r>
          </a:p>
        </p:txBody>
      </p:sp>
      <p:sp>
        <p:nvSpPr>
          <p:cNvPr id="255" name="六甲山フィールドアスレチックより"/>
          <p:cNvSpPr txBox="1"/>
          <p:nvPr/>
        </p:nvSpPr>
        <p:spPr>
          <a:xfrm>
            <a:off x="799468" y="8593982"/>
            <a:ext cx="11607802" cy="671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481358">
              <a:defRPr sz="3116">
                <a:solidFill>
                  <a:srgbClr val="000000"/>
                </a:solidFill>
                <a:latin typeface="+mn-lt"/>
                <a:ea typeface="+mn-ea"/>
                <a:cs typeface="+mn-cs"/>
                <a:sym typeface="ヒラギノ角ゴ ProN W6"/>
              </a:defRPr>
            </a:lvl1pPr>
          </a:lstStyle>
          <a:p>
            <a:r>
              <a:t>　　　　　　　　　　　　　六甲山フィールドアスレチックより</a:t>
            </a:r>
          </a:p>
        </p:txBody>
      </p:sp>
      <p:pic>
        <p:nvPicPr>
          <p:cNvPr id="256" name="IMG_4959.jpeg" descr="IMG_4959.jpeg"/>
          <p:cNvPicPr>
            <a:picLocks noChangeAspect="1"/>
          </p:cNvPicPr>
          <p:nvPr/>
        </p:nvPicPr>
        <p:blipFill>
          <a:blip r:embed="rId3">
            <a:extLst/>
          </a:blip>
          <a:stretch>
            <a:fillRect/>
          </a:stretch>
        </p:blipFill>
        <p:spPr>
          <a:xfrm>
            <a:off x="788156" y="1420856"/>
            <a:ext cx="10807214" cy="7333465"/>
          </a:xfrm>
          <a:prstGeom prst="rect">
            <a:avLst/>
          </a:prstGeom>
          <a:ln w="12700">
            <a:miter lim="400000"/>
          </a:ln>
        </p:spPr>
      </p:pic>
      <p:sp>
        <p:nvSpPr>
          <p:cNvPr id="257" name="https://www.rokkosan.com/greenia/"/>
          <p:cNvSpPr txBox="1"/>
          <p:nvPr/>
        </p:nvSpPr>
        <p:spPr>
          <a:xfrm>
            <a:off x="8287740" y="9180015"/>
            <a:ext cx="3748126"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https://www.rokkosan.com/greenia/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56"/>
                                        </p:tgtEl>
                                        <p:attrNameLst>
                                          <p:attrName>style.visibility</p:attrName>
                                        </p:attrNameLst>
                                      </p:cBhvr>
                                      <p:to>
                                        <p:strVal val="visible"/>
                                      </p:to>
                                    </p:set>
                                    <p:animEffect transition="in" filter="box(out)">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五ヶ瀬の自然の豊かさを生かしたい！…"/>
          <p:cNvSpPr txBox="1">
            <a:spLocks noGrp="1"/>
          </p:cNvSpPr>
          <p:nvPr>
            <p:ph type="body" idx="1"/>
          </p:nvPr>
        </p:nvSpPr>
        <p:spPr>
          <a:prstGeom prst="rect">
            <a:avLst/>
          </a:prstGeom>
        </p:spPr>
        <p:txBody>
          <a:bodyPr/>
          <a:lstStyle/>
          <a:p>
            <a:pPr marL="0" indent="0">
              <a:buSzTx/>
              <a:buNone/>
              <a:defRPr sz="4000"/>
            </a:pPr>
            <a:r>
              <a:t>五ヶ瀬の自然の豊かさを生かしたい！</a:t>
            </a:r>
          </a:p>
          <a:p>
            <a:pPr marL="0" indent="0">
              <a:buSzTx/>
              <a:buNone/>
              <a:defRPr sz="4000"/>
            </a:pPr>
            <a:r>
              <a:t>普通のアスレチックはどこにでもある。</a:t>
            </a:r>
          </a:p>
          <a:p>
            <a:pPr marL="0" indent="0">
              <a:buSzTx/>
              <a:buNone/>
              <a:defRPr sz="4400"/>
            </a:pPr>
            <a:r>
              <a:rPr>
                <a:solidFill>
                  <a:srgbClr val="38571A"/>
                </a:solidFill>
              </a:rPr>
              <a:t>「五ヶ瀬の自然」</a:t>
            </a:r>
            <a:r>
              <a:t>＋</a:t>
            </a:r>
            <a:r>
              <a:rPr>
                <a:solidFill>
                  <a:srgbClr val="DA5100"/>
                </a:solidFill>
              </a:rPr>
              <a:t>「アスレチック」</a:t>
            </a:r>
          </a:p>
        </p:txBody>
      </p:sp>
      <p:sp>
        <p:nvSpPr>
          <p:cNvPr id="262" name="新しいアスレチックを！"/>
          <p:cNvSpPr txBox="1">
            <a:spLocks noGrp="1"/>
          </p:cNvSpPr>
          <p:nvPr>
            <p:ph type="body" idx="21"/>
          </p:nvPr>
        </p:nvSpPr>
        <p:spPr>
          <a:xfrm>
            <a:off x="2937846" y="6794806"/>
            <a:ext cx="7129108" cy="13230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5000">
                <a:gradFill flip="none" rotWithShape="1">
                  <a:gsLst>
                    <a:gs pos="0">
                      <a:schemeClr val="accent1">
                        <a:lumOff val="16847"/>
                      </a:schemeClr>
                    </a:gs>
                    <a:gs pos="100000">
                      <a:schemeClr val="accent1">
                        <a:lumOff val="-13575"/>
                      </a:schemeClr>
                    </a:gs>
                  </a:gsLst>
                  <a:lin ang="5400000" scaled="0"/>
                </a:gradFill>
              </a:defRPr>
            </a:lvl1pPr>
          </a:lstStyle>
          <a:p>
            <a:r>
              <a:t>新しいアスレチックを！</a:t>
            </a:r>
          </a:p>
        </p:txBody>
      </p:sp>
      <p:sp>
        <p:nvSpPr>
          <p:cNvPr id="263" name="フィールドアスレチックにする理由"/>
          <p:cNvSpPr txBox="1">
            <a:spLocks noGrp="1"/>
          </p:cNvSpPr>
          <p:nvPr>
            <p:ph type="title"/>
          </p:nvPr>
        </p:nvSpPr>
        <p:spPr>
          <a:prstGeom prst="rect">
            <a:avLst/>
          </a:prstGeom>
        </p:spPr>
        <p:txBody>
          <a:bodyPr/>
          <a:lstStyle>
            <a:lvl1pPr defTabSz="1664572">
              <a:defRPr sz="5760" spc="-115"/>
            </a:lvl1pPr>
          </a:lstStyle>
          <a:p>
            <a:r>
              <a:t>フィールドアスレチックにする理由</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①お金がかかる…"/>
          <p:cNvSpPr txBox="1">
            <a:spLocks noGrp="1"/>
          </p:cNvSpPr>
          <p:nvPr>
            <p:ph type="body" idx="1"/>
          </p:nvPr>
        </p:nvSpPr>
        <p:spPr>
          <a:xfrm>
            <a:off x="798712" y="2879071"/>
            <a:ext cx="11485196" cy="6096001"/>
          </a:xfrm>
          <a:prstGeom prst="rect">
            <a:avLst/>
          </a:prstGeom>
        </p:spPr>
        <p:txBody>
          <a:bodyPr/>
          <a:lstStyle/>
          <a:p>
            <a:pPr marL="0" indent="0">
              <a:buSzTx/>
              <a:buNone/>
              <a:defRPr sz="4800"/>
            </a:pPr>
            <a:r>
              <a:rPr dirty="0"/>
              <a:t>①</a:t>
            </a:r>
            <a:r>
              <a:rPr dirty="0" err="1"/>
              <a:t>お金がかかる</a:t>
            </a:r>
            <a:endParaRPr dirty="0"/>
          </a:p>
          <a:p>
            <a:pPr marL="0" indent="0">
              <a:buSzTx/>
              <a:buNone/>
              <a:defRPr sz="4800"/>
            </a:pPr>
            <a:r>
              <a:rPr dirty="0"/>
              <a:t>②</a:t>
            </a:r>
            <a:r>
              <a:rPr dirty="0" err="1"/>
              <a:t>ワイナリー下にある林を所有した状態</a:t>
            </a:r>
            <a:r>
              <a:rPr dirty="0"/>
              <a:t>　　　</a:t>
            </a:r>
            <a:endParaRPr lang="en-US" dirty="0" smtClean="0"/>
          </a:p>
          <a:p>
            <a:pPr marL="0" indent="0">
              <a:buSzTx/>
              <a:buNone/>
              <a:defRPr sz="4800"/>
            </a:pPr>
            <a:r>
              <a:rPr dirty="0" err="1" smtClean="0"/>
              <a:t>にしなければならない</a:t>
            </a:r>
            <a:r>
              <a:rPr dirty="0"/>
              <a:t>。</a:t>
            </a:r>
          </a:p>
          <a:p>
            <a:pPr marL="0" indent="0">
              <a:buSzTx/>
              <a:buNone/>
              <a:defRPr sz="4800"/>
            </a:pPr>
            <a:r>
              <a:rPr dirty="0"/>
              <a:t>③</a:t>
            </a:r>
            <a:r>
              <a:rPr dirty="0" err="1"/>
              <a:t>整備をする人を雇う・宣伝をしないと</a:t>
            </a:r>
            <a:r>
              <a:rPr dirty="0"/>
              <a:t>　　　</a:t>
            </a:r>
            <a:endParaRPr lang="en-US" dirty="0" smtClean="0"/>
          </a:p>
          <a:p>
            <a:pPr marL="0" indent="0">
              <a:buSzTx/>
              <a:buNone/>
              <a:defRPr sz="4800"/>
            </a:pPr>
            <a:r>
              <a:rPr dirty="0" err="1" smtClean="0"/>
              <a:t>立ち寄ってもらえない</a:t>
            </a:r>
            <a:r>
              <a:rPr dirty="0"/>
              <a:t>。</a:t>
            </a:r>
          </a:p>
        </p:txBody>
      </p:sp>
      <p:sp>
        <p:nvSpPr>
          <p:cNvPr id="268"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269" name="アスレチックを作る上での課題"/>
          <p:cNvSpPr txBox="1">
            <a:spLocks noGrp="1"/>
          </p:cNvSpPr>
          <p:nvPr>
            <p:ph type="title"/>
          </p:nvPr>
        </p:nvSpPr>
        <p:spPr>
          <a:prstGeom prst="rect">
            <a:avLst/>
          </a:prstGeom>
        </p:spPr>
        <p:txBody>
          <a:bodyPr/>
          <a:lstStyle/>
          <a:p>
            <a:r>
              <a:t>アスレチックを作る上での課題</a:t>
            </a:r>
          </a:p>
        </p:txBody>
      </p:sp>
      <p:grpSp>
        <p:nvGrpSpPr>
          <p:cNvPr id="2" name="グループ化 1"/>
          <p:cNvGrpSpPr/>
          <p:nvPr/>
        </p:nvGrpSpPr>
        <p:grpSpPr>
          <a:xfrm>
            <a:off x="1572230" y="3599090"/>
            <a:ext cx="3410815" cy="300167"/>
            <a:chOff x="1572230" y="3599090"/>
            <a:chExt cx="3410815" cy="300167"/>
          </a:xfrm>
        </p:grpSpPr>
        <p:pic>
          <p:nvPicPr>
            <p:cNvPr id="270" name="IMG_5004.jpeg" descr="IMG_5004.jpeg"/>
            <p:cNvPicPr>
              <a:picLocks noChangeAspect="1"/>
            </p:cNvPicPr>
            <p:nvPr/>
          </p:nvPicPr>
          <p:blipFill>
            <a:blip r:embed="rId3">
              <a:extLst/>
            </a:blip>
            <a:stretch>
              <a:fillRect/>
            </a:stretch>
          </p:blipFill>
          <p:spPr>
            <a:xfrm>
              <a:off x="1572230" y="3599090"/>
              <a:ext cx="1756274" cy="300167"/>
            </a:xfrm>
            <a:prstGeom prst="rect">
              <a:avLst/>
            </a:prstGeom>
            <a:ln w="12700">
              <a:miter lim="400000"/>
            </a:ln>
          </p:spPr>
        </p:pic>
        <p:pic>
          <p:nvPicPr>
            <p:cNvPr id="271" name="IMG_5004.jpeg" descr="IMG_5004.jpeg"/>
            <p:cNvPicPr>
              <a:picLocks noChangeAspect="1"/>
            </p:cNvPicPr>
            <p:nvPr/>
          </p:nvPicPr>
          <p:blipFill>
            <a:blip r:embed="rId3">
              <a:extLst/>
            </a:blip>
            <a:stretch>
              <a:fillRect/>
            </a:stretch>
          </p:blipFill>
          <p:spPr>
            <a:xfrm>
              <a:off x="3317026" y="3606803"/>
              <a:ext cx="1666019" cy="284742"/>
            </a:xfrm>
            <a:prstGeom prst="rect">
              <a:avLst/>
            </a:prstGeom>
            <a:ln w="12700">
              <a:miter lim="400000"/>
            </a:ln>
          </p:spPr>
        </p:pic>
      </p:grpSp>
      <p:grpSp>
        <p:nvGrpSpPr>
          <p:cNvPr id="4" name="グループ化 3"/>
          <p:cNvGrpSpPr/>
          <p:nvPr/>
        </p:nvGrpSpPr>
        <p:grpSpPr>
          <a:xfrm>
            <a:off x="1416248" y="4586450"/>
            <a:ext cx="9459276" cy="374684"/>
            <a:chOff x="1416247" y="4586450"/>
            <a:chExt cx="10553429" cy="358832"/>
          </a:xfrm>
        </p:grpSpPr>
        <p:pic>
          <p:nvPicPr>
            <p:cNvPr id="272" name="IMG_5004.jpeg" descr="IMG_5004.jpeg"/>
            <p:cNvPicPr>
              <a:picLocks noChangeAspect="1"/>
            </p:cNvPicPr>
            <p:nvPr/>
          </p:nvPicPr>
          <p:blipFill>
            <a:blip r:embed="rId3">
              <a:extLst/>
            </a:blip>
            <a:stretch>
              <a:fillRect/>
            </a:stretch>
          </p:blipFill>
          <p:spPr>
            <a:xfrm>
              <a:off x="1416247" y="4595190"/>
              <a:ext cx="1756274" cy="300167"/>
            </a:xfrm>
            <a:prstGeom prst="rect">
              <a:avLst/>
            </a:prstGeom>
            <a:ln w="12700">
              <a:miter lim="400000"/>
            </a:ln>
          </p:spPr>
        </p:pic>
        <p:pic>
          <p:nvPicPr>
            <p:cNvPr id="273" name="IMG_5004.jpeg" descr="IMG_5004.jpeg"/>
            <p:cNvPicPr>
              <a:picLocks noChangeAspect="1"/>
            </p:cNvPicPr>
            <p:nvPr/>
          </p:nvPicPr>
          <p:blipFill>
            <a:blip r:embed="rId3">
              <a:extLst/>
            </a:blip>
            <a:stretch>
              <a:fillRect/>
            </a:stretch>
          </p:blipFill>
          <p:spPr>
            <a:xfrm>
              <a:off x="3172228" y="4586450"/>
              <a:ext cx="1756274" cy="300167"/>
            </a:xfrm>
            <a:prstGeom prst="rect">
              <a:avLst/>
            </a:prstGeom>
            <a:ln w="12700">
              <a:miter lim="400000"/>
            </a:ln>
          </p:spPr>
        </p:pic>
        <p:pic>
          <p:nvPicPr>
            <p:cNvPr id="276" name="IMG_5004.jpeg" descr="IMG_5004.jpeg"/>
            <p:cNvPicPr>
              <a:picLocks noChangeAspect="1"/>
            </p:cNvPicPr>
            <p:nvPr/>
          </p:nvPicPr>
          <p:blipFill>
            <a:blip r:embed="rId3">
              <a:extLst/>
            </a:blip>
            <a:stretch>
              <a:fillRect/>
            </a:stretch>
          </p:blipFill>
          <p:spPr>
            <a:xfrm>
              <a:off x="10109342" y="4627330"/>
              <a:ext cx="1860334" cy="317952"/>
            </a:xfrm>
            <a:prstGeom prst="rect">
              <a:avLst/>
            </a:prstGeom>
            <a:ln w="12700">
              <a:miter lim="400000"/>
            </a:ln>
          </p:spPr>
        </p:pic>
        <p:pic>
          <p:nvPicPr>
            <p:cNvPr id="277" name="IMG_5004.jpeg" descr="IMG_5004.jpeg"/>
            <p:cNvPicPr>
              <a:picLocks noChangeAspect="1"/>
            </p:cNvPicPr>
            <p:nvPr/>
          </p:nvPicPr>
          <p:blipFill>
            <a:blip r:embed="rId3">
              <a:extLst/>
            </a:blip>
            <a:stretch>
              <a:fillRect/>
            </a:stretch>
          </p:blipFill>
          <p:spPr>
            <a:xfrm>
              <a:off x="8386105" y="4645115"/>
              <a:ext cx="1756274" cy="300167"/>
            </a:xfrm>
            <a:prstGeom prst="rect">
              <a:avLst/>
            </a:prstGeom>
            <a:ln w="12700">
              <a:miter lim="400000"/>
            </a:ln>
          </p:spPr>
        </p:pic>
        <p:pic>
          <p:nvPicPr>
            <p:cNvPr id="278" name="IMG_5004.jpeg" descr="IMG_5004.jpeg"/>
            <p:cNvPicPr>
              <a:picLocks noChangeAspect="1"/>
            </p:cNvPicPr>
            <p:nvPr/>
          </p:nvPicPr>
          <p:blipFill>
            <a:blip r:embed="rId3">
              <a:extLst/>
            </a:blip>
            <a:stretch>
              <a:fillRect/>
            </a:stretch>
          </p:blipFill>
          <p:spPr>
            <a:xfrm>
              <a:off x="6640785" y="4627329"/>
              <a:ext cx="1756274" cy="300167"/>
            </a:xfrm>
            <a:prstGeom prst="rect">
              <a:avLst/>
            </a:prstGeom>
            <a:ln w="12700">
              <a:miter lim="400000"/>
            </a:ln>
          </p:spPr>
        </p:pic>
        <p:pic>
          <p:nvPicPr>
            <p:cNvPr id="279" name="IMG_5004.jpeg" descr="IMG_5004.jpeg"/>
            <p:cNvPicPr>
              <a:picLocks noChangeAspect="1"/>
            </p:cNvPicPr>
            <p:nvPr/>
          </p:nvPicPr>
          <p:blipFill>
            <a:blip r:embed="rId3">
              <a:extLst/>
            </a:blip>
            <a:stretch>
              <a:fillRect/>
            </a:stretch>
          </p:blipFill>
          <p:spPr>
            <a:xfrm>
              <a:off x="4917548" y="4605008"/>
              <a:ext cx="1756274" cy="300167"/>
            </a:xfrm>
            <a:prstGeom prst="rect">
              <a:avLst/>
            </a:prstGeom>
            <a:ln w="12700">
              <a:miter lim="400000"/>
            </a:ln>
          </p:spPr>
        </p:pic>
      </p:grpSp>
      <p:grpSp>
        <p:nvGrpSpPr>
          <p:cNvPr id="3" name="グループ化 2"/>
          <p:cNvGrpSpPr/>
          <p:nvPr/>
        </p:nvGrpSpPr>
        <p:grpSpPr>
          <a:xfrm>
            <a:off x="901550" y="5647515"/>
            <a:ext cx="5739235" cy="371257"/>
            <a:chOff x="1455756" y="5732146"/>
            <a:chExt cx="6963386" cy="300167"/>
          </a:xfrm>
        </p:grpSpPr>
        <p:pic>
          <p:nvPicPr>
            <p:cNvPr id="274" name="IMG_5004.jpeg" descr="IMG_5004.jpeg"/>
            <p:cNvPicPr>
              <a:picLocks noChangeAspect="1"/>
            </p:cNvPicPr>
            <p:nvPr/>
          </p:nvPicPr>
          <p:blipFill>
            <a:blip r:embed="rId3">
              <a:extLst/>
            </a:blip>
            <a:stretch>
              <a:fillRect/>
            </a:stretch>
          </p:blipFill>
          <p:spPr>
            <a:xfrm>
              <a:off x="3172228" y="5732146"/>
              <a:ext cx="1756274" cy="300167"/>
            </a:xfrm>
            <a:prstGeom prst="rect">
              <a:avLst/>
            </a:prstGeom>
            <a:ln w="12700">
              <a:miter lim="400000"/>
            </a:ln>
          </p:spPr>
        </p:pic>
        <p:pic>
          <p:nvPicPr>
            <p:cNvPr id="275" name="IMG_5004.jpeg" descr="IMG_5004.jpeg"/>
            <p:cNvPicPr>
              <a:picLocks noChangeAspect="1"/>
            </p:cNvPicPr>
            <p:nvPr/>
          </p:nvPicPr>
          <p:blipFill>
            <a:blip r:embed="rId3">
              <a:extLst/>
            </a:blip>
            <a:stretch>
              <a:fillRect/>
            </a:stretch>
          </p:blipFill>
          <p:spPr>
            <a:xfrm>
              <a:off x="1455756" y="5732146"/>
              <a:ext cx="1756274" cy="300167"/>
            </a:xfrm>
            <a:prstGeom prst="rect">
              <a:avLst/>
            </a:prstGeom>
            <a:ln w="12700">
              <a:miter lim="400000"/>
            </a:ln>
          </p:spPr>
        </p:pic>
        <p:pic>
          <p:nvPicPr>
            <p:cNvPr id="280" name="IMG_5004.jpeg" descr="IMG_5004.jpeg"/>
            <p:cNvPicPr>
              <a:picLocks noChangeAspect="1"/>
            </p:cNvPicPr>
            <p:nvPr/>
          </p:nvPicPr>
          <p:blipFill>
            <a:blip r:embed="rId3">
              <a:extLst/>
            </a:blip>
            <a:stretch>
              <a:fillRect/>
            </a:stretch>
          </p:blipFill>
          <p:spPr>
            <a:xfrm>
              <a:off x="4917548" y="5732146"/>
              <a:ext cx="1756274" cy="300167"/>
            </a:xfrm>
            <a:prstGeom prst="rect">
              <a:avLst/>
            </a:prstGeom>
            <a:ln w="12700">
              <a:miter lim="400000"/>
            </a:ln>
          </p:spPr>
        </p:pic>
        <p:pic>
          <p:nvPicPr>
            <p:cNvPr id="281" name="IMG_5004.jpeg" descr="IMG_5004.jpeg"/>
            <p:cNvPicPr>
              <a:picLocks noChangeAspect="1"/>
            </p:cNvPicPr>
            <p:nvPr/>
          </p:nvPicPr>
          <p:blipFill>
            <a:blip r:embed="rId3">
              <a:extLst/>
            </a:blip>
            <a:stretch>
              <a:fillRect/>
            </a:stretch>
          </p:blipFill>
          <p:spPr>
            <a:xfrm>
              <a:off x="6662868" y="5732146"/>
              <a:ext cx="1756274" cy="300167"/>
            </a:xfrm>
            <a:prstGeom prst="rect">
              <a:avLst/>
            </a:prstGeom>
            <a:ln w="12700">
              <a:miter lim="400000"/>
            </a:ln>
          </p:spPr>
        </p:pic>
      </p:grpSp>
      <p:grpSp>
        <p:nvGrpSpPr>
          <p:cNvPr id="6" name="グループ化 5"/>
          <p:cNvGrpSpPr/>
          <p:nvPr/>
        </p:nvGrpSpPr>
        <p:grpSpPr>
          <a:xfrm>
            <a:off x="887404" y="7905792"/>
            <a:ext cx="5435575" cy="226531"/>
            <a:chOff x="1455722" y="7934359"/>
            <a:chExt cx="4454233" cy="260933"/>
          </a:xfrm>
        </p:grpSpPr>
        <p:pic>
          <p:nvPicPr>
            <p:cNvPr id="288" name="IMG_5004.jpeg" descr="IMG_5004.jpeg"/>
            <p:cNvPicPr>
              <a:picLocks noChangeAspect="1"/>
            </p:cNvPicPr>
            <p:nvPr/>
          </p:nvPicPr>
          <p:blipFill>
            <a:blip r:embed="rId3">
              <a:extLst/>
            </a:blip>
            <a:stretch>
              <a:fillRect/>
            </a:stretch>
          </p:blipFill>
          <p:spPr>
            <a:xfrm>
              <a:off x="1455722" y="7934359"/>
              <a:ext cx="1526712" cy="260933"/>
            </a:xfrm>
            <a:prstGeom prst="rect">
              <a:avLst/>
            </a:prstGeom>
            <a:ln w="12700">
              <a:miter lim="400000"/>
            </a:ln>
          </p:spPr>
        </p:pic>
        <p:pic>
          <p:nvPicPr>
            <p:cNvPr id="289" name="IMG_5004.jpeg" descr="IMG_5004.jpeg"/>
            <p:cNvPicPr>
              <a:picLocks noChangeAspect="1"/>
            </p:cNvPicPr>
            <p:nvPr/>
          </p:nvPicPr>
          <p:blipFill>
            <a:blip r:embed="rId3">
              <a:extLst/>
            </a:blip>
            <a:stretch>
              <a:fillRect/>
            </a:stretch>
          </p:blipFill>
          <p:spPr>
            <a:xfrm>
              <a:off x="2911981" y="7934359"/>
              <a:ext cx="1526712" cy="260933"/>
            </a:xfrm>
            <a:prstGeom prst="rect">
              <a:avLst/>
            </a:prstGeom>
            <a:ln w="12700">
              <a:miter lim="400000"/>
            </a:ln>
          </p:spPr>
        </p:pic>
        <p:pic>
          <p:nvPicPr>
            <p:cNvPr id="290" name="IMG_5004.jpeg" descr="IMG_5004.jpeg"/>
            <p:cNvPicPr>
              <a:picLocks noChangeAspect="1"/>
            </p:cNvPicPr>
            <p:nvPr/>
          </p:nvPicPr>
          <p:blipFill>
            <a:blip r:embed="rId3">
              <a:extLst/>
            </a:blip>
            <a:stretch>
              <a:fillRect/>
            </a:stretch>
          </p:blipFill>
          <p:spPr>
            <a:xfrm>
              <a:off x="4383243" y="7934359"/>
              <a:ext cx="1526712" cy="260933"/>
            </a:xfrm>
            <a:prstGeom prst="rect">
              <a:avLst/>
            </a:prstGeom>
            <a:ln w="12700">
              <a:miter lim="400000"/>
            </a:ln>
          </p:spPr>
        </p:pic>
      </p:grpSp>
      <p:grpSp>
        <p:nvGrpSpPr>
          <p:cNvPr id="5" name="グループ化 4"/>
          <p:cNvGrpSpPr/>
          <p:nvPr/>
        </p:nvGrpSpPr>
        <p:grpSpPr>
          <a:xfrm>
            <a:off x="1311843" y="6797391"/>
            <a:ext cx="9633776" cy="367065"/>
            <a:chOff x="1455756" y="6987046"/>
            <a:chExt cx="10339246" cy="319206"/>
          </a:xfrm>
        </p:grpSpPr>
        <p:pic>
          <p:nvPicPr>
            <p:cNvPr id="282" name="IMG_5004.jpeg" descr="IMG_5004.jpeg"/>
            <p:cNvPicPr>
              <a:picLocks noChangeAspect="1"/>
            </p:cNvPicPr>
            <p:nvPr/>
          </p:nvPicPr>
          <p:blipFill>
            <a:blip r:embed="rId3">
              <a:extLst/>
            </a:blip>
            <a:stretch>
              <a:fillRect/>
            </a:stretch>
          </p:blipFill>
          <p:spPr>
            <a:xfrm>
              <a:off x="1455756" y="6987046"/>
              <a:ext cx="1526712" cy="260932"/>
            </a:xfrm>
            <a:prstGeom prst="rect">
              <a:avLst/>
            </a:prstGeom>
            <a:ln w="12700">
              <a:miter lim="400000"/>
            </a:ln>
          </p:spPr>
        </p:pic>
        <p:pic>
          <p:nvPicPr>
            <p:cNvPr id="283" name="IMG_5004.jpeg" descr="IMG_5004.jpeg"/>
            <p:cNvPicPr>
              <a:picLocks noChangeAspect="1"/>
            </p:cNvPicPr>
            <p:nvPr/>
          </p:nvPicPr>
          <p:blipFill>
            <a:blip r:embed="rId3">
              <a:extLst/>
            </a:blip>
            <a:stretch>
              <a:fillRect/>
            </a:stretch>
          </p:blipFill>
          <p:spPr>
            <a:xfrm>
              <a:off x="4383243" y="6987046"/>
              <a:ext cx="1526712" cy="260932"/>
            </a:xfrm>
            <a:prstGeom prst="rect">
              <a:avLst/>
            </a:prstGeom>
            <a:ln w="12700">
              <a:miter lim="400000"/>
            </a:ln>
          </p:spPr>
        </p:pic>
        <p:pic>
          <p:nvPicPr>
            <p:cNvPr id="284" name="IMG_5004.jpeg" descr="IMG_5004.jpeg"/>
            <p:cNvPicPr>
              <a:picLocks noChangeAspect="1"/>
            </p:cNvPicPr>
            <p:nvPr/>
          </p:nvPicPr>
          <p:blipFill>
            <a:blip r:embed="rId3">
              <a:extLst/>
            </a:blip>
            <a:stretch>
              <a:fillRect/>
            </a:stretch>
          </p:blipFill>
          <p:spPr>
            <a:xfrm>
              <a:off x="2911981" y="6987046"/>
              <a:ext cx="1526712" cy="260932"/>
            </a:xfrm>
            <a:prstGeom prst="rect">
              <a:avLst/>
            </a:prstGeom>
            <a:ln w="12700">
              <a:miter lim="400000"/>
            </a:ln>
          </p:spPr>
        </p:pic>
        <p:pic>
          <p:nvPicPr>
            <p:cNvPr id="285" name="IMG_5004.jpeg" descr="IMG_5004.jpeg"/>
            <p:cNvPicPr>
              <a:picLocks noChangeAspect="1"/>
            </p:cNvPicPr>
            <p:nvPr/>
          </p:nvPicPr>
          <p:blipFill>
            <a:blip r:embed="rId3">
              <a:extLst/>
            </a:blip>
            <a:stretch>
              <a:fillRect/>
            </a:stretch>
          </p:blipFill>
          <p:spPr>
            <a:xfrm>
              <a:off x="5854505" y="6987046"/>
              <a:ext cx="1526712" cy="260932"/>
            </a:xfrm>
            <a:prstGeom prst="rect">
              <a:avLst/>
            </a:prstGeom>
            <a:ln w="12700">
              <a:miter lim="400000"/>
            </a:ln>
          </p:spPr>
        </p:pic>
        <p:pic>
          <p:nvPicPr>
            <p:cNvPr id="286" name="IMG_5004.jpeg" descr="IMG_5004.jpeg"/>
            <p:cNvPicPr>
              <a:picLocks noChangeAspect="1"/>
            </p:cNvPicPr>
            <p:nvPr/>
          </p:nvPicPr>
          <p:blipFill>
            <a:blip r:embed="rId3">
              <a:extLst/>
            </a:blip>
            <a:stretch>
              <a:fillRect/>
            </a:stretch>
          </p:blipFill>
          <p:spPr>
            <a:xfrm>
              <a:off x="7310730" y="6987046"/>
              <a:ext cx="1526712" cy="260932"/>
            </a:xfrm>
            <a:prstGeom prst="rect">
              <a:avLst/>
            </a:prstGeom>
            <a:ln w="12700">
              <a:miter lim="400000"/>
            </a:ln>
          </p:spPr>
        </p:pic>
        <p:pic>
          <p:nvPicPr>
            <p:cNvPr id="287" name="IMG_5004.jpeg" descr="IMG_5004.jpeg"/>
            <p:cNvPicPr>
              <a:picLocks noChangeAspect="1"/>
            </p:cNvPicPr>
            <p:nvPr/>
          </p:nvPicPr>
          <p:blipFill>
            <a:blip r:embed="rId3">
              <a:extLst/>
            </a:blip>
            <a:stretch>
              <a:fillRect/>
            </a:stretch>
          </p:blipFill>
          <p:spPr>
            <a:xfrm>
              <a:off x="8797028" y="6987046"/>
              <a:ext cx="1526713" cy="260932"/>
            </a:xfrm>
            <a:prstGeom prst="rect">
              <a:avLst/>
            </a:prstGeom>
            <a:ln w="12700">
              <a:miter lim="400000"/>
            </a:ln>
          </p:spPr>
        </p:pic>
        <p:pic>
          <p:nvPicPr>
            <p:cNvPr id="291" name="IMG_5004.jpeg" descr="IMG_5004.jpeg"/>
            <p:cNvPicPr>
              <a:picLocks noChangeAspect="1"/>
            </p:cNvPicPr>
            <p:nvPr/>
          </p:nvPicPr>
          <p:blipFill>
            <a:blip r:embed="rId3">
              <a:extLst/>
            </a:blip>
            <a:stretch>
              <a:fillRect/>
            </a:stretch>
          </p:blipFill>
          <p:spPr>
            <a:xfrm>
              <a:off x="10268290" y="7045320"/>
              <a:ext cx="1526712" cy="260932"/>
            </a:xfrm>
            <a:prstGeom prst="rect">
              <a:avLst/>
            </a:prstGeom>
            <a:ln w="12700">
              <a:miter lim="400000"/>
            </a:ln>
          </p:spPr>
        </p:pic>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お金がかかる」……"/>
          <p:cNvSpPr txBox="1">
            <a:spLocks noGrp="1"/>
          </p:cNvSpPr>
          <p:nvPr>
            <p:ph type="body" idx="1"/>
          </p:nvPr>
        </p:nvSpPr>
        <p:spPr>
          <a:prstGeom prst="rect">
            <a:avLst/>
          </a:prstGeom>
        </p:spPr>
        <p:txBody>
          <a:bodyPr/>
          <a:lstStyle/>
          <a:p>
            <a:pPr marL="0" indent="0" defTabSz="1491179">
              <a:spcBef>
                <a:spcPts val="2700"/>
              </a:spcBef>
              <a:buSzTx/>
              <a:buNone/>
              <a:defRPr sz="4128"/>
            </a:pPr>
            <a:r>
              <a:rPr dirty="0"/>
              <a:t>「</a:t>
            </a:r>
            <a:r>
              <a:rPr dirty="0" err="1"/>
              <a:t>お金がかかる</a:t>
            </a:r>
            <a:r>
              <a:rPr dirty="0"/>
              <a:t>」…</a:t>
            </a:r>
          </a:p>
          <a:p>
            <a:pPr marL="0" indent="0" defTabSz="1491179">
              <a:spcBef>
                <a:spcPts val="2700"/>
              </a:spcBef>
              <a:buSzTx/>
              <a:buNone/>
              <a:defRPr sz="4128"/>
            </a:pPr>
            <a:r>
              <a:rPr dirty="0"/>
              <a:t>通常の遊具で約130万</a:t>
            </a:r>
          </a:p>
          <a:p>
            <a:pPr marL="0" indent="0" defTabSz="1491179">
              <a:spcBef>
                <a:spcPts val="2700"/>
              </a:spcBef>
              <a:buSzTx/>
              <a:buNone/>
              <a:defRPr sz="4128"/>
            </a:pPr>
            <a:endParaRPr dirty="0"/>
          </a:p>
          <a:p>
            <a:pPr marL="0" indent="0" defTabSz="1491179">
              <a:spcBef>
                <a:spcPts val="2700"/>
              </a:spcBef>
              <a:buSzTx/>
              <a:buNone/>
              <a:defRPr sz="4128"/>
            </a:pPr>
            <a:endParaRPr dirty="0"/>
          </a:p>
          <a:p>
            <a:pPr marL="0" indent="0" defTabSz="1491179">
              <a:spcBef>
                <a:spcPts val="2700"/>
              </a:spcBef>
              <a:buSzTx/>
              <a:buNone/>
              <a:defRPr sz="4128"/>
            </a:pPr>
            <a:endParaRPr dirty="0"/>
          </a:p>
          <a:p>
            <a:pPr marL="0" indent="0" defTabSz="1491179">
              <a:spcBef>
                <a:spcPts val="2700"/>
              </a:spcBef>
              <a:buSzTx/>
              <a:buNone/>
              <a:defRPr sz="4128"/>
            </a:pPr>
            <a:r>
              <a:rPr dirty="0"/>
              <a:t>　　　　　　　　　　　</a:t>
            </a:r>
            <a:endParaRPr lang="en-US" dirty="0" smtClean="0"/>
          </a:p>
          <a:p>
            <a:pPr marL="0" indent="0" defTabSz="1491179">
              <a:spcBef>
                <a:spcPts val="2700"/>
              </a:spcBef>
              <a:buSzTx/>
              <a:buNone/>
              <a:defRPr sz="4128"/>
            </a:pPr>
            <a:r>
              <a:rPr lang="ja-JP" altLang="en-US" sz="3182" dirty="0"/>
              <a:t>　</a:t>
            </a:r>
            <a:r>
              <a:rPr lang="ja-JP" altLang="en-US" sz="3182" dirty="0" smtClean="0"/>
              <a:t>　　　　　　　　　　　　　　　　　　　　　　</a:t>
            </a:r>
            <a:r>
              <a:rPr sz="3182" dirty="0" smtClean="0"/>
              <a:t>（</a:t>
            </a:r>
            <a:r>
              <a:rPr sz="3182" dirty="0" err="1"/>
              <a:t>株式会社ザイエンス</a:t>
            </a:r>
            <a:r>
              <a:rPr sz="3182" dirty="0"/>
              <a:t>）</a:t>
            </a:r>
          </a:p>
        </p:txBody>
      </p:sp>
      <p:sp>
        <p:nvSpPr>
          <p:cNvPr id="296"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297" name="①費用について"/>
          <p:cNvSpPr txBox="1">
            <a:spLocks noGrp="1"/>
          </p:cNvSpPr>
          <p:nvPr>
            <p:ph type="title"/>
          </p:nvPr>
        </p:nvSpPr>
        <p:spPr>
          <a:prstGeom prst="rect">
            <a:avLst/>
          </a:prstGeom>
        </p:spPr>
        <p:txBody>
          <a:bodyPr/>
          <a:lstStyle/>
          <a:p>
            <a:r>
              <a:t>①費用について</a:t>
            </a:r>
          </a:p>
        </p:txBody>
      </p:sp>
      <p:pic>
        <p:nvPicPr>
          <p:cNvPr id="298" name="IMG_4784.jpeg" descr="IMG_4784.jpeg"/>
          <p:cNvPicPr>
            <a:picLocks noChangeAspect="1"/>
          </p:cNvPicPr>
          <p:nvPr/>
        </p:nvPicPr>
        <p:blipFill>
          <a:blip r:embed="rId3">
            <a:extLst/>
          </a:blip>
          <a:stretch>
            <a:fillRect/>
          </a:stretch>
        </p:blipFill>
        <p:spPr>
          <a:xfrm>
            <a:off x="6447401" y="2546452"/>
            <a:ext cx="5746284" cy="5721463"/>
          </a:xfrm>
          <a:prstGeom prst="rect">
            <a:avLst/>
          </a:prstGeom>
          <a:ln w="12700">
            <a:miter lim="400000"/>
          </a:ln>
        </p:spPr>
      </p:pic>
      <p:sp>
        <p:nvSpPr>
          <p:cNvPr id="299" name="安い物でも約40万円もする…"/>
          <p:cNvSpPr/>
          <p:nvPr/>
        </p:nvSpPr>
        <p:spPr>
          <a:xfrm>
            <a:off x="826450" y="5419489"/>
            <a:ext cx="4823399" cy="3635611"/>
          </a:xfrm>
          <a:prstGeom prst="wedgeEllipseCallout">
            <a:avLst>
              <a:gd name="adj1" fmla="val 12835"/>
              <a:gd name="adj2" fmla="val -63503"/>
            </a:avLst>
          </a:prstGeom>
          <a:blipFill>
            <a:blip r:embed="rId4"/>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500">
                <a:solidFill>
                  <a:srgbClr val="FFFFFF"/>
                </a:solidFill>
              </a:defRPr>
            </a:lvl1pPr>
          </a:lstStyle>
          <a:p>
            <a:r>
              <a:rPr dirty="0" smtClean="0"/>
              <a:t>安い物でも約40万円もする</a:t>
            </a:r>
            <a:r>
              <a:rPr dirty="0"/>
              <a:t>…</a:t>
            </a:r>
          </a:p>
        </p:txBody>
      </p:sp>
      <p:sp>
        <p:nvSpPr>
          <p:cNvPr id="300" name="https://www.xyence.co.jp"/>
          <p:cNvSpPr txBox="1"/>
          <p:nvPr/>
        </p:nvSpPr>
        <p:spPr>
          <a:xfrm>
            <a:off x="8637694" y="9035774"/>
            <a:ext cx="2629917"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https://www.xyence.co.jp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99"/>
                                        </p:tgtEl>
                                        <p:attrNameLst>
                                          <p:attrName>style.visibility</p:attrName>
                                        </p:attrNameLst>
                                      </p:cBhvr>
                                      <p:to>
                                        <p:strVal val="visible"/>
                                      </p:to>
                                    </p:set>
                                    <p:animEffect transition="in" filter="box(out)">
                                      <p:cBhvr>
                                        <p:cTn id="7"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規模について   遊具が約「8」台入る程度。"/>
          <p:cNvSpPr txBox="1">
            <a:spLocks noGrp="1"/>
          </p:cNvSpPr>
          <p:nvPr>
            <p:ph type="body" idx="1"/>
          </p:nvPr>
        </p:nvSpPr>
        <p:spPr>
          <a:xfrm>
            <a:off x="540624" y="2219891"/>
            <a:ext cx="11765676" cy="6835209"/>
          </a:xfrm>
          <a:prstGeom prst="rect">
            <a:avLst/>
          </a:prstGeom>
        </p:spPr>
        <p:txBody>
          <a:bodyPr/>
          <a:lstStyle>
            <a:lvl1pPr marL="0" indent="0">
              <a:buSzTx/>
              <a:buNone/>
              <a:defRPr sz="3800"/>
            </a:lvl1pPr>
          </a:lstStyle>
          <a:p>
            <a:r>
              <a:t>規模について　　　遊具が約「8」台入る程度。</a:t>
            </a:r>
          </a:p>
        </p:txBody>
      </p:sp>
      <p:sp>
        <p:nvSpPr>
          <p:cNvPr id="305" name="スライドのサブタイトル"/>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　　　　　　　　　　　　　　　　　</a:t>
            </a:r>
          </a:p>
        </p:txBody>
      </p:sp>
      <p:sp>
        <p:nvSpPr>
          <p:cNvPr id="306" name="①費用について"/>
          <p:cNvSpPr txBox="1">
            <a:spLocks noGrp="1"/>
          </p:cNvSpPr>
          <p:nvPr>
            <p:ph type="title"/>
          </p:nvPr>
        </p:nvSpPr>
        <p:spPr>
          <a:prstGeom prst="rect">
            <a:avLst/>
          </a:prstGeom>
        </p:spPr>
        <p:txBody>
          <a:bodyPr/>
          <a:lstStyle/>
          <a:p>
            <a:r>
              <a:t>①費用について</a:t>
            </a:r>
          </a:p>
        </p:txBody>
      </p:sp>
      <p:sp>
        <p:nvSpPr>
          <p:cNvPr id="307" name="角丸四角形"/>
          <p:cNvSpPr/>
          <p:nvPr/>
        </p:nvSpPr>
        <p:spPr>
          <a:xfrm>
            <a:off x="384372" y="2851038"/>
            <a:ext cx="12078181" cy="6811198"/>
          </a:xfrm>
          <a:prstGeom prst="roundRect">
            <a:avLst>
              <a:gd name="adj" fmla="val 10000"/>
            </a:avLst>
          </a:prstGeom>
          <a:solidFill>
            <a:srgbClr val="00A1FF"/>
          </a:solidFill>
          <a:ln w="12700">
            <a:miter lim="400000"/>
          </a:ln>
        </p:spPr>
        <p:txBody>
          <a:bodyPr lIns="50800" tIns="50800" rIns="50800" bIns="50800" anchor="ctr"/>
          <a:lstStyle/>
          <a:p>
            <a:pPr defTabSz="584200">
              <a:defRPr sz="2200">
                <a:solidFill>
                  <a:srgbClr val="000000"/>
                </a:solidFill>
              </a:defRPr>
            </a:pPr>
            <a:endParaRPr/>
          </a:p>
        </p:txBody>
      </p:sp>
      <p:pic>
        <p:nvPicPr>
          <p:cNvPr id="308" name="IMG_4965.jpeg" descr="IMG_4965.jpeg"/>
          <p:cNvPicPr>
            <a:picLocks noChangeAspect="1"/>
          </p:cNvPicPr>
          <p:nvPr/>
        </p:nvPicPr>
        <p:blipFill>
          <a:blip r:embed="rId3">
            <a:extLst/>
          </a:blip>
          <a:stretch>
            <a:fillRect/>
          </a:stretch>
        </p:blipFill>
        <p:spPr>
          <a:xfrm>
            <a:off x="1038537" y="3690839"/>
            <a:ext cx="3837343" cy="2371922"/>
          </a:xfrm>
          <a:prstGeom prst="rect">
            <a:avLst/>
          </a:prstGeom>
          <a:ln w="12700">
            <a:miter lim="400000"/>
          </a:ln>
        </p:spPr>
      </p:pic>
      <p:pic>
        <p:nvPicPr>
          <p:cNvPr id="309" name="IMG_4968.jpeg" descr="IMG_4968.jpeg"/>
          <p:cNvPicPr>
            <a:picLocks noChangeAspect="1"/>
          </p:cNvPicPr>
          <p:nvPr/>
        </p:nvPicPr>
        <p:blipFill>
          <a:blip r:embed="rId4">
            <a:extLst/>
          </a:blip>
          <a:stretch>
            <a:fillRect/>
          </a:stretch>
        </p:blipFill>
        <p:spPr>
          <a:xfrm>
            <a:off x="5544509" y="5649703"/>
            <a:ext cx="2622498" cy="1621008"/>
          </a:xfrm>
          <a:prstGeom prst="rect">
            <a:avLst/>
          </a:prstGeom>
          <a:ln w="12700">
            <a:miter lim="400000"/>
          </a:ln>
        </p:spPr>
      </p:pic>
      <p:pic>
        <p:nvPicPr>
          <p:cNvPr id="310" name="IMG_4969.jpeg" descr="IMG_4969.jpeg"/>
          <p:cNvPicPr>
            <a:picLocks noChangeAspect="1"/>
          </p:cNvPicPr>
          <p:nvPr/>
        </p:nvPicPr>
        <p:blipFill>
          <a:blip r:embed="rId5">
            <a:extLst/>
          </a:blip>
          <a:stretch>
            <a:fillRect/>
          </a:stretch>
        </p:blipFill>
        <p:spPr>
          <a:xfrm>
            <a:off x="9167391" y="5633677"/>
            <a:ext cx="2674353" cy="1653060"/>
          </a:xfrm>
          <a:prstGeom prst="rect">
            <a:avLst/>
          </a:prstGeom>
          <a:ln w="12700">
            <a:miter lim="400000"/>
          </a:ln>
        </p:spPr>
      </p:pic>
      <p:pic>
        <p:nvPicPr>
          <p:cNvPr id="311" name="IMG_4971.jpeg" descr="IMG_4971.jpeg"/>
          <p:cNvPicPr>
            <a:picLocks noChangeAspect="1"/>
          </p:cNvPicPr>
          <p:nvPr/>
        </p:nvPicPr>
        <p:blipFill>
          <a:blip r:embed="rId6">
            <a:extLst/>
          </a:blip>
          <a:stretch>
            <a:fillRect/>
          </a:stretch>
        </p:blipFill>
        <p:spPr>
          <a:xfrm>
            <a:off x="5547838" y="7709027"/>
            <a:ext cx="2615840" cy="1616892"/>
          </a:xfrm>
          <a:prstGeom prst="rect">
            <a:avLst/>
          </a:prstGeom>
          <a:ln w="12700">
            <a:miter lim="400000"/>
          </a:ln>
        </p:spPr>
      </p:pic>
      <p:pic>
        <p:nvPicPr>
          <p:cNvPr id="312" name="IMG_4970.jpeg" descr="IMG_4970.jpeg"/>
          <p:cNvPicPr>
            <a:picLocks noChangeAspect="1"/>
          </p:cNvPicPr>
          <p:nvPr/>
        </p:nvPicPr>
        <p:blipFill>
          <a:blip r:embed="rId7">
            <a:extLst/>
          </a:blip>
          <a:stretch>
            <a:fillRect/>
          </a:stretch>
        </p:blipFill>
        <p:spPr>
          <a:xfrm>
            <a:off x="9200675" y="7711516"/>
            <a:ext cx="2607786" cy="1611914"/>
          </a:xfrm>
          <a:prstGeom prst="rect">
            <a:avLst/>
          </a:prstGeom>
          <a:ln w="12700">
            <a:miter lim="400000"/>
          </a:ln>
        </p:spPr>
      </p:pic>
      <p:pic>
        <p:nvPicPr>
          <p:cNvPr id="313" name="IMG_5014.jpeg" descr="IMG_5014.jpeg"/>
          <p:cNvPicPr>
            <a:picLocks noChangeAspect="1"/>
          </p:cNvPicPr>
          <p:nvPr/>
        </p:nvPicPr>
        <p:blipFill>
          <a:blip r:embed="rId8">
            <a:extLst/>
          </a:blip>
          <a:stretch>
            <a:fillRect/>
          </a:stretch>
        </p:blipFill>
        <p:spPr>
          <a:xfrm>
            <a:off x="9213221" y="3612494"/>
            <a:ext cx="2582693" cy="1596404"/>
          </a:xfrm>
          <a:prstGeom prst="rect">
            <a:avLst/>
          </a:prstGeom>
          <a:ln w="12700">
            <a:miter lim="400000"/>
          </a:ln>
        </p:spPr>
      </p:pic>
      <p:pic>
        <p:nvPicPr>
          <p:cNvPr id="314" name="IMG_5015.jpeg" descr="IMG_5015.jpeg"/>
          <p:cNvPicPr>
            <a:picLocks noChangeAspect="1"/>
          </p:cNvPicPr>
          <p:nvPr/>
        </p:nvPicPr>
        <p:blipFill>
          <a:blip r:embed="rId9">
            <a:extLst/>
          </a:blip>
          <a:stretch>
            <a:fillRect/>
          </a:stretch>
        </p:blipFill>
        <p:spPr>
          <a:xfrm>
            <a:off x="978216" y="6324171"/>
            <a:ext cx="3957984" cy="2968488"/>
          </a:xfrm>
          <a:prstGeom prst="rect">
            <a:avLst/>
          </a:prstGeom>
          <a:ln w="12700">
            <a:miter lim="400000"/>
          </a:ln>
        </p:spPr>
      </p:pic>
      <p:pic>
        <p:nvPicPr>
          <p:cNvPr id="315" name="IMG_5016.jpeg" descr="IMG_5016.jpeg"/>
          <p:cNvPicPr>
            <a:picLocks noChangeAspect="1"/>
          </p:cNvPicPr>
          <p:nvPr/>
        </p:nvPicPr>
        <p:blipFill>
          <a:blip r:embed="rId10">
            <a:extLst/>
          </a:blip>
          <a:stretch>
            <a:fillRect/>
          </a:stretch>
        </p:blipFill>
        <p:spPr>
          <a:xfrm>
            <a:off x="5486425" y="3636316"/>
            <a:ext cx="3222148" cy="180754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もし、先ほどの規模のまま遊具を設置した場合の費用は…"/>
          <p:cNvSpPr txBox="1">
            <a:spLocks noGrp="1"/>
          </p:cNvSpPr>
          <p:nvPr>
            <p:ph type="body" idx="1"/>
          </p:nvPr>
        </p:nvSpPr>
        <p:spPr>
          <a:xfrm>
            <a:off x="698500" y="2956892"/>
            <a:ext cx="11607800" cy="6096001"/>
          </a:xfrm>
          <a:prstGeom prst="rect">
            <a:avLst/>
          </a:prstGeom>
        </p:spPr>
        <p:txBody>
          <a:bodyPr>
            <a:normAutofit fontScale="92500" lnSpcReduction="20000"/>
          </a:bodyPr>
          <a:lstStyle/>
          <a:p>
            <a:pPr marL="0" indent="0" defTabSz="693572">
              <a:spcBef>
                <a:spcPts val="1200"/>
              </a:spcBef>
              <a:buSzTx/>
              <a:buNone/>
              <a:defRPr sz="4000"/>
            </a:pPr>
            <a:r>
              <a:t>もし、先ほどの規模のまま遊具を設置した場合の費用は…</a:t>
            </a:r>
          </a:p>
          <a:p>
            <a:pPr marL="0" indent="0" defTabSz="693572">
              <a:spcBef>
                <a:spcPts val="1200"/>
              </a:spcBef>
              <a:buSzTx/>
              <a:buNone/>
              <a:defRPr sz="3200"/>
            </a:pPr>
            <a:r>
              <a:t>　　　　　</a:t>
            </a: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endParaRPr/>
          </a:p>
          <a:p>
            <a:pPr marL="0" indent="0" defTabSz="693572">
              <a:spcBef>
                <a:spcPts val="1200"/>
              </a:spcBef>
              <a:buSzTx/>
              <a:buNone/>
              <a:defRPr sz="1200"/>
            </a:pPr>
            <a:r>
              <a:t>　　　　　　　　　　　　</a:t>
            </a:r>
          </a:p>
        </p:txBody>
      </p:sp>
      <p:sp>
        <p:nvSpPr>
          <p:cNvPr id="320" name="①費用について"/>
          <p:cNvSpPr txBox="1">
            <a:spLocks noGrp="1"/>
          </p:cNvSpPr>
          <p:nvPr>
            <p:ph type="title"/>
          </p:nvPr>
        </p:nvSpPr>
        <p:spPr>
          <a:prstGeom prst="rect">
            <a:avLst/>
          </a:prstGeom>
        </p:spPr>
        <p:txBody>
          <a:bodyPr/>
          <a:lstStyle/>
          <a:p>
            <a:r>
              <a:t>①費用について</a:t>
            </a:r>
          </a:p>
        </p:txBody>
      </p:sp>
      <p:sp>
        <p:nvSpPr>
          <p:cNvPr id="321" name="約700万円！…"/>
          <p:cNvSpPr/>
          <p:nvPr/>
        </p:nvSpPr>
        <p:spPr>
          <a:xfrm>
            <a:off x="2507027" y="3488589"/>
            <a:ext cx="7990746" cy="4009685"/>
          </a:xfrm>
          <a:prstGeom prst="star12">
            <a:avLst>
              <a:gd name="adj" fmla="val 26265"/>
            </a:avLst>
          </a:prstGeom>
          <a:solidFill>
            <a:srgbClr val="3A87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584200">
              <a:defRPr sz="2200">
                <a:solidFill>
                  <a:srgbClr val="FFFFFF"/>
                </a:solidFill>
              </a:defRPr>
            </a:pPr>
            <a:r>
              <a:t>　</a:t>
            </a:r>
            <a:r>
              <a:rPr sz="3600">
                <a:solidFill>
                  <a:srgbClr val="333333"/>
                </a:solidFill>
              </a:rPr>
              <a:t>約700万円！…</a:t>
            </a:r>
          </a:p>
        </p:txBody>
      </p:sp>
      <p:sp>
        <p:nvSpPr>
          <p:cNvPr id="322" name="五ヶ瀬町年間支出額の…"/>
          <p:cNvSpPr/>
          <p:nvPr/>
        </p:nvSpPr>
        <p:spPr>
          <a:xfrm>
            <a:off x="3582202" y="3919932"/>
            <a:ext cx="5840396" cy="456840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584200">
              <a:defRPr sz="3800">
                <a:solidFill>
                  <a:srgbClr val="FFFFFF"/>
                </a:solidFill>
              </a:defRPr>
            </a:pPr>
            <a:r>
              <a:t>五ヶ瀬町年間支出額の</a:t>
            </a:r>
          </a:p>
          <a:p>
            <a:pPr defTabSz="584200">
              <a:defRPr sz="3800">
                <a:solidFill>
                  <a:srgbClr val="FFFFFF"/>
                </a:solidFill>
              </a:defRPr>
            </a:pPr>
            <a:r>
              <a:t>約1%      だが…</a:t>
            </a:r>
          </a:p>
        </p:txBody>
      </p:sp>
      <p:sp>
        <p:nvSpPr>
          <p:cNvPr id="323" name="五ヶ瀬町令和元年度支出より"/>
          <p:cNvSpPr txBox="1"/>
          <p:nvPr/>
        </p:nvSpPr>
        <p:spPr>
          <a:xfrm>
            <a:off x="8266262" y="1392424"/>
            <a:ext cx="3100166"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000000"/>
                </a:solidFill>
              </a:defRPr>
            </a:lvl1pPr>
          </a:lstStyle>
          <a:p>
            <a:r>
              <a:t>五ヶ瀬町令和元年度支出より</a:t>
            </a:r>
          </a:p>
        </p:txBody>
      </p:sp>
      <p:sp>
        <p:nvSpPr>
          <p:cNvPr id="324" name="建設費や整備費も遊具とほぼ同等の費用がかかる…"/>
          <p:cNvSpPr/>
          <p:nvPr/>
        </p:nvSpPr>
        <p:spPr>
          <a:xfrm>
            <a:off x="2614588" y="3816435"/>
            <a:ext cx="7775624" cy="4775403"/>
          </a:xfrm>
          <a:prstGeom prst="roundRect">
            <a:avLst>
              <a:gd name="adj" fmla="val 10000"/>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500">
                <a:solidFill>
                  <a:srgbClr val="000000"/>
                </a:solidFill>
              </a:defRPr>
            </a:lvl1pPr>
          </a:lstStyle>
          <a:p>
            <a:r>
              <a:t>建設費や整備費も遊具とほぼ同等の費用がかかる…</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21"/>
                                        </p:tgtEl>
                                        <p:attrNameLst>
                                          <p:attrName>style.visibility</p:attrName>
                                        </p:attrNameLst>
                                      </p:cBhvr>
                                      <p:to>
                                        <p:strVal val="visible"/>
                                      </p:to>
                                    </p:set>
                                    <p:anim calcmode="lin" valueType="num">
                                      <p:cBhvr>
                                        <p:cTn id="7" dur="750" fill="hold"/>
                                        <p:tgtEl>
                                          <p:spTgt spid="321"/>
                                        </p:tgtEl>
                                        <p:attrNameLst>
                                          <p:attrName>ppt_w</p:attrName>
                                        </p:attrNameLst>
                                      </p:cBhvr>
                                      <p:tavLst>
                                        <p:tav tm="0">
                                          <p:val>
                                            <p:fltVal val="0"/>
                                          </p:val>
                                        </p:tav>
                                        <p:tav tm="100000">
                                          <p:val>
                                            <p:strVal val="#ppt_w"/>
                                          </p:val>
                                        </p:tav>
                                      </p:tavLst>
                                    </p:anim>
                                    <p:anim calcmode="lin" valueType="num">
                                      <p:cBhvr>
                                        <p:cTn id="8" dur="750" fill="hold"/>
                                        <p:tgtEl>
                                          <p:spTgt spid="3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type="lt">
                                    <p:tmAbs val="0"/>
                                  </p:iterate>
                                  <p:childTnLst>
                                    <p:set>
                                      <p:cBhvr>
                                        <p:cTn id="12" fill="hold"/>
                                        <p:tgtEl>
                                          <p:spTgt spid="322"/>
                                        </p:tgtEl>
                                        <p:attrNameLst>
                                          <p:attrName>style.visibility</p:attrName>
                                        </p:attrNameLst>
                                      </p:cBhvr>
                                      <p:to>
                                        <p:strVal val="visible"/>
                                      </p:to>
                                    </p:set>
                                    <p:anim calcmode="lin" valueType="num">
                                      <p:cBhvr>
                                        <p:cTn id="13" dur="1000" fill="hold"/>
                                        <p:tgtEl>
                                          <p:spTgt spid="322"/>
                                        </p:tgtEl>
                                        <p:attrNameLst>
                                          <p:attrName>ppt_x</p:attrName>
                                        </p:attrNameLst>
                                      </p:cBhvr>
                                      <p:tavLst>
                                        <p:tav tm="0">
                                          <p:val>
                                            <p:strVal val="0-#ppt_w/2"/>
                                          </p:val>
                                        </p:tav>
                                        <p:tav tm="100000">
                                          <p:val>
                                            <p:strVal val="#ppt_x"/>
                                          </p:val>
                                        </p:tav>
                                      </p:tavLst>
                                    </p:anim>
                                    <p:anim calcmode="lin" valueType="num">
                                      <p:cBhvr>
                                        <p:cTn id="14" dur="10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3" nodeType="clickEffect">
                                  <p:stCondLst>
                                    <p:cond delay="0"/>
                                  </p:stCondLst>
                                  <p:iterate>
                                    <p:tmAbs val="0"/>
                                  </p:iterate>
                                  <p:childTnLst>
                                    <p:set>
                                      <p:cBhvr>
                                        <p:cTn id="18" fill="hold"/>
                                        <p:tgtEl>
                                          <p:spTgt spid="324"/>
                                        </p:tgtEl>
                                        <p:attrNameLst>
                                          <p:attrName>style.visibility</p:attrName>
                                        </p:attrNameLst>
                                      </p:cBhvr>
                                      <p:to>
                                        <p:strVal val="visible"/>
                                      </p:to>
                                    </p:set>
                                    <p:animEffect transition="in" filter="box(out)">
                                      <p:cBhvr>
                                        <p:cTn id="19"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1" animBg="1" advAuto="0"/>
      <p:bldP spid="322" grpId="2" animBg="1" advAuto="0"/>
      <p:bldP spid="324"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一言で表すと……"/>
          <p:cNvSpPr txBox="1">
            <a:spLocks noGrp="1"/>
          </p:cNvSpPr>
          <p:nvPr>
            <p:ph type="body" idx="1"/>
          </p:nvPr>
        </p:nvSpPr>
        <p:spPr>
          <a:prstGeom prst="rect">
            <a:avLst/>
          </a:prstGeom>
        </p:spPr>
        <p:txBody>
          <a:bodyPr/>
          <a:lstStyle/>
          <a:p>
            <a:pPr marL="0" indent="0">
              <a:buSzTx/>
              <a:buNone/>
              <a:defRPr sz="4400"/>
            </a:pPr>
            <a:r>
              <a:t>一言で表すと…</a:t>
            </a:r>
          </a:p>
          <a:p>
            <a:pPr marL="0" indent="0">
              <a:buSzTx/>
              <a:buNone/>
              <a:defRPr sz="6300"/>
            </a:pPr>
            <a:r>
              <a:t>　</a:t>
            </a:r>
            <a:r>
              <a:rPr sz="7300"/>
              <a:t>「観光客数の増加」</a:t>
            </a:r>
          </a:p>
          <a:p>
            <a:pPr marL="0" indent="0">
              <a:buSzTx/>
              <a:buNone/>
              <a:defRPr sz="4400"/>
            </a:pPr>
            <a:r>
              <a:t>　　　　　　　　　　　　　です。</a:t>
            </a:r>
          </a:p>
        </p:txBody>
      </p:sp>
      <p:sp>
        <p:nvSpPr>
          <p:cNvPr id="158"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159" name="私が目指すものについて"/>
          <p:cNvSpPr txBox="1">
            <a:spLocks noGrp="1"/>
          </p:cNvSpPr>
          <p:nvPr>
            <p:ph type="title"/>
          </p:nvPr>
        </p:nvSpPr>
        <p:spPr>
          <a:prstGeom prst="rect">
            <a:avLst/>
          </a:prstGeom>
        </p:spPr>
        <p:txBody>
          <a:bodyPr/>
          <a:lstStyle/>
          <a:p>
            <a:r>
              <a:t>私が目指すものについて</a:t>
            </a:r>
          </a:p>
        </p:txBody>
      </p:sp>
      <p:pic>
        <p:nvPicPr>
          <p:cNvPr id="160" name="IMG_4954.jpeg" descr="IMG_4954.jpeg"/>
          <p:cNvPicPr>
            <a:picLocks noChangeAspect="1"/>
          </p:cNvPicPr>
          <p:nvPr/>
        </p:nvPicPr>
        <p:blipFill>
          <a:blip r:embed="rId3">
            <a:extLst/>
          </a:blip>
          <a:stretch>
            <a:fillRect/>
          </a:stretch>
        </p:blipFill>
        <p:spPr>
          <a:xfrm>
            <a:off x="1169483" y="6126912"/>
            <a:ext cx="5464781" cy="2873417"/>
          </a:xfrm>
          <a:prstGeom prst="rect">
            <a:avLst/>
          </a:prstGeom>
          <a:ln w="12700">
            <a:miter lim="400000"/>
          </a:ln>
        </p:spPr>
      </p:pic>
      <p:pic>
        <p:nvPicPr>
          <p:cNvPr id="161" name="IMG_4958.png" descr="IMG_4958.png"/>
          <p:cNvPicPr>
            <a:picLocks noChangeAspect="1"/>
          </p:cNvPicPr>
          <p:nvPr/>
        </p:nvPicPr>
        <p:blipFill>
          <a:blip r:embed="rId4">
            <a:extLst/>
          </a:blip>
          <a:stretch>
            <a:fillRect/>
          </a:stretch>
        </p:blipFill>
        <p:spPr>
          <a:xfrm>
            <a:off x="9242056" y="2676212"/>
            <a:ext cx="3492501" cy="23241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クラウドファンディング」を活用する。…"/>
          <p:cNvSpPr txBox="1">
            <a:spLocks noGrp="1"/>
          </p:cNvSpPr>
          <p:nvPr>
            <p:ph type="body" idx="1"/>
          </p:nvPr>
        </p:nvSpPr>
        <p:spPr>
          <a:prstGeom prst="rect">
            <a:avLst/>
          </a:prstGeom>
        </p:spPr>
        <p:txBody>
          <a:bodyPr/>
          <a:lstStyle/>
          <a:p>
            <a:pPr marL="0" indent="0">
              <a:buSzTx/>
              <a:buNone/>
              <a:defRPr sz="4700"/>
            </a:pPr>
            <a:r>
              <a:rPr>
                <a:solidFill>
                  <a:srgbClr val="E22400"/>
                </a:solidFill>
                <a:latin typeface="+mn-lt"/>
                <a:ea typeface="+mn-ea"/>
                <a:cs typeface="+mn-cs"/>
                <a:sym typeface="ヒラギノ角ゴ ProN W6"/>
              </a:rPr>
              <a:t>「クラウドファンディング」</a:t>
            </a:r>
            <a:r>
              <a:t>を活用する。</a:t>
            </a:r>
          </a:p>
          <a:p>
            <a:pPr marL="0" indent="0">
              <a:buSzTx/>
              <a:buNone/>
              <a:defRPr sz="3800"/>
            </a:pPr>
            <a:endParaRPr/>
          </a:p>
          <a:p>
            <a:pPr marL="0" indent="0">
              <a:buSzTx/>
              <a:buNone/>
              <a:defRPr sz="4500"/>
            </a:pPr>
            <a:r>
              <a:t>クラウドファンディングの成功率は、約40%</a:t>
            </a:r>
          </a:p>
          <a:p>
            <a:pPr marL="0" indent="0">
              <a:buSzTx/>
              <a:buNone/>
              <a:defRPr sz="4500"/>
            </a:pPr>
            <a:r>
              <a:t>　　　→見込みはあるが１つ課題も…</a:t>
            </a:r>
          </a:p>
        </p:txBody>
      </p:sp>
      <p:sp>
        <p:nvSpPr>
          <p:cNvPr id="329"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330" name="①費用について"/>
          <p:cNvSpPr txBox="1">
            <a:spLocks noGrp="1"/>
          </p:cNvSpPr>
          <p:nvPr>
            <p:ph type="title"/>
          </p:nvPr>
        </p:nvSpPr>
        <p:spPr>
          <a:prstGeom prst="rect">
            <a:avLst/>
          </a:prstGeom>
        </p:spPr>
        <p:txBody>
          <a:bodyPr/>
          <a:lstStyle/>
          <a:p>
            <a:r>
              <a:t>①費用について</a:t>
            </a:r>
          </a:p>
        </p:txBody>
      </p:sp>
      <p:pic>
        <p:nvPicPr>
          <p:cNvPr id="331" name="IMG_5004.jpeg" descr="IMG_5004.jpeg"/>
          <p:cNvPicPr>
            <a:picLocks noChangeAspect="1"/>
          </p:cNvPicPr>
          <p:nvPr/>
        </p:nvPicPr>
        <p:blipFill>
          <a:blip r:embed="rId3">
            <a:extLst/>
          </a:blip>
          <a:stretch>
            <a:fillRect/>
          </a:stretch>
        </p:blipFill>
        <p:spPr>
          <a:xfrm>
            <a:off x="9152420" y="5603132"/>
            <a:ext cx="1479827" cy="25291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費用の出所等を担当する方……"/>
          <p:cNvSpPr txBox="1">
            <a:spLocks noGrp="1"/>
          </p:cNvSpPr>
          <p:nvPr>
            <p:ph type="body" idx="1"/>
          </p:nvPr>
        </p:nvSpPr>
        <p:spPr>
          <a:xfrm>
            <a:off x="698500" y="2956892"/>
            <a:ext cx="11607800" cy="6096001"/>
          </a:xfrm>
          <a:prstGeom prst="rect">
            <a:avLst/>
          </a:prstGeom>
        </p:spPr>
        <p:txBody>
          <a:bodyPr/>
          <a:lstStyle/>
          <a:p>
            <a:pPr marL="0" indent="0">
              <a:buSzTx/>
              <a:buNone/>
              <a:defRPr sz="4400"/>
            </a:pPr>
            <a:r>
              <a:t>費用の出所等を担当する方…</a:t>
            </a:r>
          </a:p>
          <a:p>
            <a:pPr marL="0" indent="0">
              <a:buSzTx/>
              <a:buNone/>
              <a:defRPr sz="4400"/>
            </a:pPr>
            <a:r>
              <a:t>　　　　　　　　五ヶ瀬町役場「企画課」</a:t>
            </a:r>
          </a:p>
          <a:p>
            <a:pPr marL="0" indent="0">
              <a:buSzTx/>
              <a:buNone/>
              <a:defRPr sz="4400"/>
            </a:pPr>
            <a:r>
              <a:t>　しかし…</a:t>
            </a:r>
          </a:p>
          <a:p>
            <a:pPr marL="0" indent="0">
              <a:buSzTx/>
              <a:buNone/>
              <a:defRPr sz="4400"/>
            </a:pPr>
            <a:r>
              <a:t>　</a:t>
            </a:r>
            <a:r>
              <a:rPr u="sng">
                <a:solidFill>
                  <a:srgbClr val="3A87FE"/>
                </a:solidFill>
              </a:rPr>
              <a:t>資金集め</a:t>
            </a:r>
            <a:r>
              <a:t>には補助はできない…</a:t>
            </a:r>
          </a:p>
        </p:txBody>
      </p:sp>
      <p:sp>
        <p:nvSpPr>
          <p:cNvPr id="336" name="クラウドファンディングの補助は出来ない"/>
          <p:cNvSpPr txBox="1">
            <a:spLocks noGrp="1"/>
          </p:cNvSpPr>
          <p:nvPr>
            <p:ph type="body" idx="21"/>
          </p:nvPr>
        </p:nvSpPr>
        <p:spPr>
          <a:xfrm>
            <a:off x="3842961" y="7730613"/>
            <a:ext cx="7900282" cy="14290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98968">
              <a:defRPr sz="4250">
                <a:solidFill>
                  <a:srgbClr val="38571A"/>
                </a:solidFill>
              </a:defRPr>
            </a:lvl1pPr>
          </a:lstStyle>
          <a:p>
            <a:r>
              <a:t>クラウドファンディングの補助は出来ない</a:t>
            </a:r>
          </a:p>
        </p:txBody>
      </p:sp>
      <p:sp>
        <p:nvSpPr>
          <p:cNvPr id="337" name="①費用について"/>
          <p:cNvSpPr txBox="1">
            <a:spLocks noGrp="1"/>
          </p:cNvSpPr>
          <p:nvPr>
            <p:ph type="title"/>
          </p:nvPr>
        </p:nvSpPr>
        <p:spPr>
          <a:prstGeom prst="rect">
            <a:avLst/>
          </a:prstGeom>
        </p:spPr>
        <p:txBody>
          <a:bodyPr/>
          <a:lstStyle/>
          <a:p>
            <a:r>
              <a:t>①費用について</a:t>
            </a:r>
          </a:p>
        </p:txBody>
      </p:sp>
      <p:sp>
        <p:nvSpPr>
          <p:cNvPr id="338" name="四角形"/>
          <p:cNvSpPr/>
          <p:nvPr/>
        </p:nvSpPr>
        <p:spPr>
          <a:xfrm>
            <a:off x="2217924" y="7126458"/>
            <a:ext cx="120749" cy="988538"/>
          </a:xfrm>
          <a:prstGeom prst="rect">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339" name="矢印"/>
          <p:cNvSpPr/>
          <p:nvPr/>
        </p:nvSpPr>
        <p:spPr>
          <a:xfrm>
            <a:off x="2217924" y="7862088"/>
            <a:ext cx="1667003" cy="383255"/>
          </a:xfrm>
          <a:prstGeom prst="rightArrow">
            <a:avLst>
              <a:gd name="adj1" fmla="val 32000"/>
              <a:gd name="adj2" fmla="val 318118"/>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pic>
        <p:nvPicPr>
          <p:cNvPr id="340" name="IMG_5004.jpeg" descr="IMG_5004.jpeg"/>
          <p:cNvPicPr>
            <a:picLocks noChangeAspect="1"/>
          </p:cNvPicPr>
          <p:nvPr/>
        </p:nvPicPr>
        <p:blipFill>
          <a:blip r:embed="rId3">
            <a:extLst/>
          </a:blip>
          <a:stretch>
            <a:fillRect/>
          </a:stretch>
        </p:blipFill>
        <p:spPr>
          <a:xfrm>
            <a:off x="6945435" y="4705507"/>
            <a:ext cx="2023467" cy="34583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チラシ作成での費用                    チラシデザインの平均費用と料金相場【2022年完全版】より…"/>
          <p:cNvSpPr txBox="1">
            <a:spLocks noGrp="1"/>
          </p:cNvSpPr>
          <p:nvPr>
            <p:ph type="body" idx="1"/>
          </p:nvPr>
        </p:nvSpPr>
        <p:spPr>
          <a:prstGeom prst="rect">
            <a:avLst/>
          </a:prstGeom>
        </p:spPr>
        <p:txBody>
          <a:bodyPr/>
          <a:lstStyle/>
          <a:p>
            <a:pPr marL="495300" indent="-495300"/>
            <a:r>
              <a:rPr sz="3900" dirty="0" err="1" smtClean="0"/>
              <a:t>チラシ作成での費用</a:t>
            </a:r>
            <a:endParaRPr lang="en-US" sz="3900" dirty="0"/>
          </a:p>
          <a:p>
            <a:pPr marL="0" indent="0">
              <a:buNone/>
            </a:pPr>
            <a:r>
              <a:rPr dirty="0" smtClean="0"/>
              <a:t>チラシデザインの平均費用と料金相場</a:t>
            </a:r>
            <a:r>
              <a:rPr dirty="0"/>
              <a:t>【2022年完全版】より</a:t>
            </a:r>
          </a:p>
          <a:p>
            <a:pPr marL="0" indent="0">
              <a:buSzTx/>
              <a:buNone/>
            </a:pPr>
            <a:r>
              <a:rPr dirty="0"/>
              <a:t>　</a:t>
            </a:r>
            <a:r>
              <a:rPr sz="4000" dirty="0"/>
              <a:t>1000枚あたり約7000円</a:t>
            </a:r>
          </a:p>
          <a:p>
            <a:pPr marL="0" indent="0">
              <a:buSzTx/>
              <a:buNone/>
              <a:defRPr sz="4000"/>
            </a:pPr>
            <a:endParaRPr sz="4000" dirty="0"/>
          </a:p>
          <a:p>
            <a:pPr marL="0" indent="0">
              <a:buSzTx/>
              <a:buNone/>
              <a:defRPr sz="4000"/>
            </a:pPr>
            <a:r>
              <a:rPr dirty="0"/>
              <a:t>　　　　</a:t>
            </a:r>
            <a:r>
              <a:rPr dirty="0" err="1"/>
              <a:t>費用を抑えられる</a:t>
            </a:r>
            <a:r>
              <a:rPr dirty="0"/>
              <a:t>！　　</a:t>
            </a:r>
            <a:r>
              <a:rPr dirty="0" err="1"/>
              <a:t>そして</a:t>
            </a:r>
            <a:r>
              <a:rPr dirty="0"/>
              <a:t>…</a:t>
            </a:r>
          </a:p>
        </p:txBody>
      </p:sp>
      <p:sp>
        <p:nvSpPr>
          <p:cNvPr id="345" name="チラシでクラウドファンディングの応援を！"/>
          <p:cNvSpPr txBox="1">
            <a:spLocks noGrp="1"/>
          </p:cNvSpPr>
          <p:nvPr>
            <p:ph type="body" idx="21"/>
          </p:nvPr>
        </p:nvSpPr>
        <p:spPr>
          <a:xfrm>
            <a:off x="698499" y="1871782"/>
            <a:ext cx="11607802" cy="6718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チラシでクラウドファンディングの応援を！</a:t>
            </a:r>
          </a:p>
        </p:txBody>
      </p:sp>
      <p:sp>
        <p:nvSpPr>
          <p:cNvPr id="346" name="①費用について"/>
          <p:cNvSpPr txBox="1">
            <a:spLocks noGrp="1"/>
          </p:cNvSpPr>
          <p:nvPr>
            <p:ph type="title"/>
          </p:nvPr>
        </p:nvSpPr>
        <p:spPr>
          <a:prstGeom prst="rect">
            <a:avLst/>
          </a:prstGeom>
        </p:spPr>
        <p:txBody>
          <a:bodyPr/>
          <a:lstStyle/>
          <a:p>
            <a:r>
              <a:t>①費用について</a:t>
            </a:r>
          </a:p>
        </p:txBody>
      </p:sp>
      <p:pic>
        <p:nvPicPr>
          <p:cNvPr id="347" name="IMG_4961.jpeg" descr="IMG_4961.jpeg"/>
          <p:cNvPicPr>
            <a:picLocks noChangeAspect="1"/>
          </p:cNvPicPr>
          <p:nvPr/>
        </p:nvPicPr>
        <p:blipFill>
          <a:blip r:embed="rId3">
            <a:extLst/>
          </a:blip>
          <a:stretch>
            <a:fillRect/>
          </a:stretch>
        </p:blipFill>
        <p:spPr>
          <a:xfrm>
            <a:off x="9823218" y="5090300"/>
            <a:ext cx="2342277" cy="2164832"/>
          </a:xfrm>
          <a:prstGeom prst="rect">
            <a:avLst/>
          </a:prstGeom>
          <a:ln w="12700">
            <a:miter lim="400000"/>
          </a:ln>
        </p:spPr>
      </p:pic>
      <p:sp>
        <p:nvSpPr>
          <p:cNvPr id="348" name="https://insatsu-center.com/?gclid=EAIaIQobChMIpqbzkMiT-gIVTXRgCh2F2QzEEAAYASAAEgI7zfD_BwE"/>
          <p:cNvSpPr txBox="1"/>
          <p:nvPr/>
        </p:nvSpPr>
        <p:spPr>
          <a:xfrm>
            <a:off x="2079466" y="9035774"/>
            <a:ext cx="10481565"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https://insatsu-center.com/?gclid=EAIaIQobChMIpqbzkMiT-gIVTXRgCh2F2QzEEAAYASAAEgI7zfD_BwE</a:t>
            </a:r>
          </a:p>
        </p:txBody>
      </p:sp>
      <p:pic>
        <p:nvPicPr>
          <p:cNvPr id="349" name="IMG_5004.jpeg" descr="IMG_5004.jpeg"/>
          <p:cNvPicPr>
            <a:picLocks noChangeAspect="1"/>
          </p:cNvPicPr>
          <p:nvPr/>
        </p:nvPicPr>
        <p:blipFill>
          <a:blip r:embed="rId4">
            <a:extLst/>
          </a:blip>
          <a:stretch>
            <a:fillRect/>
          </a:stretch>
        </p:blipFill>
        <p:spPr>
          <a:xfrm>
            <a:off x="3753988" y="5332331"/>
            <a:ext cx="2153197" cy="36800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チラシは「ザイオンス効果」を与える。…"/>
          <p:cNvSpPr txBox="1">
            <a:spLocks noGrp="1"/>
          </p:cNvSpPr>
          <p:nvPr>
            <p:ph type="body" idx="1"/>
          </p:nvPr>
        </p:nvSpPr>
        <p:spPr>
          <a:prstGeom prst="rect">
            <a:avLst/>
          </a:prstGeom>
        </p:spPr>
        <p:txBody>
          <a:bodyPr/>
          <a:lstStyle/>
          <a:p>
            <a:pPr marL="0" indent="0">
              <a:buSzTx/>
              <a:buNone/>
              <a:defRPr sz="4100"/>
            </a:pPr>
            <a:r>
              <a:t>チラシは「ザイオンス効果」を与える。</a:t>
            </a:r>
          </a:p>
          <a:p>
            <a:pPr marL="0" indent="0">
              <a:buSzTx/>
              <a:buNone/>
              <a:defRPr sz="4100"/>
            </a:pPr>
            <a:r>
              <a:t>「ザイオンス効果」とは…？</a:t>
            </a:r>
          </a:p>
          <a:p>
            <a:pPr marL="0" indent="0" defTabSz="457200">
              <a:lnSpc>
                <a:spcPct val="100000"/>
              </a:lnSpc>
              <a:spcBef>
                <a:spcPts val="2500"/>
              </a:spcBef>
              <a:buSzTx/>
              <a:buNone/>
              <a:defRPr sz="4300">
                <a:latin typeface="Helvetica"/>
                <a:ea typeface="Helvetica"/>
                <a:cs typeface="Helvetica"/>
                <a:sym typeface="Helvetica"/>
              </a:defRPr>
            </a:pPr>
            <a:r>
              <a:t>チラシによって接触頻度が増えるほど、企業や店舗に好感を持たれやすくなること。</a:t>
            </a:r>
          </a:p>
          <a:p>
            <a:pPr marL="0" indent="0" defTabSz="457200">
              <a:lnSpc>
                <a:spcPct val="100000"/>
              </a:lnSpc>
              <a:spcBef>
                <a:spcPts val="2500"/>
              </a:spcBef>
              <a:buSzTx/>
              <a:buNone/>
              <a:defRPr sz="4300">
                <a:latin typeface="Helvetica"/>
                <a:ea typeface="Helvetica"/>
                <a:cs typeface="Helvetica"/>
                <a:sym typeface="Helvetica"/>
              </a:defRPr>
            </a:pPr>
            <a:endParaRPr/>
          </a:p>
          <a:p>
            <a:pPr marL="0" indent="0" defTabSz="457200">
              <a:lnSpc>
                <a:spcPct val="100000"/>
              </a:lnSpc>
              <a:spcBef>
                <a:spcPts val="2500"/>
              </a:spcBef>
              <a:buSzTx/>
              <a:buNone/>
              <a:defRPr sz="4300">
                <a:latin typeface="Helvetica"/>
                <a:ea typeface="Helvetica"/>
                <a:cs typeface="Helvetica"/>
                <a:sym typeface="Helvetica"/>
              </a:defRPr>
            </a:pPr>
            <a:r>
              <a:t>　　　　といったメリットも！</a:t>
            </a:r>
          </a:p>
        </p:txBody>
      </p:sp>
      <p:sp>
        <p:nvSpPr>
          <p:cNvPr id="354"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355" name="①費用について"/>
          <p:cNvSpPr txBox="1">
            <a:spLocks noGrp="1"/>
          </p:cNvSpPr>
          <p:nvPr>
            <p:ph type="title"/>
          </p:nvPr>
        </p:nvSpPr>
        <p:spPr>
          <a:prstGeom prst="rect">
            <a:avLst/>
          </a:prstGeom>
        </p:spPr>
        <p:txBody>
          <a:bodyPr/>
          <a:lstStyle/>
          <a:p>
            <a:r>
              <a:t>①費用について</a:t>
            </a:r>
          </a:p>
        </p:txBody>
      </p:sp>
      <p:pic>
        <p:nvPicPr>
          <p:cNvPr id="356" name="線 線" descr="線 線"/>
          <p:cNvPicPr>
            <a:picLocks/>
          </p:cNvPicPr>
          <p:nvPr/>
        </p:nvPicPr>
        <p:blipFill>
          <a:blip r:embed="rId3">
            <a:extLst/>
          </a:blip>
          <a:stretch>
            <a:fillRect/>
          </a:stretch>
        </p:blipFill>
        <p:spPr>
          <a:xfrm>
            <a:off x="7545602" y="4420907"/>
            <a:ext cx="4923818" cy="76201"/>
          </a:xfrm>
          <a:prstGeom prst="rect">
            <a:avLst/>
          </a:prstGeom>
        </p:spPr>
      </p:pic>
      <p:pic>
        <p:nvPicPr>
          <p:cNvPr id="358" name="線 線" descr="線 線"/>
          <p:cNvPicPr>
            <a:picLocks/>
          </p:cNvPicPr>
          <p:nvPr/>
        </p:nvPicPr>
        <p:blipFill>
          <a:blip r:embed="rId4">
            <a:extLst/>
          </a:blip>
          <a:stretch>
            <a:fillRect/>
          </a:stretch>
        </p:blipFill>
        <p:spPr>
          <a:xfrm rot="16200000">
            <a:off x="10967335" y="5786483"/>
            <a:ext cx="2868101" cy="76201"/>
          </a:xfrm>
          <a:prstGeom prst="rect">
            <a:avLst/>
          </a:prstGeom>
        </p:spPr>
      </p:pic>
      <p:pic>
        <p:nvPicPr>
          <p:cNvPr id="360" name="線 線" descr="線 線"/>
          <p:cNvPicPr>
            <a:picLocks/>
          </p:cNvPicPr>
          <p:nvPr/>
        </p:nvPicPr>
        <p:blipFill>
          <a:blip r:embed="rId5">
            <a:extLst/>
          </a:blip>
          <a:stretch>
            <a:fillRect/>
          </a:stretch>
        </p:blipFill>
        <p:spPr>
          <a:xfrm>
            <a:off x="535379" y="7163937"/>
            <a:ext cx="11934042" cy="76201"/>
          </a:xfrm>
          <a:prstGeom prst="rect">
            <a:avLst/>
          </a:prstGeom>
        </p:spPr>
      </p:pic>
      <p:pic>
        <p:nvPicPr>
          <p:cNvPr id="362" name="線 線" descr="線 線"/>
          <p:cNvPicPr>
            <a:picLocks/>
          </p:cNvPicPr>
          <p:nvPr/>
        </p:nvPicPr>
        <p:blipFill>
          <a:blip r:embed="rId6">
            <a:extLst/>
          </a:blip>
          <a:stretch>
            <a:fillRect/>
          </a:stretch>
        </p:blipFill>
        <p:spPr>
          <a:xfrm rot="5400000">
            <a:off x="-827332" y="5786484"/>
            <a:ext cx="2861494" cy="76201"/>
          </a:xfrm>
          <a:prstGeom prst="rect">
            <a:avLst/>
          </a:prstGeo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チラシを1000枚作成したときに大きく興味を持つ人数…"/>
          <p:cNvSpPr txBox="1">
            <a:spLocks noGrp="1"/>
          </p:cNvSpPr>
          <p:nvPr>
            <p:ph type="body" idx="1"/>
          </p:nvPr>
        </p:nvSpPr>
        <p:spPr>
          <a:prstGeom prst="rect">
            <a:avLst/>
          </a:prstGeom>
        </p:spPr>
        <p:txBody>
          <a:bodyPr/>
          <a:lstStyle/>
          <a:p>
            <a:pPr marL="0" indent="0">
              <a:buSzTx/>
              <a:buNone/>
              <a:defRPr sz="4300"/>
            </a:pPr>
            <a:r>
              <a:rPr dirty="0"/>
              <a:t>チラシを</a:t>
            </a:r>
            <a:r>
              <a:rPr u="sng" dirty="0">
                <a:solidFill>
                  <a:srgbClr val="008CB4"/>
                </a:solidFill>
              </a:rPr>
              <a:t>1000枚</a:t>
            </a:r>
            <a:r>
              <a:rPr dirty="0"/>
              <a:t>作成したときに大きく興味を持つ人数</a:t>
            </a:r>
          </a:p>
          <a:p>
            <a:pPr marL="0" indent="0">
              <a:buSzTx/>
              <a:buNone/>
              <a:defRPr sz="4300"/>
            </a:pPr>
            <a:r>
              <a:rPr dirty="0"/>
              <a:t>　　　　　　→</a:t>
            </a:r>
            <a:r>
              <a:rPr dirty="0">
                <a:latin typeface="+mn-lt"/>
                <a:ea typeface="+mn-ea"/>
                <a:cs typeface="+mn-cs"/>
                <a:sym typeface="ヒラギノ角ゴ ProN W6"/>
              </a:rPr>
              <a:t>約5人。</a:t>
            </a:r>
          </a:p>
          <a:p>
            <a:pPr marL="0" indent="0">
              <a:buSzTx/>
              <a:buNone/>
              <a:defRPr sz="4300"/>
            </a:pPr>
            <a:r>
              <a:rPr dirty="0"/>
              <a:t>　　　　　　　　</a:t>
            </a:r>
            <a:r>
              <a:rPr dirty="0" err="1"/>
              <a:t>少ないように見えるが</a:t>
            </a:r>
            <a:r>
              <a:rPr dirty="0"/>
              <a:t>…</a:t>
            </a:r>
          </a:p>
          <a:p>
            <a:pPr marL="0" indent="0">
              <a:buSzTx/>
              <a:buNone/>
              <a:defRPr sz="4300"/>
            </a:pPr>
            <a:r>
              <a:rPr dirty="0"/>
              <a:t>　　　　　　</a:t>
            </a:r>
            <a:endParaRPr lang="en-US" dirty="0" smtClean="0"/>
          </a:p>
          <a:p>
            <a:pPr marL="0" indent="0">
              <a:buSzTx/>
              <a:buNone/>
              <a:defRPr sz="4300"/>
            </a:pPr>
            <a:r>
              <a:rPr lang="ja-JP" altLang="en-US" dirty="0"/>
              <a:t>　</a:t>
            </a:r>
            <a:r>
              <a:rPr lang="ja-JP" altLang="en-US" dirty="0" smtClean="0"/>
              <a:t>　　　　　　　　　　　　　　　　　</a:t>
            </a:r>
            <a:r>
              <a:rPr dirty="0"/>
              <a:t>　</a:t>
            </a:r>
            <a:r>
              <a:rPr sz="2800" dirty="0" smtClean="0"/>
              <a:t>※</a:t>
            </a:r>
            <a:r>
              <a:rPr sz="2800" dirty="0" err="1" smtClean="0"/>
              <a:t>高反響ポスティングより</a:t>
            </a:r>
            <a:endParaRPr dirty="0"/>
          </a:p>
        </p:txBody>
      </p:sp>
      <p:sp>
        <p:nvSpPr>
          <p:cNvPr id="368"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369" name="①費用について"/>
          <p:cNvSpPr txBox="1">
            <a:spLocks noGrp="1"/>
          </p:cNvSpPr>
          <p:nvPr>
            <p:ph type="title"/>
          </p:nvPr>
        </p:nvSpPr>
        <p:spPr>
          <a:prstGeom prst="rect">
            <a:avLst/>
          </a:prstGeom>
        </p:spPr>
        <p:txBody>
          <a:bodyPr/>
          <a:lstStyle/>
          <a:p>
            <a:r>
              <a:t>①費用について</a:t>
            </a:r>
          </a:p>
        </p:txBody>
      </p:sp>
      <p:sp>
        <p:nvSpPr>
          <p:cNvPr id="370" name="クラウドファンディングの1人あたりの資金は約1万円程度"/>
          <p:cNvSpPr/>
          <p:nvPr/>
        </p:nvSpPr>
        <p:spPr>
          <a:xfrm>
            <a:off x="2663931" y="1748878"/>
            <a:ext cx="7676938" cy="5275114"/>
          </a:xfrm>
          <a:prstGeom prst="roundRect">
            <a:avLst>
              <a:gd name="adj" fmla="val 10000"/>
            </a:avLst>
          </a:prstGeom>
          <a:solidFill>
            <a:srgbClr val="FF6A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300">
                <a:solidFill>
                  <a:srgbClr val="FFFFFF"/>
                </a:solidFill>
              </a:defRPr>
            </a:lvl1pPr>
          </a:lstStyle>
          <a:p>
            <a:r>
              <a:rPr dirty="0"/>
              <a:t>クラウドファンディングの1人あたりの資金は約1万円程度</a:t>
            </a:r>
          </a:p>
        </p:txBody>
      </p:sp>
      <p:sp>
        <p:nvSpPr>
          <p:cNvPr id="371" name="実質約4万円の黒字！"/>
          <p:cNvSpPr/>
          <p:nvPr/>
        </p:nvSpPr>
        <p:spPr>
          <a:xfrm>
            <a:off x="3561482" y="6012275"/>
            <a:ext cx="5881836" cy="3917145"/>
          </a:xfrm>
          <a:prstGeom prst="wedgeEllipseCallout">
            <a:avLst>
              <a:gd name="adj1" fmla="val -1584"/>
              <a:gd name="adj2" fmla="val -66410"/>
            </a:avLst>
          </a:prstGeom>
          <a:solidFill>
            <a:srgbClr val="00A1D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400">
                <a:solidFill>
                  <a:srgbClr val="FFFFFF"/>
                </a:solidFill>
              </a:defRPr>
            </a:lvl1pPr>
          </a:lstStyle>
          <a:p>
            <a:r>
              <a:t>実質約4万円の黒字！</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370"/>
                                        </p:tgtEl>
                                        <p:attrNameLst>
                                          <p:attrName>style.visibility</p:attrName>
                                        </p:attrNameLst>
                                      </p:cBhvr>
                                      <p:to>
                                        <p:strVal val="visible"/>
                                      </p:to>
                                    </p:set>
                                    <p:animEffect transition="in" filter="box(out)">
                                      <p:cBhvr>
                                        <p:cTn id="7" dur="1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71"/>
                                        </p:tgtEl>
                                        <p:attrNameLst>
                                          <p:attrName>style.visibility</p:attrName>
                                        </p:attrNameLst>
                                      </p:cBhvr>
                                      <p:to>
                                        <p:strVal val="visible"/>
                                      </p:to>
                                    </p:set>
                                    <p:animEffect transition="in" filter="fade">
                                      <p:cBhvr>
                                        <p:cTn id="12" dur="1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animBg="1" advAuto="0"/>
      <p:bldP spid="371"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寄付をしてくださった方々にお返し（リターン）が必要。…"/>
          <p:cNvSpPr txBox="1">
            <a:spLocks noGrp="1"/>
          </p:cNvSpPr>
          <p:nvPr>
            <p:ph type="body" idx="1"/>
          </p:nvPr>
        </p:nvSpPr>
        <p:spPr>
          <a:xfrm>
            <a:off x="698500" y="2956892"/>
            <a:ext cx="11607800" cy="6096001"/>
          </a:xfrm>
          <a:prstGeom prst="rect">
            <a:avLst/>
          </a:prstGeom>
        </p:spPr>
        <p:txBody>
          <a:bodyPr/>
          <a:lstStyle/>
          <a:p>
            <a:pPr marL="0" indent="0">
              <a:buSzTx/>
              <a:buNone/>
              <a:defRPr sz="4100"/>
            </a:pPr>
            <a:r>
              <a:rPr dirty="0" err="1"/>
              <a:t>寄付をしてくださった方々にお返し（リターン）が必要</a:t>
            </a:r>
            <a:r>
              <a:rPr dirty="0"/>
              <a:t>。</a:t>
            </a:r>
          </a:p>
          <a:p>
            <a:pPr marL="0" indent="0">
              <a:buSzTx/>
              <a:buNone/>
              <a:defRPr sz="4100"/>
            </a:pPr>
            <a:r>
              <a:rPr dirty="0">
                <a:solidFill>
                  <a:srgbClr val="FF4015"/>
                </a:solidFill>
              </a:rPr>
              <a:t>「</a:t>
            </a:r>
            <a:r>
              <a:rPr dirty="0" err="1">
                <a:solidFill>
                  <a:srgbClr val="FF4015"/>
                </a:solidFill>
              </a:rPr>
              <a:t>五ヶ瀬ワイナリーの商品券」</a:t>
            </a:r>
            <a:r>
              <a:rPr dirty="0" err="1"/>
              <a:t>をリターンに</a:t>
            </a:r>
            <a:r>
              <a:rPr dirty="0"/>
              <a:t>！</a:t>
            </a:r>
          </a:p>
          <a:p>
            <a:pPr marL="0" indent="0">
              <a:buSzTx/>
              <a:buNone/>
              <a:defRPr sz="5700">
                <a:gradFill flip="none" rotWithShape="1">
                  <a:gsLst>
                    <a:gs pos="0">
                      <a:srgbClr val="FFAB01"/>
                    </a:gs>
                    <a:gs pos="100000">
                      <a:srgbClr val="FFF76B"/>
                    </a:gs>
                  </a:gsLst>
                  <a:lin ang="5400000" scaled="0"/>
                </a:gradFill>
                <a:latin typeface="+mn-lt"/>
                <a:ea typeface="+mn-ea"/>
                <a:cs typeface="+mn-cs"/>
                <a:sym typeface="ヒラギノ角ゴ ProN W6"/>
              </a:defRPr>
            </a:pPr>
            <a:r>
              <a:rPr dirty="0">
                <a:solidFill>
                  <a:schemeClr val="accent5">
                    <a:lumMod val="75000"/>
                  </a:schemeClr>
                </a:solidFill>
              </a:rPr>
              <a:t>→</a:t>
            </a:r>
            <a:r>
              <a:rPr dirty="0" err="1">
                <a:solidFill>
                  <a:schemeClr val="accent5">
                    <a:lumMod val="75000"/>
                  </a:schemeClr>
                </a:solidFill>
              </a:rPr>
              <a:t>さらに五ヶ瀬ワイナリーに来て</a:t>
            </a:r>
            <a:r>
              <a:rPr dirty="0">
                <a:solidFill>
                  <a:schemeClr val="accent5">
                    <a:lumMod val="75000"/>
                  </a:schemeClr>
                </a:solidFill>
              </a:rPr>
              <a:t>　　　</a:t>
            </a:r>
            <a:r>
              <a:rPr dirty="0" err="1">
                <a:solidFill>
                  <a:schemeClr val="accent5">
                    <a:lumMod val="75000"/>
                  </a:schemeClr>
                </a:solidFill>
              </a:rPr>
              <a:t>いただける</a:t>
            </a:r>
            <a:r>
              <a:rPr dirty="0">
                <a:solidFill>
                  <a:schemeClr val="accent5">
                    <a:lumMod val="75000"/>
                  </a:schemeClr>
                </a:solidFill>
              </a:rPr>
              <a:t>！</a:t>
            </a:r>
          </a:p>
        </p:txBody>
      </p:sp>
      <p:sp>
        <p:nvSpPr>
          <p:cNvPr id="376"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377" name="クラウドファンディングのリターン"/>
          <p:cNvSpPr txBox="1">
            <a:spLocks noGrp="1"/>
          </p:cNvSpPr>
          <p:nvPr>
            <p:ph type="title"/>
          </p:nvPr>
        </p:nvSpPr>
        <p:spPr>
          <a:prstGeom prst="rect">
            <a:avLst/>
          </a:prstGeom>
        </p:spPr>
        <p:txBody>
          <a:bodyPr/>
          <a:lstStyle>
            <a:lvl1pPr defTabSz="1664572">
              <a:defRPr sz="5760" spc="-115"/>
            </a:lvl1pPr>
          </a:lstStyle>
          <a:p>
            <a:r>
              <a:t>クラウドファンディングのリターン</a:t>
            </a:r>
          </a:p>
        </p:txBody>
      </p:sp>
      <p:pic>
        <p:nvPicPr>
          <p:cNvPr id="378" name="IMG_4998.jpeg" descr="IMG_4998.jpeg"/>
          <p:cNvPicPr>
            <a:picLocks noChangeAspect="1"/>
          </p:cNvPicPr>
          <p:nvPr/>
        </p:nvPicPr>
        <p:blipFill>
          <a:blip r:embed="rId3">
            <a:extLst/>
          </a:blip>
          <a:stretch>
            <a:fillRect/>
          </a:stretch>
        </p:blipFill>
        <p:spPr>
          <a:xfrm>
            <a:off x="7734606" y="6950014"/>
            <a:ext cx="3636371" cy="280404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管理している方と交渉を行う。…"/>
          <p:cNvSpPr txBox="1">
            <a:spLocks noGrp="1"/>
          </p:cNvSpPr>
          <p:nvPr>
            <p:ph type="body" idx="1"/>
          </p:nvPr>
        </p:nvSpPr>
        <p:spPr>
          <a:prstGeom prst="rect">
            <a:avLst/>
          </a:prstGeom>
        </p:spPr>
        <p:txBody>
          <a:bodyPr/>
          <a:lstStyle/>
          <a:p>
            <a:pPr marL="494665" indent="-494665" defTabSz="1647233">
              <a:spcBef>
                <a:spcPts val="3000"/>
              </a:spcBef>
              <a:defRPr sz="3895"/>
            </a:pPr>
            <a:r>
              <a:t>管理している方と交渉を行う。</a:t>
            </a:r>
          </a:p>
          <a:p>
            <a:pPr marL="494665" indent="-494665" defTabSz="1647233">
              <a:spcBef>
                <a:spcPts val="3000"/>
              </a:spcBef>
              <a:defRPr sz="3895"/>
            </a:pPr>
            <a:r>
              <a:t>五ヶ瀬町桑野内の土地の価格→0､6万／坪</a:t>
            </a:r>
          </a:p>
          <a:p>
            <a:pPr marL="0" indent="0" defTabSz="1647233">
              <a:spcBef>
                <a:spcPts val="3000"/>
              </a:spcBef>
              <a:buSzTx/>
              <a:buNone/>
              <a:defRPr sz="3895"/>
            </a:pPr>
            <a:r>
              <a:t>　→予想地価の値段…『540万円』！</a:t>
            </a:r>
          </a:p>
          <a:p>
            <a:pPr marL="0" indent="0" defTabSz="1647233">
              <a:spcBef>
                <a:spcPts val="3000"/>
              </a:spcBef>
              <a:buSzTx/>
              <a:buNone/>
              <a:defRPr sz="3895"/>
            </a:pPr>
            <a:endParaRPr/>
          </a:p>
          <a:p>
            <a:pPr marL="0" indent="0" defTabSz="1647233">
              <a:spcBef>
                <a:spcPts val="3000"/>
              </a:spcBef>
              <a:buSzTx/>
              <a:buNone/>
              <a:defRPr sz="3895"/>
            </a:pPr>
            <a:r>
              <a:t>※先ほどの予想総額とは別</a:t>
            </a:r>
          </a:p>
        </p:txBody>
      </p:sp>
      <p:sp>
        <p:nvSpPr>
          <p:cNvPr id="383"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384" name="②林を所有するために"/>
          <p:cNvSpPr txBox="1">
            <a:spLocks noGrp="1"/>
          </p:cNvSpPr>
          <p:nvPr>
            <p:ph type="title"/>
          </p:nvPr>
        </p:nvSpPr>
        <p:spPr>
          <a:prstGeom prst="rect">
            <a:avLst/>
          </a:prstGeom>
        </p:spPr>
        <p:txBody>
          <a:bodyPr/>
          <a:lstStyle/>
          <a:p>
            <a:r>
              <a:t>②林を所有するために</a:t>
            </a:r>
          </a:p>
        </p:txBody>
      </p:sp>
      <p:sp>
        <p:nvSpPr>
          <p:cNvPr id="385" name="林自体の面積は約900坪"/>
          <p:cNvSpPr/>
          <p:nvPr/>
        </p:nvSpPr>
        <p:spPr>
          <a:xfrm>
            <a:off x="8867450" y="5436830"/>
            <a:ext cx="3159920" cy="3536951"/>
          </a:xfrm>
          <a:custGeom>
            <a:avLst/>
            <a:gdLst/>
            <a:ahLst/>
            <a:cxnLst>
              <a:cxn ang="0">
                <a:pos x="wd2" y="hd2"/>
              </a:cxn>
              <a:cxn ang="5400000">
                <a:pos x="wd2" y="hd2"/>
              </a:cxn>
              <a:cxn ang="10800000">
                <a:pos x="wd2" y="hd2"/>
              </a:cxn>
              <a:cxn ang="16200000">
                <a:pos x="wd2" y="hd2"/>
              </a:cxn>
            </a:cxnLst>
            <a:rect l="0" t="0" r="r" b="b"/>
            <a:pathLst>
              <a:path w="21600" h="21600" extrusionOk="0">
                <a:moveTo>
                  <a:pt x="4267" y="0"/>
                </a:moveTo>
                <a:lnTo>
                  <a:pt x="2108" y="2303"/>
                </a:lnTo>
                <a:lnTo>
                  <a:pt x="719" y="2303"/>
                </a:lnTo>
                <a:cubicBezTo>
                  <a:pt x="321" y="2303"/>
                  <a:pt x="0" y="2590"/>
                  <a:pt x="0" y="2945"/>
                </a:cubicBezTo>
                <a:lnTo>
                  <a:pt x="0" y="20958"/>
                </a:lnTo>
                <a:cubicBezTo>
                  <a:pt x="0" y="21313"/>
                  <a:pt x="321" y="21600"/>
                  <a:pt x="719" y="21600"/>
                </a:cubicBezTo>
                <a:lnTo>
                  <a:pt x="20881" y="21600"/>
                </a:lnTo>
                <a:cubicBezTo>
                  <a:pt x="21279" y="21600"/>
                  <a:pt x="21600" y="21313"/>
                  <a:pt x="21600" y="20958"/>
                </a:cubicBezTo>
                <a:lnTo>
                  <a:pt x="21600" y="2945"/>
                </a:lnTo>
                <a:cubicBezTo>
                  <a:pt x="21600" y="2590"/>
                  <a:pt x="21279" y="2303"/>
                  <a:pt x="20881" y="2303"/>
                </a:cubicBezTo>
                <a:lnTo>
                  <a:pt x="6424" y="2303"/>
                </a:lnTo>
                <a:lnTo>
                  <a:pt x="4267" y="0"/>
                </a:lnTo>
                <a:close/>
              </a:path>
            </a:pathLst>
          </a:custGeom>
          <a:solidFill>
            <a:srgbClr val="E224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600">
                <a:solidFill>
                  <a:srgbClr val="FFFFFF"/>
                </a:solidFill>
              </a:defRPr>
            </a:lvl1pPr>
          </a:lstStyle>
          <a:p>
            <a:r>
              <a:t>林自体の面積は約900坪</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整備の依頼にも約20万円かかる…"/>
          <p:cNvSpPr txBox="1">
            <a:spLocks noGrp="1"/>
          </p:cNvSpPr>
          <p:nvPr>
            <p:ph type="body" idx="1"/>
          </p:nvPr>
        </p:nvSpPr>
        <p:spPr>
          <a:prstGeom prst="rect">
            <a:avLst/>
          </a:prstGeom>
        </p:spPr>
        <p:txBody>
          <a:bodyPr/>
          <a:lstStyle/>
          <a:p>
            <a:endParaRPr/>
          </a:p>
          <a:p>
            <a:endParaRPr/>
          </a:p>
          <a:p>
            <a:endParaRPr/>
          </a:p>
          <a:p>
            <a:endParaRPr/>
          </a:p>
          <a:p>
            <a:endParaRPr/>
          </a:p>
          <a:p>
            <a:pPr marL="0" indent="0">
              <a:buSzTx/>
              <a:buNone/>
            </a:pPr>
            <a:r>
              <a:t>　　　　　　　　　　　　</a:t>
            </a:r>
            <a:r>
              <a:rPr sz="3500"/>
              <a:t>整備の依頼にも約20万円かかる…</a:t>
            </a:r>
          </a:p>
        </p:txBody>
      </p:sp>
      <p:sp>
        <p:nvSpPr>
          <p:cNvPr id="390" name="※先ほどの予想総額とは別"/>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※先ほどの予想総額とは別</a:t>
            </a:r>
          </a:p>
        </p:txBody>
      </p:sp>
      <p:sp>
        <p:nvSpPr>
          <p:cNvPr id="391" name="③整備"/>
          <p:cNvSpPr txBox="1">
            <a:spLocks noGrp="1"/>
          </p:cNvSpPr>
          <p:nvPr>
            <p:ph type="title"/>
          </p:nvPr>
        </p:nvSpPr>
        <p:spPr>
          <a:prstGeom prst="rect">
            <a:avLst/>
          </a:prstGeom>
        </p:spPr>
        <p:txBody>
          <a:bodyPr/>
          <a:lstStyle/>
          <a:p>
            <a:r>
              <a:rPr dirty="0"/>
              <a:t>③</a:t>
            </a:r>
            <a:r>
              <a:rPr dirty="0" err="1"/>
              <a:t>整備</a:t>
            </a:r>
            <a:endParaRPr dirty="0"/>
          </a:p>
        </p:txBody>
      </p:sp>
      <p:sp>
        <p:nvSpPr>
          <p:cNvPr id="392" name="生活110番より"/>
          <p:cNvSpPr txBox="1"/>
          <p:nvPr/>
        </p:nvSpPr>
        <p:spPr>
          <a:xfrm>
            <a:off x="10424840" y="8200616"/>
            <a:ext cx="1530808"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生活110番より</a:t>
            </a:r>
          </a:p>
        </p:txBody>
      </p:sp>
      <p:pic>
        <p:nvPicPr>
          <p:cNvPr id="393" name="IMG_4973.jpeg" descr="IMG_4973.jpeg"/>
          <p:cNvPicPr>
            <a:picLocks noChangeAspect="1"/>
          </p:cNvPicPr>
          <p:nvPr/>
        </p:nvPicPr>
        <p:blipFill>
          <a:blip r:embed="rId3">
            <a:extLst/>
          </a:blip>
          <a:stretch>
            <a:fillRect/>
          </a:stretch>
        </p:blipFill>
        <p:spPr>
          <a:xfrm>
            <a:off x="1332075" y="2081543"/>
            <a:ext cx="6498742" cy="4874057"/>
          </a:xfrm>
          <a:prstGeom prst="rect">
            <a:avLst/>
          </a:prstGeom>
          <a:ln w="12700">
            <a:miter lim="400000"/>
          </a:ln>
        </p:spPr>
      </p:pic>
      <p:sp>
        <p:nvSpPr>
          <p:cNvPr id="394" name="現在の状況"/>
          <p:cNvSpPr/>
          <p:nvPr/>
        </p:nvSpPr>
        <p:spPr>
          <a:xfrm>
            <a:off x="8056635" y="2387612"/>
            <a:ext cx="4475483" cy="3707996"/>
          </a:xfrm>
          <a:prstGeom prst="wedgeEllipseCallout">
            <a:avLst>
              <a:gd name="adj1" fmla="val -50662"/>
              <a:gd name="adj2" fmla="val 35846"/>
            </a:avLst>
          </a:prstGeom>
          <a:solidFill>
            <a:srgbClr val="3A87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4900">
                <a:solidFill>
                  <a:srgbClr val="FFFFFF"/>
                </a:solidFill>
              </a:defRPr>
            </a:lvl1pPr>
          </a:lstStyle>
          <a:p>
            <a:r>
              <a:rPr sz="4800" dirty="0" err="1" smtClean="0"/>
              <a:t>現在の</a:t>
            </a:r>
            <a:r>
              <a:rPr lang="ja-JP" altLang="en-US" sz="4800" dirty="0" smtClean="0"/>
              <a:t>状</a:t>
            </a:r>
            <a:r>
              <a:rPr sz="4800" dirty="0" smtClean="0"/>
              <a:t>況</a:t>
            </a:r>
            <a:endParaRPr sz="4800"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整備（清掃など）をする人はボランティア活動などで募集！…"/>
          <p:cNvSpPr txBox="1">
            <a:spLocks noGrp="1"/>
          </p:cNvSpPr>
          <p:nvPr>
            <p:ph type="body" idx="1"/>
          </p:nvPr>
        </p:nvSpPr>
        <p:spPr>
          <a:prstGeom prst="rect">
            <a:avLst/>
          </a:prstGeom>
        </p:spPr>
        <p:txBody>
          <a:bodyPr/>
          <a:lstStyle/>
          <a:p>
            <a:pPr marL="508000" indent="-508000">
              <a:defRPr sz="4000"/>
            </a:pPr>
            <a:r>
              <a:t>整備（清掃など）をする人はボランティア活動などで募集！</a:t>
            </a:r>
          </a:p>
          <a:p>
            <a:pPr marL="0" indent="0">
              <a:buSzTx/>
              <a:buNone/>
              <a:defRPr sz="4000"/>
            </a:pPr>
            <a:r>
              <a:t>　例…中学生の夏のボランティアなど</a:t>
            </a:r>
          </a:p>
          <a:p>
            <a:endParaRPr/>
          </a:p>
        </p:txBody>
      </p:sp>
      <p:sp>
        <p:nvSpPr>
          <p:cNvPr id="399"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00" name="③整備"/>
          <p:cNvSpPr txBox="1">
            <a:spLocks noGrp="1"/>
          </p:cNvSpPr>
          <p:nvPr>
            <p:ph type="title"/>
          </p:nvPr>
        </p:nvSpPr>
        <p:spPr>
          <a:prstGeom prst="rect">
            <a:avLst/>
          </a:prstGeom>
        </p:spPr>
        <p:txBody>
          <a:bodyPr/>
          <a:lstStyle/>
          <a:p>
            <a:r>
              <a:t>③整備</a:t>
            </a:r>
          </a:p>
        </p:txBody>
      </p:sp>
      <p:pic>
        <p:nvPicPr>
          <p:cNvPr id="401" name="IMG_4855.jpeg" descr="IMG_4855.jpeg"/>
          <p:cNvPicPr>
            <a:picLocks noChangeAspect="1"/>
          </p:cNvPicPr>
          <p:nvPr/>
        </p:nvPicPr>
        <p:blipFill>
          <a:blip r:embed="rId3">
            <a:extLst/>
          </a:blip>
          <a:stretch>
            <a:fillRect/>
          </a:stretch>
        </p:blipFill>
        <p:spPr>
          <a:xfrm>
            <a:off x="8414473" y="5484754"/>
            <a:ext cx="3748769" cy="422938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五ヶ瀬ワイナリー関係のTwitter…"/>
          <p:cNvSpPr txBox="1">
            <a:spLocks noGrp="1"/>
          </p:cNvSpPr>
          <p:nvPr>
            <p:ph type="body" idx="1"/>
          </p:nvPr>
        </p:nvSpPr>
        <p:spPr>
          <a:prstGeom prst="rect">
            <a:avLst/>
          </a:prstGeom>
        </p:spPr>
        <p:txBody>
          <a:bodyPr/>
          <a:lstStyle/>
          <a:p>
            <a:pPr marL="477773" indent="-477773" defTabSz="1716590">
              <a:spcBef>
                <a:spcPts val="3100"/>
              </a:spcBef>
              <a:defRPr sz="3762"/>
            </a:pPr>
            <a:r>
              <a:t>五ヶ瀬ワイナリー関係のTwitter</a:t>
            </a:r>
          </a:p>
          <a:p>
            <a:pPr marL="0" indent="0" defTabSz="1716590">
              <a:spcBef>
                <a:spcPts val="3100"/>
              </a:spcBef>
              <a:buSzTx/>
              <a:buNone/>
              <a:defRPr sz="3762"/>
            </a:pPr>
            <a:r>
              <a:t>　フォロワー数…500人程度。あまり数は多くない…</a:t>
            </a:r>
          </a:p>
          <a:p>
            <a:pPr marL="0" indent="0" defTabSz="1716590">
              <a:spcBef>
                <a:spcPts val="3100"/>
              </a:spcBef>
              <a:buSzTx/>
              <a:buNone/>
              <a:defRPr sz="3762"/>
            </a:pPr>
            <a:r>
              <a:t>　　　　　　　＋費用も抑えたい…</a:t>
            </a:r>
          </a:p>
          <a:p>
            <a:pPr marL="0" indent="0" defTabSz="1716590">
              <a:spcBef>
                <a:spcPts val="3100"/>
              </a:spcBef>
              <a:buSzTx/>
              <a:buNone/>
              <a:defRPr sz="3762"/>
            </a:pPr>
            <a:r>
              <a:rPr>
                <a:solidFill>
                  <a:srgbClr val="FF4015"/>
                </a:solidFill>
                <a:latin typeface="+mn-lt"/>
                <a:ea typeface="+mn-ea"/>
                <a:cs typeface="+mn-cs"/>
                <a:sym typeface="ヒラギノ角ゴ ProN W6"/>
              </a:rPr>
              <a:t>「チラシ」</a:t>
            </a:r>
            <a:r>
              <a:t>や</a:t>
            </a:r>
            <a:r>
              <a:rPr>
                <a:solidFill>
                  <a:srgbClr val="FF4015"/>
                </a:solidFill>
                <a:latin typeface="+mn-lt"/>
                <a:ea typeface="+mn-ea"/>
                <a:cs typeface="+mn-cs"/>
                <a:sym typeface="ヒラギノ角ゴ ProN W6"/>
              </a:rPr>
              <a:t>「パンフレット」</a:t>
            </a:r>
            <a:r>
              <a:t>で町外の人にも宣伝！</a:t>
            </a:r>
          </a:p>
        </p:txBody>
      </p:sp>
      <p:sp>
        <p:nvSpPr>
          <p:cNvPr id="406"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07" name="③宣伝"/>
          <p:cNvSpPr txBox="1">
            <a:spLocks noGrp="1"/>
          </p:cNvSpPr>
          <p:nvPr>
            <p:ph type="title"/>
          </p:nvPr>
        </p:nvSpPr>
        <p:spPr>
          <a:prstGeom prst="rect">
            <a:avLst/>
          </a:prstGeom>
        </p:spPr>
        <p:txBody>
          <a:bodyPr/>
          <a:lstStyle/>
          <a:p>
            <a:r>
              <a:t>③宣伝</a:t>
            </a:r>
          </a:p>
        </p:txBody>
      </p:sp>
      <p:pic>
        <p:nvPicPr>
          <p:cNvPr id="408" name="IMG_4856.jpeg" descr="IMG_4856.jpeg"/>
          <p:cNvPicPr>
            <a:picLocks noChangeAspect="1"/>
          </p:cNvPicPr>
          <p:nvPr/>
        </p:nvPicPr>
        <p:blipFill>
          <a:blip r:embed="rId3">
            <a:extLst/>
          </a:blip>
          <a:stretch>
            <a:fillRect/>
          </a:stretch>
        </p:blipFill>
        <p:spPr>
          <a:xfrm>
            <a:off x="901080" y="6942685"/>
            <a:ext cx="1991796" cy="2236073"/>
          </a:xfrm>
          <a:prstGeom prst="rect">
            <a:avLst/>
          </a:prstGeom>
          <a:ln w="12700">
            <a:miter lim="400000"/>
          </a:ln>
        </p:spPr>
      </p:pic>
      <p:pic>
        <p:nvPicPr>
          <p:cNvPr id="409" name="IMG_4857.jpeg" descr="IMG_4857.jpeg"/>
          <p:cNvPicPr>
            <a:picLocks noChangeAspect="1"/>
          </p:cNvPicPr>
          <p:nvPr/>
        </p:nvPicPr>
        <p:blipFill>
          <a:blip r:embed="rId4">
            <a:extLst/>
          </a:blip>
          <a:stretch>
            <a:fillRect/>
          </a:stretch>
        </p:blipFill>
        <p:spPr>
          <a:xfrm rot="2700000">
            <a:off x="3195148" y="7023973"/>
            <a:ext cx="1738516" cy="22795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①直接的な経済活性…"/>
          <p:cNvSpPr txBox="1">
            <a:spLocks noGrp="1"/>
          </p:cNvSpPr>
          <p:nvPr>
            <p:ph type="body" idx="1"/>
          </p:nvPr>
        </p:nvSpPr>
        <p:spPr>
          <a:prstGeom prst="rect">
            <a:avLst/>
          </a:prstGeom>
        </p:spPr>
        <p:txBody>
          <a:bodyPr/>
          <a:lstStyle/>
          <a:p>
            <a:pPr marL="0" indent="0">
              <a:buSzTx/>
              <a:buNone/>
              <a:defRPr sz="3700"/>
            </a:pPr>
            <a:r>
              <a:t>①直接的な経済活性</a:t>
            </a:r>
          </a:p>
          <a:p>
            <a:pPr marL="0" indent="0">
              <a:buSzTx/>
              <a:buNone/>
              <a:defRPr sz="3700"/>
            </a:pPr>
            <a:r>
              <a:t>②間接的な経済活性</a:t>
            </a:r>
          </a:p>
          <a:p>
            <a:pPr marL="0" indent="0">
              <a:buSzTx/>
              <a:buNone/>
              <a:defRPr sz="3700"/>
            </a:pPr>
            <a:r>
              <a:t>　　　　　　　　　＝</a:t>
            </a:r>
            <a:r>
              <a:rPr sz="4500">
                <a:solidFill>
                  <a:srgbClr val="FF4015"/>
                </a:solidFill>
                <a:latin typeface="+mn-lt"/>
                <a:ea typeface="+mn-ea"/>
                <a:cs typeface="+mn-cs"/>
                <a:sym typeface="ヒラギノ角ゴ ProN W6"/>
              </a:rPr>
              <a:t>町の経済力</a:t>
            </a:r>
          </a:p>
          <a:p>
            <a:pPr marL="0" indent="0">
              <a:buSzTx/>
              <a:buNone/>
              <a:defRPr sz="3700"/>
            </a:pPr>
            <a:r>
              <a:t>　</a:t>
            </a:r>
          </a:p>
          <a:p>
            <a:pPr marL="0" indent="0">
              <a:buSzTx/>
              <a:buNone/>
              <a:defRPr sz="3700"/>
            </a:pPr>
            <a:r>
              <a:t>　　　　　　　　　　　　　</a:t>
            </a:r>
          </a:p>
        </p:txBody>
      </p:sp>
      <p:sp>
        <p:nvSpPr>
          <p:cNvPr id="166"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167" name="観光客が増えることによるメリット"/>
          <p:cNvSpPr txBox="1">
            <a:spLocks noGrp="1"/>
          </p:cNvSpPr>
          <p:nvPr>
            <p:ph type="title"/>
          </p:nvPr>
        </p:nvSpPr>
        <p:spPr>
          <a:prstGeom prst="rect">
            <a:avLst/>
          </a:prstGeom>
        </p:spPr>
        <p:txBody>
          <a:bodyPr/>
          <a:lstStyle>
            <a:lvl1pPr defTabSz="1664572">
              <a:defRPr sz="5760" spc="-115"/>
            </a:lvl1pPr>
          </a:lstStyle>
          <a:p>
            <a:r>
              <a:t>観光客が増えることによるメリット</a:t>
            </a:r>
          </a:p>
        </p:txBody>
      </p:sp>
      <p:pic>
        <p:nvPicPr>
          <p:cNvPr id="168" name="IMG_4957.jpeg" descr="IMG_4957.jpeg"/>
          <p:cNvPicPr>
            <a:picLocks noChangeAspect="1"/>
          </p:cNvPicPr>
          <p:nvPr/>
        </p:nvPicPr>
        <p:blipFill>
          <a:blip r:embed="rId3">
            <a:extLst/>
          </a:blip>
          <a:stretch>
            <a:fillRect/>
          </a:stretch>
        </p:blipFill>
        <p:spPr>
          <a:xfrm>
            <a:off x="2015206" y="5926099"/>
            <a:ext cx="3498291" cy="3674005"/>
          </a:xfrm>
          <a:prstGeom prst="rect">
            <a:avLst/>
          </a:prstGeom>
          <a:ln w="12700">
            <a:miter lim="400000"/>
          </a:ln>
        </p:spPr>
      </p:pic>
      <p:pic>
        <p:nvPicPr>
          <p:cNvPr id="169" name="IMG_5007.png" descr="IMG_5007.png"/>
          <p:cNvPicPr>
            <a:picLocks noChangeAspect="1"/>
          </p:cNvPicPr>
          <p:nvPr/>
        </p:nvPicPr>
        <p:blipFill>
          <a:blip r:embed="rId4">
            <a:extLst/>
          </a:blip>
          <a:stretch>
            <a:fillRect/>
          </a:stretch>
        </p:blipFill>
        <p:spPr>
          <a:xfrm>
            <a:off x="9035576" y="3953395"/>
            <a:ext cx="2347954" cy="1846810"/>
          </a:xfrm>
          <a:prstGeom prst="rect">
            <a:avLst/>
          </a:prstGeom>
          <a:ln w="12700">
            <a:miter lim="400000"/>
          </a:ln>
        </p:spPr>
      </p:pic>
      <p:pic>
        <p:nvPicPr>
          <p:cNvPr id="170" name="IMG_5004.jpeg" descr="IMG_5004.jpeg"/>
          <p:cNvPicPr>
            <a:picLocks noChangeAspect="1"/>
          </p:cNvPicPr>
          <p:nvPr/>
        </p:nvPicPr>
        <p:blipFill>
          <a:blip r:embed="rId5">
            <a:extLst/>
          </a:blip>
          <a:stretch>
            <a:fillRect/>
          </a:stretch>
        </p:blipFill>
        <p:spPr>
          <a:xfrm>
            <a:off x="1067386" y="3518344"/>
            <a:ext cx="2022554" cy="345678"/>
          </a:xfrm>
          <a:prstGeom prst="rect">
            <a:avLst/>
          </a:prstGeom>
          <a:ln w="12700">
            <a:miter lim="400000"/>
          </a:ln>
        </p:spPr>
      </p:pic>
      <p:pic>
        <p:nvPicPr>
          <p:cNvPr id="171" name="IMG_5004.jpeg" descr="IMG_5004.jpeg"/>
          <p:cNvPicPr>
            <a:picLocks noChangeAspect="1"/>
          </p:cNvPicPr>
          <p:nvPr/>
        </p:nvPicPr>
        <p:blipFill>
          <a:blip r:embed="rId5">
            <a:extLst/>
          </a:blip>
          <a:stretch>
            <a:fillRect/>
          </a:stretch>
        </p:blipFill>
        <p:spPr>
          <a:xfrm>
            <a:off x="1067386" y="4541036"/>
            <a:ext cx="2022554" cy="34567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クラウドファンディング」でのチラシと宣伝のチラシの費用を合わせても……"/>
          <p:cNvSpPr txBox="1">
            <a:spLocks noGrp="1"/>
          </p:cNvSpPr>
          <p:nvPr>
            <p:ph type="body" idx="1"/>
          </p:nvPr>
        </p:nvSpPr>
        <p:spPr>
          <a:prstGeom prst="rect">
            <a:avLst/>
          </a:prstGeom>
        </p:spPr>
        <p:txBody>
          <a:bodyPr/>
          <a:lstStyle/>
          <a:p>
            <a:pPr marL="0" indent="0">
              <a:buSzTx/>
              <a:buNone/>
              <a:defRPr sz="4000"/>
            </a:pPr>
            <a:r>
              <a:t>「クラウドファンディング」でのチラシと宣伝のチラシの費用を合わせても…</a:t>
            </a:r>
          </a:p>
          <a:p>
            <a:pPr marL="0" indent="0">
              <a:buSzTx/>
              <a:buNone/>
              <a:defRPr sz="4000"/>
            </a:pPr>
            <a:r>
              <a:t>　　　　　　</a:t>
            </a:r>
            <a:r>
              <a:rPr sz="5300">
                <a:solidFill>
                  <a:srgbClr val="FF6A00"/>
                </a:solidFill>
                <a:latin typeface="+mn-lt"/>
                <a:ea typeface="+mn-ea"/>
                <a:cs typeface="+mn-cs"/>
                <a:sym typeface="ヒラギノ角ゴ ProN W6"/>
              </a:rPr>
              <a:t>約14000円！</a:t>
            </a:r>
            <a:endParaRPr sz="5300">
              <a:latin typeface="+mn-lt"/>
              <a:ea typeface="+mn-ea"/>
              <a:cs typeface="+mn-cs"/>
              <a:sym typeface="ヒラギノ角ゴ ProN W6"/>
            </a:endParaRPr>
          </a:p>
          <a:p>
            <a:pPr marL="0" indent="0">
              <a:buSzTx/>
              <a:buNone/>
              <a:defRPr sz="4000"/>
            </a:pPr>
            <a:r>
              <a:t>　　　　　　　　　　　と低コスト！</a:t>
            </a:r>
          </a:p>
          <a:p>
            <a:pPr marL="0" indent="0">
              <a:buSzTx/>
              <a:buNone/>
              <a:defRPr sz="4000"/>
            </a:pPr>
            <a:r>
              <a:t>　　</a:t>
            </a:r>
          </a:p>
          <a:p>
            <a:pPr marL="0" indent="0">
              <a:buSzTx/>
              <a:buNone/>
              <a:defRPr sz="4000"/>
            </a:pPr>
            <a:r>
              <a:t>　　　　　　　　　　※1000枚ずつ作った場合</a:t>
            </a:r>
          </a:p>
        </p:txBody>
      </p:sp>
      <p:sp>
        <p:nvSpPr>
          <p:cNvPr id="414"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15" name="③宣伝"/>
          <p:cNvSpPr txBox="1">
            <a:spLocks noGrp="1"/>
          </p:cNvSpPr>
          <p:nvPr>
            <p:ph type="title"/>
          </p:nvPr>
        </p:nvSpPr>
        <p:spPr>
          <a:prstGeom prst="rect">
            <a:avLst/>
          </a:prstGeom>
        </p:spPr>
        <p:txBody>
          <a:bodyPr/>
          <a:lstStyle/>
          <a:p>
            <a:r>
              <a:t>③宣伝</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他の地域の例…池田町（福井県）…"/>
          <p:cNvSpPr txBox="1">
            <a:spLocks noGrp="1"/>
          </p:cNvSpPr>
          <p:nvPr>
            <p:ph type="body" idx="1"/>
          </p:nvPr>
        </p:nvSpPr>
        <p:spPr>
          <a:xfrm>
            <a:off x="698500" y="2418195"/>
            <a:ext cx="11607800" cy="6636905"/>
          </a:xfrm>
          <a:prstGeom prst="rect">
            <a:avLst/>
          </a:prstGeom>
        </p:spPr>
        <p:txBody>
          <a:bodyPr/>
          <a:lstStyle/>
          <a:p>
            <a:pPr marL="0" indent="0">
              <a:buSzTx/>
              <a:buNone/>
              <a:defRPr sz="4100"/>
            </a:pPr>
            <a:r>
              <a:t>他の地域の例…池田町（福井県）</a:t>
            </a:r>
          </a:p>
          <a:p>
            <a:pPr marL="0" indent="0">
              <a:buSzTx/>
              <a:buNone/>
              <a:defRPr sz="4100"/>
            </a:pPr>
            <a:r>
              <a:t>人口約2800人の町がアスレチックをつくった。</a:t>
            </a:r>
          </a:p>
          <a:p>
            <a:pPr marL="0" indent="0">
              <a:buSzTx/>
              <a:buNone/>
              <a:defRPr sz="4100"/>
            </a:pPr>
            <a:endParaRPr/>
          </a:p>
          <a:p>
            <a:pPr marL="0" indent="0">
              <a:buSzTx/>
              <a:buNone/>
              <a:defRPr sz="4100"/>
            </a:pPr>
            <a:endParaRPr/>
          </a:p>
        </p:txBody>
      </p:sp>
      <p:sp>
        <p:nvSpPr>
          <p:cNvPr id="420"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21" name="メリットは…？"/>
          <p:cNvSpPr txBox="1">
            <a:spLocks noGrp="1"/>
          </p:cNvSpPr>
          <p:nvPr>
            <p:ph type="title"/>
          </p:nvPr>
        </p:nvSpPr>
        <p:spPr>
          <a:prstGeom prst="rect">
            <a:avLst/>
          </a:prstGeom>
        </p:spPr>
        <p:txBody>
          <a:bodyPr/>
          <a:lstStyle/>
          <a:p>
            <a:r>
              <a:t>メリットは…？</a:t>
            </a:r>
          </a:p>
        </p:txBody>
      </p:sp>
      <p:pic>
        <p:nvPicPr>
          <p:cNvPr id="422" name="IMG_4837.jpeg" descr="IMG_4837.jpeg"/>
          <p:cNvPicPr>
            <a:picLocks noChangeAspect="1"/>
          </p:cNvPicPr>
          <p:nvPr/>
        </p:nvPicPr>
        <p:blipFill>
          <a:blip r:embed="rId3">
            <a:extLst/>
          </a:blip>
          <a:stretch>
            <a:fillRect/>
          </a:stretch>
        </p:blipFill>
        <p:spPr>
          <a:xfrm>
            <a:off x="706782" y="4318074"/>
            <a:ext cx="7703771" cy="5156391"/>
          </a:xfrm>
          <a:prstGeom prst="rect">
            <a:avLst/>
          </a:prstGeom>
          <a:ln w="12700">
            <a:miter lim="400000"/>
          </a:ln>
        </p:spPr>
      </p:pic>
      <p:sp>
        <p:nvSpPr>
          <p:cNvPr id="423" name="五ヶ瀬町に似た自然の多い町！"/>
          <p:cNvSpPr/>
          <p:nvPr/>
        </p:nvSpPr>
        <p:spPr>
          <a:xfrm>
            <a:off x="8570262" y="5604776"/>
            <a:ext cx="4201425" cy="3794540"/>
          </a:xfrm>
          <a:prstGeom prst="wedgeEllipseCallout">
            <a:avLst>
              <a:gd name="adj1" fmla="val -59351"/>
              <a:gd name="adj2" fmla="val -34687"/>
            </a:avLst>
          </a:prstGeom>
          <a:solidFill>
            <a:srgbClr val="FDC7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200">
                <a:solidFill>
                  <a:srgbClr val="000000"/>
                </a:solidFill>
              </a:defRPr>
            </a:lvl1pPr>
          </a:lstStyle>
          <a:p>
            <a:r>
              <a:t>五ヶ瀬町に似た自然の多い町！</a:t>
            </a:r>
          </a:p>
        </p:txBody>
      </p:sp>
      <p:sp>
        <p:nvSpPr>
          <p:cNvPr id="424" name="池田町 写真"/>
          <p:cNvSpPr txBox="1"/>
          <p:nvPr/>
        </p:nvSpPr>
        <p:spPr>
          <a:xfrm>
            <a:off x="6838273" y="9080488"/>
            <a:ext cx="444161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池田町　写真</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町が約6億円を使ってアスレチックを作った！…"/>
          <p:cNvSpPr txBox="1">
            <a:spLocks noGrp="1"/>
          </p:cNvSpPr>
          <p:nvPr>
            <p:ph type="body" idx="1"/>
          </p:nvPr>
        </p:nvSpPr>
        <p:spPr>
          <a:xfrm>
            <a:off x="698500" y="2959100"/>
            <a:ext cx="11607800" cy="6691578"/>
          </a:xfrm>
          <a:prstGeom prst="rect">
            <a:avLst/>
          </a:prstGeom>
        </p:spPr>
        <p:txBody>
          <a:bodyPr/>
          <a:lstStyle/>
          <a:p>
            <a:pPr marL="0" indent="0" defTabSz="1629894">
              <a:spcBef>
                <a:spcPts val="3000"/>
              </a:spcBef>
              <a:buSzTx/>
              <a:buNone/>
              <a:defRPr sz="3572"/>
            </a:pPr>
            <a:r>
              <a:t>町が約6億円を使ってアスレチックを作った！</a:t>
            </a:r>
          </a:p>
          <a:p>
            <a:pPr marL="0" indent="0" defTabSz="1629894">
              <a:spcBef>
                <a:spcPts val="3000"/>
              </a:spcBef>
              <a:buSzTx/>
              <a:buNone/>
              <a:defRPr sz="3572"/>
            </a:pPr>
            <a:endParaRPr/>
          </a:p>
          <a:p>
            <a:pPr marL="0" indent="0" defTabSz="1629894">
              <a:spcBef>
                <a:spcPts val="3000"/>
              </a:spcBef>
              <a:buSzTx/>
              <a:buNone/>
              <a:defRPr sz="3572"/>
            </a:pPr>
            <a:endParaRPr/>
          </a:p>
          <a:p>
            <a:pPr marL="0" indent="0" defTabSz="1629894">
              <a:spcBef>
                <a:spcPts val="3000"/>
              </a:spcBef>
              <a:buSzTx/>
              <a:buNone/>
              <a:defRPr sz="3572"/>
            </a:pPr>
            <a:endParaRPr/>
          </a:p>
          <a:p>
            <a:pPr marL="0" indent="0" defTabSz="1629894">
              <a:spcBef>
                <a:spcPts val="3000"/>
              </a:spcBef>
              <a:buSzTx/>
              <a:buNone/>
              <a:defRPr sz="3572"/>
            </a:pPr>
            <a:endParaRPr/>
          </a:p>
          <a:p>
            <a:pPr marL="0" indent="0" defTabSz="1629894">
              <a:spcBef>
                <a:spcPts val="3000"/>
              </a:spcBef>
              <a:buSzTx/>
              <a:buNone/>
              <a:defRPr sz="3572"/>
            </a:pPr>
            <a:endParaRPr/>
          </a:p>
          <a:p>
            <a:pPr marL="0" indent="0" defTabSz="1629894">
              <a:spcBef>
                <a:spcPts val="3000"/>
              </a:spcBef>
              <a:buSzTx/>
              <a:buNone/>
              <a:defRPr sz="3572"/>
            </a:pPr>
            <a:r>
              <a:t>　　　　　　　　　　　　　　　　池田町アスレチック</a:t>
            </a:r>
          </a:p>
        </p:txBody>
      </p:sp>
      <p:sp>
        <p:nvSpPr>
          <p:cNvPr id="429"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30" name="池田町のアスレチックは…？"/>
          <p:cNvSpPr txBox="1">
            <a:spLocks noGrp="1"/>
          </p:cNvSpPr>
          <p:nvPr>
            <p:ph type="title"/>
          </p:nvPr>
        </p:nvSpPr>
        <p:spPr>
          <a:prstGeom prst="rect">
            <a:avLst/>
          </a:prstGeom>
        </p:spPr>
        <p:txBody>
          <a:bodyPr/>
          <a:lstStyle/>
          <a:p>
            <a:r>
              <a:t>池田町のアスレチックは…？</a:t>
            </a:r>
          </a:p>
        </p:txBody>
      </p:sp>
      <p:pic>
        <p:nvPicPr>
          <p:cNvPr id="431" name="IMG_4829.jpeg" descr="IMG_4829.jpeg"/>
          <p:cNvPicPr>
            <a:picLocks noChangeAspect="1"/>
          </p:cNvPicPr>
          <p:nvPr/>
        </p:nvPicPr>
        <p:blipFill>
          <a:blip r:embed="rId3">
            <a:extLst/>
          </a:blip>
          <a:stretch>
            <a:fillRect/>
          </a:stretch>
        </p:blipFill>
        <p:spPr>
          <a:xfrm>
            <a:off x="302906" y="4091167"/>
            <a:ext cx="7562959" cy="5050696"/>
          </a:xfrm>
          <a:prstGeom prst="rect">
            <a:avLst/>
          </a:prstGeom>
          <a:ln w="12700">
            <a:miter lim="400000"/>
          </a:ln>
        </p:spPr>
      </p:pic>
      <p:pic>
        <p:nvPicPr>
          <p:cNvPr id="432" name="IMG_4830.jpeg" descr="IMG_4830.jpeg"/>
          <p:cNvPicPr>
            <a:picLocks noChangeAspect="1"/>
          </p:cNvPicPr>
          <p:nvPr/>
        </p:nvPicPr>
        <p:blipFill>
          <a:blip r:embed="rId4">
            <a:extLst/>
          </a:blip>
          <a:stretch>
            <a:fillRect/>
          </a:stretch>
        </p:blipFill>
        <p:spPr>
          <a:xfrm>
            <a:off x="3390392" y="3614913"/>
            <a:ext cx="8936095" cy="5026554"/>
          </a:xfrm>
          <a:prstGeom prst="rect">
            <a:avLst/>
          </a:prstGeom>
          <a:ln w="12700">
            <a:miter lim="400000"/>
          </a:ln>
        </p:spPr>
      </p:pic>
      <p:sp>
        <p:nvSpPr>
          <p:cNvPr id="433" name="https://picnic.ikeda-kibou.com"/>
          <p:cNvSpPr txBox="1"/>
          <p:nvPr/>
        </p:nvSpPr>
        <p:spPr>
          <a:xfrm>
            <a:off x="4235230" y="9381952"/>
            <a:ext cx="3155392"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https://picnic.ikeda-kibou.com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31"/>
                                        </p:tgtEl>
                                        <p:attrNameLst>
                                          <p:attrName>style.visibility</p:attrName>
                                        </p:attrNameLst>
                                      </p:cBhvr>
                                      <p:to>
                                        <p:strVal val="visible"/>
                                      </p:to>
                                    </p:set>
                                    <p:animEffect transition="in" filter="dissolve">
                                      <p:cBhvr>
                                        <p:cTn id="7" dur="10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32"/>
                                        </p:tgtEl>
                                        <p:attrNameLst>
                                          <p:attrName>style.visibility</p:attrName>
                                        </p:attrNameLst>
                                      </p:cBhvr>
                                      <p:to>
                                        <p:strVal val="visible"/>
                                      </p:to>
                                    </p:set>
                                    <p:animEffect transition="in" filter="dissolve">
                                      <p:cBhvr>
                                        <p:cTn id="12"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P spid="432"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町の年間観光客数は…約42,000人増加！…"/>
          <p:cNvSpPr txBox="1">
            <a:spLocks noGrp="1"/>
          </p:cNvSpPr>
          <p:nvPr>
            <p:ph type="body" idx="1"/>
          </p:nvPr>
        </p:nvSpPr>
        <p:spPr>
          <a:prstGeom prst="rect">
            <a:avLst/>
          </a:prstGeom>
        </p:spPr>
        <p:txBody>
          <a:bodyPr/>
          <a:lstStyle/>
          <a:p>
            <a:pPr marL="0" indent="0">
              <a:buSzTx/>
              <a:buNone/>
              <a:defRPr sz="4100"/>
            </a:pPr>
            <a:r>
              <a:t>町の年間観光客数は…約42,000人増加！</a:t>
            </a:r>
          </a:p>
          <a:p>
            <a:pPr marL="0" indent="0">
              <a:buSzTx/>
              <a:buNone/>
              <a:defRPr sz="4100"/>
            </a:pPr>
            <a:r>
              <a:t>さらに</a:t>
            </a:r>
          </a:p>
          <a:p>
            <a:pPr marL="0" indent="0">
              <a:buSzTx/>
              <a:buNone/>
              <a:defRPr sz="4100"/>
            </a:pPr>
            <a:r>
              <a:t>年間売り上げが「1億3千万円」増加！</a:t>
            </a:r>
          </a:p>
        </p:txBody>
      </p:sp>
      <p:sp>
        <p:nvSpPr>
          <p:cNvPr id="438" name="池田町 平成28年度資料より"/>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569411">
              <a:defRPr sz="3686"/>
            </a:lvl1pPr>
          </a:lstStyle>
          <a:p>
            <a:r>
              <a:t>　　　　　　　　　　　池田町　平成28年度資料より</a:t>
            </a:r>
          </a:p>
        </p:txBody>
      </p:sp>
      <p:sp>
        <p:nvSpPr>
          <p:cNvPr id="439" name="結果は…"/>
          <p:cNvSpPr txBox="1">
            <a:spLocks noGrp="1"/>
          </p:cNvSpPr>
          <p:nvPr>
            <p:ph type="title"/>
          </p:nvPr>
        </p:nvSpPr>
        <p:spPr>
          <a:prstGeom prst="rect">
            <a:avLst/>
          </a:prstGeom>
        </p:spPr>
        <p:txBody>
          <a:bodyPr/>
          <a:lstStyle/>
          <a:p>
            <a:r>
              <a:t>結果は…</a:t>
            </a:r>
          </a:p>
        </p:txBody>
      </p:sp>
      <p:sp>
        <p:nvSpPr>
          <p:cNvPr id="440" name="矢印"/>
          <p:cNvSpPr/>
          <p:nvPr/>
        </p:nvSpPr>
        <p:spPr>
          <a:xfrm rot="18900000">
            <a:off x="10122351" y="2710050"/>
            <a:ext cx="1998758" cy="1075613"/>
          </a:xfrm>
          <a:prstGeom prst="rightArrow">
            <a:avLst>
              <a:gd name="adj1" fmla="val 32000"/>
              <a:gd name="adj2" fmla="val 113349"/>
            </a:avLst>
          </a:prstGeom>
          <a:solidFill>
            <a:srgbClr val="ED220D"/>
          </a:solidFill>
          <a:ln w="12700">
            <a:miter lim="400000"/>
          </a:ln>
        </p:spPr>
        <p:txBody>
          <a:bodyPr lIns="50800" tIns="50800" rIns="50800" bIns="50800" anchor="ctr"/>
          <a:lstStyle/>
          <a:p>
            <a:pPr defTabSz="584200">
              <a:defRPr sz="2200">
                <a:solidFill>
                  <a:srgbClr val="FFFFFF"/>
                </a:solidFill>
              </a:defRPr>
            </a:pPr>
            <a:endParaRPr/>
          </a:p>
        </p:txBody>
      </p:sp>
      <p:sp>
        <p:nvSpPr>
          <p:cNvPr id="441" name="矢印"/>
          <p:cNvSpPr/>
          <p:nvPr/>
        </p:nvSpPr>
        <p:spPr>
          <a:xfrm rot="18900000">
            <a:off x="9646354" y="5604057"/>
            <a:ext cx="1998758" cy="1075614"/>
          </a:xfrm>
          <a:prstGeom prst="rightArrow">
            <a:avLst>
              <a:gd name="adj1" fmla="val 32000"/>
              <a:gd name="adj2" fmla="val 113349"/>
            </a:avLst>
          </a:prstGeom>
          <a:solidFill>
            <a:srgbClr val="ED220D"/>
          </a:solidFill>
          <a:ln w="12700">
            <a:miter lim="400000"/>
          </a:ln>
        </p:spPr>
        <p:txBody>
          <a:bodyPr lIns="50800" tIns="50800" rIns="50800" bIns="50800" anchor="ctr"/>
          <a:lstStyle/>
          <a:p>
            <a:pPr defTabSz="584200">
              <a:defRPr sz="2200">
                <a:solidFill>
                  <a:srgbClr val="FFFFFF"/>
                </a:solidFill>
              </a:defRPr>
            </a:pPr>
            <a:endParaRPr/>
          </a:p>
        </p:txBody>
      </p:sp>
      <p:sp>
        <p:nvSpPr>
          <p:cNvPr id="442" name="観光客数は約20%も増加している！！"/>
          <p:cNvSpPr/>
          <p:nvPr/>
        </p:nvSpPr>
        <p:spPr>
          <a:xfrm>
            <a:off x="2010920" y="3461187"/>
            <a:ext cx="8360390" cy="5254774"/>
          </a:xfrm>
          <a:prstGeom prst="star12">
            <a:avLst>
              <a:gd name="adj" fmla="val 28456"/>
            </a:avLst>
          </a:prstGeom>
          <a:gradFill>
            <a:gsLst>
              <a:gs pos="0">
                <a:srgbClr val="FDC700"/>
              </a:gs>
              <a:gs pos="100000">
                <a:srgbClr val="FF8648"/>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200">
                <a:solidFill>
                  <a:srgbClr val="791A3D"/>
                </a:solidFill>
                <a:latin typeface="+mn-lt"/>
                <a:ea typeface="+mn-ea"/>
                <a:cs typeface="+mn-cs"/>
                <a:sym typeface="ヒラギノ角ゴ ProN W6"/>
              </a:defRPr>
            </a:lvl1pPr>
          </a:lstStyle>
          <a:p>
            <a:r>
              <a:rPr dirty="0"/>
              <a:t>観光客数は約20%も増加している</a:t>
            </a:r>
            <a:r>
              <a:rPr dirty="0" smtClean="0"/>
              <a:t>！</a:t>
            </a:r>
            <a:endParaRPr dirty="0"/>
          </a:p>
        </p:txBody>
      </p:sp>
      <p:sp>
        <p:nvSpPr>
          <p:cNvPr id="443" name="https://www.rinya.maff.go.jp/j/sanson/kassei/sangyou/attach/pdf/houkokusyo_202003-5.pdf"/>
          <p:cNvSpPr txBox="1"/>
          <p:nvPr/>
        </p:nvSpPr>
        <p:spPr>
          <a:xfrm>
            <a:off x="2745450" y="8715961"/>
            <a:ext cx="9544001"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https://www.rinya.maff.go.jp/j/sanson/kassei/sangyou/attach/pdf/houkokusyo_202003-5.pdf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①子供たちの運動不足の解消…"/>
          <p:cNvSpPr txBox="1">
            <a:spLocks noGrp="1"/>
          </p:cNvSpPr>
          <p:nvPr>
            <p:ph type="body" idx="1"/>
          </p:nvPr>
        </p:nvSpPr>
        <p:spPr>
          <a:prstGeom prst="rect">
            <a:avLst/>
          </a:prstGeom>
        </p:spPr>
        <p:txBody>
          <a:bodyPr/>
          <a:lstStyle/>
          <a:p>
            <a:pPr marL="0" indent="0">
              <a:buSzTx/>
              <a:buNone/>
              <a:defRPr sz="4100"/>
            </a:pPr>
            <a:r>
              <a:t>①子供たちの運動不足の解消</a:t>
            </a:r>
          </a:p>
          <a:p>
            <a:pPr marL="0" indent="0">
              <a:buSzTx/>
              <a:buNone/>
              <a:defRPr sz="4100"/>
            </a:pPr>
            <a:r>
              <a:t>②子供たちのコミュニケーション能力の向上</a:t>
            </a:r>
          </a:p>
          <a:p>
            <a:pPr marL="0" indent="0">
              <a:buSzTx/>
              <a:buNone/>
              <a:defRPr sz="4100"/>
            </a:pPr>
            <a:r>
              <a:t>　↑周りの子供と接する機会が増える</a:t>
            </a:r>
          </a:p>
          <a:p>
            <a:pPr marL="0" indent="0">
              <a:buSzTx/>
              <a:buNone/>
              <a:defRPr sz="4100"/>
            </a:pPr>
            <a:r>
              <a:t>といった</a:t>
            </a:r>
            <a:r>
              <a:rPr>
                <a:solidFill>
                  <a:srgbClr val="FF4015"/>
                </a:solidFill>
                <a:latin typeface="+mn-lt"/>
                <a:ea typeface="+mn-ea"/>
                <a:cs typeface="+mn-cs"/>
                <a:sym typeface="ヒラギノ角ゴ ProN W6"/>
              </a:rPr>
              <a:t>子供たちへのメリット</a:t>
            </a:r>
            <a:r>
              <a:t>もある！</a:t>
            </a:r>
          </a:p>
        </p:txBody>
      </p:sp>
      <p:sp>
        <p:nvSpPr>
          <p:cNvPr id="448"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49" name="他にも…"/>
          <p:cNvSpPr txBox="1">
            <a:spLocks noGrp="1"/>
          </p:cNvSpPr>
          <p:nvPr>
            <p:ph type="title"/>
          </p:nvPr>
        </p:nvSpPr>
        <p:spPr>
          <a:prstGeom prst="rect">
            <a:avLst/>
          </a:prstGeom>
        </p:spPr>
        <p:txBody>
          <a:bodyPr/>
          <a:lstStyle/>
          <a:p>
            <a:r>
              <a:t>他にも…</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１五ヶ瀬ワイナリー付近に土地を確保する…"/>
          <p:cNvSpPr txBox="1">
            <a:spLocks noGrp="1"/>
          </p:cNvSpPr>
          <p:nvPr>
            <p:ph type="body" idx="1"/>
          </p:nvPr>
        </p:nvSpPr>
        <p:spPr>
          <a:prstGeom prst="rect">
            <a:avLst/>
          </a:prstGeom>
        </p:spPr>
        <p:txBody>
          <a:bodyPr/>
          <a:lstStyle/>
          <a:p>
            <a:pPr marL="0" indent="0">
              <a:buSzTx/>
              <a:buNone/>
              <a:defRPr sz="3800"/>
            </a:pPr>
            <a:r>
              <a:t>１五ヶ瀬ワイナリー付近に土地を確保する</a:t>
            </a:r>
          </a:p>
          <a:p>
            <a:pPr marL="0" indent="0">
              <a:buSzTx/>
              <a:buNone/>
              <a:defRPr sz="3800"/>
            </a:pPr>
            <a:r>
              <a:t>２アスレチックを作る</a:t>
            </a:r>
          </a:p>
          <a:p>
            <a:pPr marL="0" indent="0">
              <a:buSzTx/>
              <a:buNone/>
              <a:defRPr sz="3800"/>
            </a:pPr>
            <a:r>
              <a:t>３パンフレット・チラシによる宣伝</a:t>
            </a:r>
          </a:p>
          <a:p>
            <a:pPr marL="0" indent="0">
              <a:buSzTx/>
              <a:buNone/>
              <a:defRPr sz="3800"/>
            </a:pPr>
            <a:r>
              <a:t>　＋整備を行う人を集める</a:t>
            </a:r>
          </a:p>
          <a:p>
            <a:pPr marL="0" indent="0">
              <a:buSzTx/>
              <a:buNone/>
            </a:pPr>
            <a:r>
              <a:t>　</a:t>
            </a:r>
            <a:r>
              <a:rPr sz="4600"/>
              <a:t>『観光客数・年間売り上げ』</a:t>
            </a:r>
          </a:p>
        </p:txBody>
      </p:sp>
      <p:sp>
        <p:nvSpPr>
          <p:cNvPr id="454"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55" name="まとめ"/>
          <p:cNvSpPr txBox="1">
            <a:spLocks noGrp="1"/>
          </p:cNvSpPr>
          <p:nvPr>
            <p:ph type="title"/>
          </p:nvPr>
        </p:nvSpPr>
        <p:spPr>
          <a:prstGeom prst="rect">
            <a:avLst/>
          </a:prstGeom>
        </p:spPr>
        <p:txBody>
          <a:bodyPr/>
          <a:lstStyle/>
          <a:p>
            <a:r>
              <a:t>まとめ</a:t>
            </a:r>
          </a:p>
        </p:txBody>
      </p:sp>
      <p:sp>
        <p:nvSpPr>
          <p:cNvPr id="456" name="矢印"/>
          <p:cNvSpPr/>
          <p:nvPr/>
        </p:nvSpPr>
        <p:spPr>
          <a:xfrm rot="18900000">
            <a:off x="7432441" y="6576967"/>
            <a:ext cx="1905001" cy="707798"/>
          </a:xfrm>
          <a:prstGeom prst="rightArrow">
            <a:avLst>
              <a:gd name="adj1" fmla="val 32000"/>
              <a:gd name="adj2" fmla="val 172253"/>
            </a:avLst>
          </a:prstGeom>
          <a:solidFill>
            <a:srgbClr val="E22400"/>
          </a:solidFill>
          <a:ln w="12700">
            <a:miter lim="400000"/>
          </a:ln>
        </p:spPr>
        <p:txBody>
          <a:bodyPr lIns="50800" tIns="50800" rIns="50800" bIns="50800" anchor="ctr"/>
          <a:lstStyle/>
          <a:p>
            <a:pPr defTabSz="584200">
              <a:defRPr sz="2200">
                <a:solidFill>
                  <a:srgbClr val="FFFFFF"/>
                </a:solidFill>
              </a:defRPr>
            </a:pPr>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ご清聴ありがとうございました！"/>
          <p:cNvSpPr txBox="1">
            <a:spLocks noGrp="1"/>
          </p:cNvSpPr>
          <p:nvPr>
            <p:ph type="body" idx="1"/>
          </p:nvPr>
        </p:nvSpPr>
        <p:spPr>
          <a:prstGeom prst="rect">
            <a:avLst/>
          </a:prstGeom>
        </p:spPr>
        <p:txBody>
          <a:bodyPr/>
          <a:lstStyle>
            <a:lvl1pPr marL="0" indent="0">
              <a:buSzTx/>
              <a:buNone/>
              <a:defRPr sz="6000">
                <a:gradFill flip="none" rotWithShape="1">
                  <a:gsLst>
                    <a:gs pos="0">
                      <a:schemeClr val="accent1">
                        <a:lumOff val="16847"/>
                      </a:schemeClr>
                    </a:gs>
                    <a:gs pos="100000">
                      <a:schemeClr val="accent1">
                        <a:lumOff val="-13575"/>
                      </a:schemeClr>
                    </a:gs>
                  </a:gsLst>
                  <a:lin ang="5400000" scaled="0"/>
                </a:gradFill>
                <a:latin typeface="+mn-lt"/>
                <a:ea typeface="+mn-ea"/>
                <a:cs typeface="+mn-cs"/>
                <a:sym typeface="ヒラギノ角ゴ ProN W6"/>
              </a:defRPr>
            </a:lvl1pPr>
          </a:lstStyle>
          <a:p>
            <a:r>
              <a:t>ご清聴ありがとうございました！</a:t>
            </a:r>
          </a:p>
        </p:txBody>
      </p:sp>
      <p:sp>
        <p:nvSpPr>
          <p:cNvPr id="461"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462" name="最後に"/>
          <p:cNvSpPr txBox="1">
            <a:spLocks noGrp="1"/>
          </p:cNvSpPr>
          <p:nvPr>
            <p:ph type="title"/>
          </p:nvPr>
        </p:nvSpPr>
        <p:spPr>
          <a:prstGeom prst="rect">
            <a:avLst/>
          </a:prstGeom>
        </p:spPr>
        <p:txBody>
          <a:bodyPr/>
          <a:lstStyle/>
          <a:p>
            <a:r>
              <a:t>最後に</a:t>
            </a:r>
          </a:p>
        </p:txBody>
      </p:sp>
      <p:pic>
        <p:nvPicPr>
          <p:cNvPr id="463" name="IMG_4860.jpeg" descr="IMG_4860.jpeg"/>
          <p:cNvPicPr>
            <a:picLocks noChangeAspect="1"/>
          </p:cNvPicPr>
          <p:nvPr/>
        </p:nvPicPr>
        <p:blipFill>
          <a:blip r:embed="rId3">
            <a:extLst/>
          </a:blip>
          <a:stretch>
            <a:fillRect/>
          </a:stretch>
        </p:blipFill>
        <p:spPr>
          <a:xfrm>
            <a:off x="4264689" y="4294994"/>
            <a:ext cx="4475423" cy="497969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スライドの箇条書きテキスト"/>
          <p:cNvSpPr txBox="1">
            <a:spLocks noGrp="1"/>
          </p:cNvSpPr>
          <p:nvPr>
            <p:ph type="body" idx="1"/>
          </p:nvPr>
        </p:nvSpPr>
        <p:spPr>
          <a:xfrm>
            <a:off x="698500" y="1662079"/>
            <a:ext cx="11607800" cy="7393021"/>
          </a:xfrm>
          <a:prstGeom prst="rect">
            <a:avLst/>
          </a:prstGeom>
        </p:spPr>
        <p:txBody>
          <a:bodyPr/>
          <a:lstStyle/>
          <a:p>
            <a:endParaRPr/>
          </a:p>
        </p:txBody>
      </p:sp>
      <p:sp>
        <p:nvSpPr>
          <p:cNvPr id="176" name="五ヶ瀬町の施策の重要度と満足度    五ヶ瀬町第6次総合計画より"/>
          <p:cNvSpPr txBox="1">
            <a:spLocks noGrp="1"/>
          </p:cNvSpPr>
          <p:nvPr>
            <p:ph type="body" idx="21"/>
          </p:nvPr>
        </p:nvSpPr>
        <p:spPr>
          <a:xfrm>
            <a:off x="698499" y="309459"/>
            <a:ext cx="11607802" cy="6718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557671">
              <a:defRPr sz="3609"/>
            </a:pPr>
            <a:r>
              <a:t>五ヶ瀬町の施策の重要度と満足度　　　　</a:t>
            </a:r>
            <a:r>
              <a:rPr sz="1710"/>
              <a:t>五ヶ瀬町第6次総合計画より</a:t>
            </a:r>
          </a:p>
        </p:txBody>
      </p:sp>
      <p:pic>
        <p:nvPicPr>
          <p:cNvPr id="177" name="IMG_4955.jpeg" descr="IMG_4955.jpeg"/>
          <p:cNvPicPr>
            <a:picLocks noChangeAspect="1"/>
          </p:cNvPicPr>
          <p:nvPr/>
        </p:nvPicPr>
        <p:blipFill>
          <a:blip r:embed="rId3">
            <a:extLst/>
          </a:blip>
          <a:stretch>
            <a:fillRect/>
          </a:stretch>
        </p:blipFill>
        <p:spPr>
          <a:xfrm>
            <a:off x="657951" y="1092391"/>
            <a:ext cx="11688898" cy="7568818"/>
          </a:xfrm>
          <a:prstGeom prst="rect">
            <a:avLst/>
          </a:prstGeom>
          <a:ln w="12700">
            <a:miter lim="400000"/>
          </a:ln>
        </p:spPr>
      </p:pic>
      <p:sp>
        <p:nvSpPr>
          <p:cNvPr id="178" name="五ヶ瀬町は観光業の満足度がかなり低い…"/>
          <p:cNvSpPr/>
          <p:nvPr/>
        </p:nvSpPr>
        <p:spPr>
          <a:xfrm>
            <a:off x="4843938" y="4091566"/>
            <a:ext cx="5162818" cy="2534157"/>
          </a:xfrm>
          <a:prstGeom prst="wedgeEllipseCallout">
            <a:avLst>
              <a:gd name="adj1" fmla="val -47753"/>
              <a:gd name="adj2" fmla="val -49505"/>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100">
                <a:solidFill>
                  <a:srgbClr val="000000"/>
                </a:solidFill>
              </a:defRPr>
            </a:lvl1pPr>
          </a:lstStyle>
          <a:p>
            <a:r>
              <a:t>五ヶ瀬町は観光業の満足度がかなり低い…</a:t>
            </a:r>
          </a:p>
        </p:txBody>
      </p:sp>
      <p:sp>
        <p:nvSpPr>
          <p:cNvPr id="179" name="観光の満足度…"/>
          <p:cNvSpPr/>
          <p:nvPr/>
        </p:nvSpPr>
        <p:spPr>
          <a:xfrm>
            <a:off x="2497966" y="2377340"/>
            <a:ext cx="8008868" cy="49989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520" y="5104"/>
                </a:lnTo>
                <a:lnTo>
                  <a:pt x="16699" y="1750"/>
                </a:lnTo>
                <a:lnTo>
                  <a:pt x="15415" y="6983"/>
                </a:lnTo>
                <a:lnTo>
                  <a:pt x="20725" y="6444"/>
                </a:lnTo>
                <a:lnTo>
                  <a:pt x="16844" y="10145"/>
                </a:lnTo>
                <a:lnTo>
                  <a:pt x="21600" y="12592"/>
                </a:lnTo>
                <a:lnTo>
                  <a:pt x="16355" y="13586"/>
                </a:lnTo>
                <a:lnTo>
                  <a:pt x="19046" y="18242"/>
                </a:lnTo>
                <a:lnTo>
                  <a:pt x="14101" y="16213"/>
                </a:lnTo>
                <a:lnTo>
                  <a:pt x="13874" y="21600"/>
                </a:lnTo>
                <a:lnTo>
                  <a:pt x="10800" y="17193"/>
                </a:lnTo>
                <a:lnTo>
                  <a:pt x="7726" y="21600"/>
                </a:lnTo>
                <a:lnTo>
                  <a:pt x="7499" y="16213"/>
                </a:lnTo>
                <a:lnTo>
                  <a:pt x="2554" y="18242"/>
                </a:lnTo>
                <a:lnTo>
                  <a:pt x="5245" y="13586"/>
                </a:lnTo>
                <a:lnTo>
                  <a:pt x="0" y="12592"/>
                </a:lnTo>
                <a:lnTo>
                  <a:pt x="4756" y="10145"/>
                </a:lnTo>
                <a:lnTo>
                  <a:pt x="875" y="6444"/>
                </a:lnTo>
                <a:lnTo>
                  <a:pt x="6185" y="6983"/>
                </a:lnTo>
                <a:lnTo>
                  <a:pt x="4901" y="1750"/>
                </a:lnTo>
                <a:lnTo>
                  <a:pt x="9080" y="5104"/>
                </a:lnTo>
                <a:close/>
              </a:path>
            </a:pathLst>
          </a:cu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584200">
              <a:defRPr sz="3100">
                <a:solidFill>
                  <a:srgbClr val="000000"/>
                </a:solidFill>
              </a:defRPr>
            </a:pPr>
            <a:r>
              <a:t>　観光の満足度</a:t>
            </a:r>
          </a:p>
          <a:p>
            <a:pPr defTabSz="584200">
              <a:defRPr sz="3100">
                <a:solidFill>
                  <a:srgbClr val="000000"/>
                </a:solidFill>
              </a:defRPr>
            </a:pPr>
            <a:r>
              <a:t>上げることができるかもしれない！</a:t>
            </a:r>
          </a:p>
        </p:txBody>
      </p:sp>
      <p:sp>
        <p:nvSpPr>
          <p:cNvPr id="180" name="https://www.town.gokase.miyazaki.jp/chousei/keikaku/1189.html"/>
          <p:cNvSpPr txBox="1"/>
          <p:nvPr/>
        </p:nvSpPr>
        <p:spPr>
          <a:xfrm>
            <a:off x="5808191" y="8772339"/>
            <a:ext cx="6635395"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https://www.town.gokase.miyazaki.jp/chousei/keikaku/1189.html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179"/>
                                        </p:tgtEl>
                                        <p:attrNameLst>
                                          <p:attrName>style.visibility</p:attrName>
                                        </p:attrNameLst>
                                      </p:cBhvr>
                                      <p:to>
                                        <p:strVal val="visible"/>
                                      </p:to>
                                    </p:set>
                                    <p:anim calcmode="lin" valueType="num">
                                      <p:cBhvr>
                                        <p:cTn id="12" dur="1000" fill="hold"/>
                                        <p:tgtEl>
                                          <p:spTgt spid="179"/>
                                        </p:tgtEl>
                                        <p:attrNameLst>
                                          <p:attrName>ppt_w</p:attrName>
                                        </p:attrNameLst>
                                      </p:cBhvr>
                                      <p:tavLst>
                                        <p:tav tm="0">
                                          <p:val>
                                            <p:strVal val="4*#ppt_w"/>
                                          </p:val>
                                        </p:tav>
                                        <p:tav tm="100000">
                                          <p:val>
                                            <p:strVal val="#ppt_w"/>
                                          </p:val>
                                        </p:tav>
                                      </p:tavLst>
                                    </p:anim>
                                    <p:anim calcmode="lin" valueType="num">
                                      <p:cBhvr>
                                        <p:cTn id="13" dur="1000" fill="hold"/>
                                        <p:tgtEl>
                                          <p:spTgt spid="17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P spid="179"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主な販売品はワインであり、子供は立ち寄りづらい……"/>
          <p:cNvSpPr txBox="1">
            <a:spLocks noGrp="1"/>
          </p:cNvSpPr>
          <p:nvPr>
            <p:ph type="body" idx="1"/>
          </p:nvPr>
        </p:nvSpPr>
        <p:spPr>
          <a:xfrm>
            <a:off x="698500" y="2237893"/>
            <a:ext cx="11607800" cy="6817207"/>
          </a:xfrm>
          <a:prstGeom prst="rect">
            <a:avLst/>
          </a:prstGeom>
        </p:spPr>
        <p:txBody>
          <a:bodyPr/>
          <a:lstStyle/>
          <a:p>
            <a:pPr marL="508000" indent="-508000">
              <a:defRPr sz="4000"/>
            </a:pPr>
            <a:endParaRPr/>
          </a:p>
          <a:p>
            <a:pPr marL="0" indent="0">
              <a:buSzTx/>
              <a:buNone/>
              <a:defRPr sz="3500"/>
            </a:pPr>
            <a:r>
              <a:t>　</a:t>
            </a:r>
            <a:r>
              <a:rPr sz="5200"/>
              <a:t>主な販売品はワインであり、子供は立ち寄りづらい…</a:t>
            </a:r>
          </a:p>
          <a:p>
            <a:pPr marL="0" indent="0">
              <a:buSzTx/>
              <a:buNone/>
              <a:defRPr sz="3500"/>
            </a:pPr>
            <a:r>
              <a:t>　</a:t>
            </a:r>
            <a:r>
              <a:rPr sz="4100"/>
              <a:t>幅広い年齢の人が観光しに来てこれまで以上に活気のある町にしたい！</a:t>
            </a:r>
          </a:p>
          <a:p>
            <a:pPr marL="0" indent="0">
              <a:buSzTx/>
              <a:buNone/>
              <a:defRPr sz="4100"/>
            </a:pPr>
            <a:r>
              <a:t>　　　　　　しかし…</a:t>
            </a:r>
          </a:p>
        </p:txBody>
      </p:sp>
      <p:sp>
        <p:nvSpPr>
          <p:cNvPr id="185" name="スライドのサブタイトル"/>
          <p:cNvSpPr txBox="1">
            <a:spLocks noGrp="1"/>
          </p:cNvSpPr>
          <p:nvPr>
            <p:ph type="body" idx="21"/>
          </p:nvPr>
        </p:nvSpPr>
        <p:spPr>
          <a:prstGeom prst="rect">
            <a:avLst/>
          </a:prstGeom>
        </p:spPr>
        <p:txBody>
          <a:bodyPr>
            <a:normAutofit lnSpcReduction="10000"/>
          </a:bodyPr>
          <a:lstStyle/>
          <a:p>
            <a:endParaRPr/>
          </a:p>
        </p:txBody>
      </p:sp>
      <p:sp>
        <p:nvSpPr>
          <p:cNvPr id="186" name="なぜ五ヶ瀬ワイナリーなのか？"/>
          <p:cNvSpPr txBox="1">
            <a:spLocks noGrp="1"/>
          </p:cNvSpPr>
          <p:nvPr>
            <p:ph type="title"/>
          </p:nvPr>
        </p:nvSpPr>
        <p:spPr>
          <a:prstGeom prst="rect">
            <a:avLst/>
          </a:prstGeom>
        </p:spPr>
        <p:txBody>
          <a:bodyPr/>
          <a:lstStyle/>
          <a:p>
            <a:r>
              <a:t>なぜ五ヶ瀬ワイナリーなのか？</a:t>
            </a:r>
          </a:p>
        </p:txBody>
      </p:sp>
      <p:pic>
        <p:nvPicPr>
          <p:cNvPr id="187" name="IMG_4956.jpeg" descr="IMG_4956.jpeg"/>
          <p:cNvPicPr>
            <a:picLocks noChangeAspect="1"/>
          </p:cNvPicPr>
          <p:nvPr/>
        </p:nvPicPr>
        <p:blipFill>
          <a:blip r:embed="rId3">
            <a:extLst/>
          </a:blip>
          <a:stretch>
            <a:fillRect/>
          </a:stretch>
        </p:blipFill>
        <p:spPr>
          <a:xfrm>
            <a:off x="7225032" y="6521653"/>
            <a:ext cx="3967333" cy="293369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五ヶ瀬ワイナリー動向調査）より"/>
          <p:cNvSpPr txBox="1">
            <a:spLocks noGrp="1"/>
          </p:cNvSpPr>
          <p:nvPr>
            <p:ph type="body" idx="21"/>
          </p:nvPr>
        </p:nvSpPr>
        <p:spPr>
          <a:xfrm>
            <a:off x="496562" y="1522463"/>
            <a:ext cx="11607801" cy="6718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2300"/>
            </a:lvl1pPr>
          </a:lstStyle>
          <a:p>
            <a:r>
              <a:t>　　　　　　　　　　　　　　　　　　　　　　　（五ヶ瀬ワイナリー動向調査）より</a:t>
            </a:r>
          </a:p>
        </p:txBody>
      </p:sp>
      <p:sp>
        <p:nvSpPr>
          <p:cNvPr id="192" name="五ヶ瀬ワイナリーの観光客数"/>
          <p:cNvSpPr txBox="1">
            <a:spLocks noGrp="1"/>
          </p:cNvSpPr>
          <p:nvPr>
            <p:ph type="title"/>
          </p:nvPr>
        </p:nvSpPr>
        <p:spPr>
          <a:prstGeom prst="rect">
            <a:avLst/>
          </a:prstGeom>
        </p:spPr>
        <p:txBody>
          <a:bodyPr/>
          <a:lstStyle/>
          <a:p>
            <a:r>
              <a:t>五ヶ瀬ワイナリーの観光客数</a:t>
            </a:r>
          </a:p>
        </p:txBody>
      </p:sp>
      <p:graphicFrame>
        <p:nvGraphicFramePr>
          <p:cNvPr id="193" name="複合グラフ"/>
          <p:cNvGraphicFramePr/>
          <p:nvPr/>
        </p:nvGraphicFramePr>
        <p:xfrm>
          <a:off x="931357" y="2422927"/>
          <a:ext cx="11173110" cy="6711506"/>
        </p:xfrm>
        <a:graphic>
          <a:graphicData uri="http://schemas.openxmlformats.org/drawingml/2006/chart">
            <c:chart xmlns:c="http://schemas.openxmlformats.org/drawingml/2006/chart" xmlns:r="http://schemas.openxmlformats.org/officeDocument/2006/relationships" r:id="rId3"/>
          </a:graphicData>
        </a:graphic>
      </p:graphicFrame>
      <p:sp>
        <p:nvSpPr>
          <p:cNvPr id="194" name="矢印"/>
          <p:cNvSpPr/>
          <p:nvPr/>
        </p:nvSpPr>
        <p:spPr>
          <a:xfrm>
            <a:off x="1856528" y="2260462"/>
            <a:ext cx="10294222" cy="500072"/>
          </a:xfrm>
          <a:custGeom>
            <a:avLst/>
            <a:gdLst/>
            <a:ahLst/>
            <a:cxnLst>
              <a:cxn ang="0">
                <a:pos x="wd2" y="hd2"/>
              </a:cxn>
              <a:cxn ang="5400000">
                <a:pos x="wd2" y="hd2"/>
              </a:cxn>
              <a:cxn ang="10800000">
                <a:pos x="wd2" y="hd2"/>
              </a:cxn>
              <a:cxn ang="16200000">
                <a:pos x="wd2" y="hd2"/>
              </a:cxn>
            </a:cxnLst>
            <a:rect l="0" t="0" r="r" b="b"/>
            <a:pathLst>
              <a:path w="21600" h="21600" extrusionOk="0">
                <a:moveTo>
                  <a:pt x="18081" y="7344"/>
                </a:moveTo>
                <a:lnTo>
                  <a:pt x="18081" y="0"/>
                </a:lnTo>
                <a:lnTo>
                  <a:pt x="21600" y="10800"/>
                </a:lnTo>
                <a:lnTo>
                  <a:pt x="18081" y="21600"/>
                </a:lnTo>
                <a:lnTo>
                  <a:pt x="18081" y="14256"/>
                </a:lnTo>
                <a:lnTo>
                  <a:pt x="0" y="14256"/>
                </a:lnTo>
                <a:lnTo>
                  <a:pt x="0" y="7344"/>
                </a:lnTo>
                <a:close/>
              </a:path>
            </a:pathLst>
          </a:cu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195" name="コロナの影響で減ってはいるが、ほぼ一定"/>
          <p:cNvSpPr/>
          <p:nvPr/>
        </p:nvSpPr>
        <p:spPr>
          <a:xfrm>
            <a:off x="1152939" y="4427176"/>
            <a:ext cx="4850295" cy="3179572"/>
          </a:xfrm>
          <a:custGeom>
            <a:avLst/>
            <a:gdLst/>
            <a:ahLst/>
            <a:cxnLst>
              <a:cxn ang="0">
                <a:pos x="wd2" y="hd2"/>
              </a:cxn>
              <a:cxn ang="5400000">
                <a:pos x="wd2" y="hd2"/>
              </a:cxn>
              <a:cxn ang="10800000">
                <a:pos x="wd2" y="hd2"/>
              </a:cxn>
              <a:cxn ang="16200000">
                <a:pos x="wd2" y="hd2"/>
              </a:cxn>
            </a:cxnLst>
            <a:rect l="0" t="0" r="r" b="b"/>
            <a:pathLst>
              <a:path w="21600" h="21600" extrusionOk="0">
                <a:moveTo>
                  <a:pt x="456" y="0"/>
                </a:moveTo>
                <a:cubicBezTo>
                  <a:pt x="204" y="0"/>
                  <a:pt x="0" y="323"/>
                  <a:pt x="0" y="721"/>
                </a:cubicBezTo>
                <a:lnTo>
                  <a:pt x="0" y="20879"/>
                </a:lnTo>
                <a:cubicBezTo>
                  <a:pt x="0" y="21277"/>
                  <a:pt x="204" y="21600"/>
                  <a:pt x="456" y="21600"/>
                </a:cubicBezTo>
                <a:lnTo>
                  <a:pt x="17526" y="21600"/>
                </a:lnTo>
                <a:cubicBezTo>
                  <a:pt x="17777" y="21600"/>
                  <a:pt x="17981" y="21277"/>
                  <a:pt x="17981" y="20879"/>
                </a:cubicBezTo>
                <a:lnTo>
                  <a:pt x="17981" y="13109"/>
                </a:lnTo>
                <a:lnTo>
                  <a:pt x="21600" y="11172"/>
                </a:lnTo>
                <a:lnTo>
                  <a:pt x="17981" y="9232"/>
                </a:lnTo>
                <a:lnTo>
                  <a:pt x="17981" y="721"/>
                </a:lnTo>
                <a:cubicBezTo>
                  <a:pt x="17981" y="323"/>
                  <a:pt x="17777" y="0"/>
                  <a:pt x="17526" y="0"/>
                </a:cubicBezTo>
                <a:lnTo>
                  <a:pt x="456" y="0"/>
                </a:lnTo>
                <a:close/>
              </a:path>
            </a:pathLst>
          </a:custGeom>
          <a:gradFill>
            <a:gsLst>
              <a:gs pos="0">
                <a:srgbClr val="DA5100"/>
              </a:gs>
              <a:gs pos="100000">
                <a:srgbClr val="DA5100"/>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3400">
                <a:solidFill>
                  <a:srgbClr val="FFFFFF"/>
                </a:solidFill>
              </a:defRPr>
            </a:lvl1pPr>
          </a:lstStyle>
          <a:p>
            <a:r>
              <a:rPr lang="ja-JP" altLang="en-US" dirty="0" smtClean="0"/>
              <a:t>コロナの影響で</a:t>
            </a:r>
            <a:endParaRPr lang="en-US" altLang="ja-JP" dirty="0"/>
          </a:p>
          <a:p>
            <a:r>
              <a:rPr lang="ja-JP" altLang="en-US" dirty="0" smtClean="0"/>
              <a:t>減ってはいるが</a:t>
            </a:r>
            <a:endParaRPr lang="en-US" altLang="ja-JP" dirty="0" smtClean="0"/>
          </a:p>
          <a:p>
            <a:r>
              <a:rPr lang="ja-JP" altLang="en-US" dirty="0" smtClean="0"/>
              <a:t>ほぼ一定</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95"/>
                                        </p:tgtEl>
                                        <p:attrNameLst>
                                          <p:attrName>style.visibility</p:attrName>
                                        </p:attrNameLst>
                                      </p:cBhvr>
                                      <p:to>
                                        <p:strVal val="visible"/>
                                      </p:to>
                                    </p:set>
                                    <p:anim calcmode="lin" valueType="num">
                                      <p:cBhvr>
                                        <p:cTn id="7" dur="750" fill="hold"/>
                                        <p:tgtEl>
                                          <p:spTgt spid="195"/>
                                        </p:tgtEl>
                                        <p:attrNameLst>
                                          <p:attrName>ppt_w</p:attrName>
                                        </p:attrNameLst>
                                      </p:cBhvr>
                                      <p:tavLst>
                                        <p:tav tm="0">
                                          <p:val>
                                            <p:fltVal val="0"/>
                                          </p:val>
                                        </p:tav>
                                        <p:tav tm="100000">
                                          <p:val>
                                            <p:strVal val="#ppt_w"/>
                                          </p:val>
                                        </p:tav>
                                      </p:tavLst>
                                    </p:anim>
                                    <p:anim calcmode="lin" valueType="num">
                                      <p:cBhvr>
                                        <p:cTn id="8" dur="75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type="lt">
                                    <p:tmAbs val="0"/>
                                  </p:iterate>
                                  <p:childTnLst>
                                    <p:set>
                                      <p:cBhvr>
                                        <p:cTn id="12" fill="hold"/>
                                        <p:tgtEl>
                                          <p:spTgt spid="194"/>
                                        </p:tgtEl>
                                        <p:attrNameLst>
                                          <p:attrName>style.visibility</p:attrName>
                                        </p:attrNameLst>
                                      </p:cBhvr>
                                      <p:to>
                                        <p:strVal val="visible"/>
                                      </p:to>
                                    </p:set>
                                    <p:anim calcmode="lin" valueType="num">
                                      <p:cBhvr>
                                        <p:cTn id="13" dur="1000" fill="hold"/>
                                        <p:tgtEl>
                                          <p:spTgt spid="194"/>
                                        </p:tgtEl>
                                        <p:attrNameLst>
                                          <p:attrName>ppt_x</p:attrName>
                                        </p:attrNameLst>
                                      </p:cBhvr>
                                      <p:tavLst>
                                        <p:tav tm="0">
                                          <p:val>
                                            <p:strVal val="0-#ppt_w/2"/>
                                          </p:val>
                                        </p:tav>
                                        <p:tav tm="100000">
                                          <p:val>
                                            <p:strVal val="#ppt_x"/>
                                          </p:val>
                                        </p:tav>
                                      </p:tavLst>
                                    </p:anim>
                                    <p:anim calcmode="lin" valueType="num">
                                      <p:cBhvr>
                                        <p:cTn id="14" dur="1000" fill="hold"/>
                                        <p:tgtEl>
                                          <p:spTgt spid="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2" animBg="1" advAuto="0"/>
      <p:bldP spid="195"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観光客を増やさなければ、経済を活性化できない……"/>
          <p:cNvSpPr txBox="1">
            <a:spLocks noGrp="1"/>
          </p:cNvSpPr>
          <p:nvPr>
            <p:ph type="body" idx="1"/>
          </p:nvPr>
        </p:nvSpPr>
        <p:spPr>
          <a:xfrm>
            <a:off x="698500" y="2956892"/>
            <a:ext cx="11607800" cy="6096001"/>
          </a:xfrm>
          <a:prstGeom prst="rect">
            <a:avLst/>
          </a:prstGeom>
        </p:spPr>
        <p:txBody>
          <a:bodyPr/>
          <a:lstStyle/>
          <a:p>
            <a:pPr marL="0" indent="0">
              <a:buSzTx/>
              <a:buNone/>
              <a:defRPr sz="5000"/>
            </a:pPr>
            <a:r>
              <a:rPr dirty="0" err="1"/>
              <a:t>観光客を増やさなければ、</a:t>
            </a:r>
            <a:r>
              <a:rPr dirty="0" err="1" smtClean="0"/>
              <a:t>経済を活性化</a:t>
            </a:r>
            <a:r>
              <a:rPr lang="ja-JP" altLang="en-US" dirty="0" smtClean="0"/>
              <a:t>　</a:t>
            </a:r>
            <a:r>
              <a:rPr dirty="0" err="1" smtClean="0"/>
              <a:t>できない</a:t>
            </a:r>
            <a:r>
              <a:rPr dirty="0"/>
              <a:t>…</a:t>
            </a:r>
          </a:p>
          <a:p>
            <a:pPr marL="0" indent="0">
              <a:buSzTx/>
              <a:buNone/>
              <a:defRPr sz="5000"/>
            </a:pPr>
            <a:r>
              <a:rPr dirty="0"/>
              <a:t>→</a:t>
            </a:r>
          </a:p>
        </p:txBody>
      </p:sp>
      <p:sp>
        <p:nvSpPr>
          <p:cNvPr id="200" name="『観光客数を右肩上がりに！』"/>
          <p:cNvSpPr txBox="1">
            <a:spLocks noGrp="1"/>
          </p:cNvSpPr>
          <p:nvPr>
            <p:ph type="body" idx="21"/>
          </p:nvPr>
        </p:nvSpPr>
        <p:spPr>
          <a:xfrm>
            <a:off x="1443935" y="4678737"/>
            <a:ext cx="11011874" cy="13261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733930">
              <a:lnSpc>
                <a:spcPct val="90000"/>
              </a:lnSpc>
              <a:spcBef>
                <a:spcPts val="3200"/>
              </a:spcBef>
              <a:defRPr sz="5900">
                <a:solidFill>
                  <a:srgbClr val="FF6250"/>
                </a:solidFill>
              </a:defRPr>
            </a:lvl1pPr>
          </a:lstStyle>
          <a:p>
            <a:pPr>
              <a:defRPr sz="5000">
                <a:solidFill>
                  <a:srgbClr val="000000"/>
                </a:solidFill>
                <a:latin typeface="ヒラギノ角ゴ ProN W3"/>
                <a:ea typeface="ヒラギノ角ゴ ProN W3"/>
                <a:cs typeface="ヒラギノ角ゴ ProN W3"/>
                <a:sym typeface="ヒラギノ角ゴ ProN W3"/>
              </a:defRPr>
            </a:pPr>
            <a:r>
              <a:rPr sz="5900" dirty="0">
                <a:solidFill>
                  <a:srgbClr val="FF6250"/>
                </a:solidFill>
                <a:latin typeface="+mn-lt"/>
                <a:ea typeface="+mn-ea"/>
                <a:cs typeface="+mn-cs"/>
                <a:sym typeface="ヒラギノ角ゴ ProN W6"/>
              </a:rPr>
              <a:t>『</a:t>
            </a:r>
            <a:r>
              <a:rPr sz="5900" dirty="0" err="1">
                <a:solidFill>
                  <a:srgbClr val="FF6250"/>
                </a:solidFill>
                <a:latin typeface="+mn-lt"/>
                <a:ea typeface="+mn-ea"/>
                <a:cs typeface="+mn-cs"/>
                <a:sym typeface="ヒラギノ角ゴ ProN W6"/>
              </a:rPr>
              <a:t>観光客数を右肩上がりに</a:t>
            </a:r>
            <a:r>
              <a:rPr sz="5900" dirty="0">
                <a:solidFill>
                  <a:srgbClr val="FF6250"/>
                </a:solidFill>
                <a:latin typeface="+mn-lt"/>
                <a:ea typeface="+mn-ea"/>
                <a:cs typeface="+mn-cs"/>
                <a:sym typeface="ヒラギノ角ゴ ProN W6"/>
              </a:rPr>
              <a:t>！』</a:t>
            </a:r>
          </a:p>
        </p:txBody>
      </p:sp>
      <p:sp>
        <p:nvSpPr>
          <p:cNvPr id="201" name="スライドのタイトル"/>
          <p:cNvSpPr txBox="1">
            <a:spLocks noGrp="1"/>
          </p:cNvSpPr>
          <p:nvPr>
            <p:ph type="title"/>
          </p:nvPr>
        </p:nvSpPr>
        <p:spPr>
          <a:prstGeom prst="rect">
            <a:avLst/>
          </a:prstGeom>
        </p:spPr>
        <p:txBody>
          <a:bodyP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200"/>
                                        </p:tgtEl>
                                        <p:attrNameLst>
                                          <p:attrName>style.visibility</p:attrName>
                                        </p:attrNameLst>
                                      </p:cBhvr>
                                      <p:to>
                                        <p:strVal val="visible"/>
                                      </p:to>
                                    </p:set>
                                    <p:anim calcmode="lin" valueType="num">
                                      <p:cBhvr>
                                        <p:cTn id="7" dur="500" fill="hold"/>
                                        <p:tgtEl>
                                          <p:spTgt spid="200"/>
                                        </p:tgtEl>
                                        <p:attrNameLst>
                                          <p:attrName>ppt_x</p:attrName>
                                        </p:attrNameLst>
                                      </p:cBhvr>
                                      <p:tavLst>
                                        <p:tav tm="0">
                                          <p:val>
                                            <p:strVal val="0-#ppt_w/2"/>
                                          </p:val>
                                        </p:tav>
                                        <p:tav tm="100000">
                                          <p:val>
                                            <p:strVal val="#ppt_x"/>
                                          </p:val>
                                        </p:tav>
                                      </p:tavLst>
                                    </p:anim>
                                    <p:anim calcmode="lin" valueType="num">
                                      <p:cBhvr>
                                        <p:cTn id="8"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作者と日付"/>
          <p:cNvSpPr txBox="1">
            <a:spLocks noGrp="1"/>
          </p:cNvSpPr>
          <p:nvPr>
            <p:ph type="body" idx="21"/>
          </p:nvPr>
        </p:nvSpPr>
        <p:spPr>
          <a:prstGeom prst="rect">
            <a:avLst/>
          </a:prstGeom>
        </p:spPr>
        <p:txBody>
          <a:bodyPr>
            <a:normAutofit lnSpcReduction="10000"/>
          </a:bodyPr>
          <a:lstStyle/>
          <a:p>
            <a:endParaRPr/>
          </a:p>
        </p:txBody>
      </p:sp>
      <p:sp>
        <p:nvSpPr>
          <p:cNvPr id="206" name="五ヶ瀬ワイナリーを子供が…"/>
          <p:cNvSpPr txBox="1">
            <a:spLocks noGrp="1"/>
          </p:cNvSpPr>
          <p:nvPr>
            <p:ph type="ctrTitle"/>
          </p:nvPr>
        </p:nvSpPr>
        <p:spPr>
          <a:xfrm>
            <a:off x="697871" y="3225800"/>
            <a:ext cx="11609058" cy="3302000"/>
          </a:xfrm>
          <a:prstGeom prst="rect">
            <a:avLst/>
          </a:prstGeom>
        </p:spPr>
        <p:txBody>
          <a:bodyPr/>
          <a:lstStyle/>
          <a:p>
            <a:pPr defTabSz="1491179">
              <a:defRPr sz="7052" spc="-141"/>
            </a:pPr>
            <a:r>
              <a:t>五ヶ瀬ワイナリーを子供が</a:t>
            </a:r>
          </a:p>
          <a:p>
            <a:pPr defTabSz="1491179">
              <a:defRPr sz="7052" spc="-141"/>
            </a:pPr>
            <a:r>
              <a:t>立ち寄り喜ぶ場にすれば</a:t>
            </a:r>
          </a:p>
          <a:p>
            <a:pPr defTabSz="1491179">
              <a:defRPr sz="7052" spc="-141"/>
            </a:pPr>
            <a:r>
              <a:t>観光客が増えるだろう</a:t>
            </a:r>
          </a:p>
        </p:txBody>
      </p:sp>
      <p:sp>
        <p:nvSpPr>
          <p:cNvPr id="207" name="仮説"/>
          <p:cNvSpPr txBox="1">
            <a:spLocks noGrp="1"/>
          </p:cNvSpPr>
          <p:nvPr>
            <p:ph type="subTitle" sz="quarter" idx="1"/>
          </p:nvPr>
        </p:nvSpPr>
        <p:spPr>
          <a:xfrm>
            <a:off x="698500" y="1095490"/>
            <a:ext cx="11607800" cy="901071"/>
          </a:xfrm>
          <a:prstGeom prst="rect">
            <a:avLst/>
          </a:prstGeom>
        </p:spPr>
        <p:txBody>
          <a:bodyPr>
            <a:normAutofit lnSpcReduction="10000"/>
          </a:bodyPr>
          <a:lstStyle>
            <a:lvl1pPr>
              <a:defRPr sz="5500"/>
            </a:lvl1pPr>
          </a:lstStyle>
          <a:p>
            <a:r>
              <a:t>仮説</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作者と日付"/>
          <p:cNvSpPr txBox="1">
            <a:spLocks noGrp="1"/>
          </p:cNvSpPr>
          <p:nvPr>
            <p:ph type="body" idx="21"/>
          </p:nvPr>
        </p:nvSpPr>
        <p:spPr>
          <a:prstGeom prst="rect">
            <a:avLst/>
          </a:prstGeom>
        </p:spPr>
        <p:txBody>
          <a:bodyPr>
            <a:normAutofit lnSpcReduction="10000"/>
          </a:bodyPr>
          <a:lstStyle/>
          <a:p>
            <a:endParaRPr/>
          </a:p>
        </p:txBody>
      </p:sp>
      <p:sp>
        <p:nvSpPr>
          <p:cNvPr id="212" name="私の提言は…"/>
          <p:cNvSpPr txBox="1">
            <a:spLocks noGrp="1"/>
          </p:cNvSpPr>
          <p:nvPr>
            <p:ph type="ctrTitle"/>
          </p:nvPr>
        </p:nvSpPr>
        <p:spPr>
          <a:prstGeom prst="rect">
            <a:avLst/>
          </a:prstGeom>
        </p:spPr>
        <p:txBody>
          <a:bodyPr/>
          <a:lstStyle/>
          <a:p>
            <a:r>
              <a:t>私の提言は…</a:t>
            </a:r>
          </a:p>
        </p:txBody>
      </p:sp>
      <p:sp>
        <p:nvSpPr>
          <p:cNvPr id="213" name="プレゼンテーションのサブタイトル"/>
          <p:cNvSpPr txBox="1">
            <a:spLocks noGrp="1"/>
          </p:cNvSpPr>
          <p:nvPr>
            <p:ph type="subTitle" sz="quarter" idx="1"/>
          </p:nvPr>
        </p:nvSpPr>
        <p:spPr>
          <a:prstGeom prst="rect">
            <a:avLst/>
          </a:prstGeom>
        </p:spPr>
        <p:txBody>
          <a:bodyPr/>
          <a:lstStyle/>
          <a:p>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TotalTime>
  <Words>863</Words>
  <Application>Microsoft Office PowerPoint</Application>
  <PresentationFormat>ユーザー設定</PresentationFormat>
  <Paragraphs>292</Paragraphs>
  <Slides>36</Slides>
  <Notes>36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36</vt:i4>
      </vt:variant>
    </vt:vector>
  </HeadingPairs>
  <TitlesOfParts>
    <vt:vector size="40" baseType="lpstr">
      <vt:lpstr>ヒラギノ角ゴ ProN W3</vt:lpstr>
      <vt:lpstr>ヒラギノ角ゴ ProN W6</vt:lpstr>
      <vt:lpstr>Helvetica</vt:lpstr>
      <vt:lpstr>21_BasicWhite</vt:lpstr>
      <vt:lpstr>ワイナリーを子供が　集う場に！</vt:lpstr>
      <vt:lpstr>私が目指すものについて</vt:lpstr>
      <vt:lpstr>観光客が増えることによるメリット</vt:lpstr>
      <vt:lpstr>PowerPoint プレゼンテーション</vt:lpstr>
      <vt:lpstr>なぜ五ヶ瀬ワイナリーなのか？</vt:lpstr>
      <vt:lpstr>五ヶ瀬ワイナリーの観光客数</vt:lpstr>
      <vt:lpstr>PowerPoint プレゼンテーション</vt:lpstr>
      <vt:lpstr>五ヶ瀬ワイナリーを子供が 立ち寄り喜ぶ場にすれば 観光客が増えるだろう</vt:lpstr>
      <vt:lpstr>私の提言は…</vt:lpstr>
      <vt:lpstr>五ヶ瀬ワイナリーに 子供向けのアスレチック をつくれば観光客が増える</vt:lpstr>
      <vt:lpstr>なぜ五ヶ瀬ワイナリー付近なのか</vt:lpstr>
      <vt:lpstr>なぜアスレチックなのか</vt:lpstr>
      <vt:lpstr>どこに設置するのか</vt:lpstr>
      <vt:lpstr>どのような形のアスレチックにするのか</vt:lpstr>
      <vt:lpstr>フィールドアスレチックにする理由</vt:lpstr>
      <vt:lpstr>アスレチックを作る上での課題</vt:lpstr>
      <vt:lpstr>①費用について</vt:lpstr>
      <vt:lpstr>①費用について</vt:lpstr>
      <vt:lpstr>①費用について</vt:lpstr>
      <vt:lpstr>①費用について</vt:lpstr>
      <vt:lpstr>①費用について</vt:lpstr>
      <vt:lpstr>①費用について</vt:lpstr>
      <vt:lpstr>①費用について</vt:lpstr>
      <vt:lpstr>①費用について</vt:lpstr>
      <vt:lpstr>クラウドファンディングのリターン</vt:lpstr>
      <vt:lpstr>②林を所有するために</vt:lpstr>
      <vt:lpstr>③整備</vt:lpstr>
      <vt:lpstr>③整備</vt:lpstr>
      <vt:lpstr>③宣伝</vt:lpstr>
      <vt:lpstr>③宣伝</vt:lpstr>
      <vt:lpstr>メリットは…？</vt:lpstr>
      <vt:lpstr>池田町のアスレチックは…？</vt:lpstr>
      <vt:lpstr>結果は…</vt:lpstr>
      <vt:lpstr>他にも…</vt:lpstr>
      <vt:lpstr>まとめ</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ワイナリーを子供が集う場に！</dc:title>
  <cp:lastModifiedBy>USER</cp:lastModifiedBy>
  <cp:revision>7</cp:revision>
  <dcterms:modified xsi:type="dcterms:W3CDTF">2022-12-12T04:47:45Z</dcterms:modified>
</cp:coreProperties>
</file>