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75" r:id="rId2"/>
    <p:sldId id="256" r:id="rId3"/>
    <p:sldId id="257" r:id="rId4"/>
    <p:sldId id="278" r:id="rId5"/>
    <p:sldId id="258" r:id="rId6"/>
    <p:sldId id="259" r:id="rId7"/>
    <p:sldId id="261" r:id="rId8"/>
    <p:sldId id="263" r:id="rId9"/>
    <p:sldId id="262" r:id="rId10"/>
    <p:sldId id="285" r:id="rId11"/>
    <p:sldId id="286" r:id="rId12"/>
    <p:sldId id="279" r:id="rId13"/>
    <p:sldId id="269" r:id="rId14"/>
    <p:sldId id="283" r:id="rId15"/>
    <p:sldId id="264" r:id="rId16"/>
    <p:sldId id="292" r:id="rId17"/>
    <p:sldId id="284" r:id="rId18"/>
    <p:sldId id="273" r:id="rId19"/>
    <p:sldId id="268" r:id="rId20"/>
    <p:sldId id="265" r:id="rId21"/>
    <p:sldId id="277" r:id="rId22"/>
    <p:sldId id="293" r:id="rId23"/>
    <p:sldId id="266" r:id="rId24"/>
    <p:sldId id="270" r:id="rId25"/>
    <p:sldId id="280" r:id="rId26"/>
    <p:sldId id="290" r:id="rId27"/>
    <p:sldId id="291" r:id="rId28"/>
    <p:sldId id="288" r:id="rId29"/>
    <p:sldId id="281" r:id="rId30"/>
    <p:sldId id="289" r:id="rId31"/>
    <p:sldId id="271" r:id="rId32"/>
    <p:sldId id="272"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8437" autoAdjust="0"/>
  </p:normalViewPr>
  <p:slideViewPr>
    <p:cSldViewPr snapToGrid="0">
      <p:cViewPr varScale="1">
        <p:scale>
          <a:sx n="63" d="100"/>
          <a:sy n="63" d="100"/>
        </p:scale>
        <p:origin x="5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A50BB-5E65-4570-8B03-1C2CFAE838C9}" type="datetimeFigureOut">
              <a:rPr kumimoji="1" lang="ja-JP" altLang="en-US" smtClean="0"/>
              <a:t>2020/12/18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35CF6-AD2C-45E9-9725-F20CD5F6350B}" type="slidenum">
              <a:rPr kumimoji="1" lang="ja-JP" altLang="en-US" smtClean="0"/>
              <a:t>‹#›</a:t>
            </a:fld>
            <a:endParaRPr kumimoji="1" lang="ja-JP" altLang="en-US"/>
          </a:p>
        </p:txBody>
      </p:sp>
    </p:spTree>
    <p:extLst>
      <p:ext uri="{BB962C8B-B14F-4D97-AF65-F5344CB8AC3E}">
        <p14:creationId xmlns:p14="http://schemas.microsoft.com/office/powerpoint/2010/main" val="33816056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甲斐南沙です。よろしくお願いします。</a:t>
            </a:r>
            <a:endParaRPr kumimoji="1" lang="en-US" altLang="ja-JP" dirty="0" smtClean="0"/>
          </a:p>
          <a:p>
            <a:r>
              <a:rPr kumimoji="1" lang="ja-JP" altLang="en-US" dirty="0" smtClean="0"/>
              <a:t>私は環境問題に目を向けて提言を考えました。</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1</a:t>
            </a:fld>
            <a:endParaRPr kumimoji="1" lang="ja-JP" altLang="en-US"/>
          </a:p>
        </p:txBody>
      </p:sp>
    </p:spTree>
    <p:extLst>
      <p:ext uri="{BB962C8B-B14F-4D97-AF65-F5344CB8AC3E}">
        <p14:creationId xmlns:p14="http://schemas.microsoft.com/office/powerpoint/2010/main" val="3662564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そこで、五ヶ瀬町民がマイバックをつかえるように、トートバック作り講習会を開きます。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10</a:t>
            </a:fld>
            <a:endParaRPr kumimoji="1" lang="ja-JP" altLang="en-US"/>
          </a:p>
        </p:txBody>
      </p:sp>
    </p:spTree>
    <p:extLst>
      <p:ext uri="{BB962C8B-B14F-4D97-AF65-F5344CB8AC3E}">
        <p14:creationId xmlns:p14="http://schemas.microsoft.com/office/powerpoint/2010/main" val="361240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五ヶ瀬町では教育委員会が、大人のＧ授業や生涯学習講座を行っているそうです。それらを活用させてもらい、トートバックづくり講習会を開きます。場所は町民センターで、回数は年に２回、講師は町内でトートバックを作っている方におねがい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11</a:t>
            </a:fld>
            <a:endParaRPr kumimoji="1" lang="ja-JP" altLang="en-US"/>
          </a:p>
        </p:txBody>
      </p:sp>
    </p:spTree>
    <p:extLst>
      <p:ext uri="{BB962C8B-B14F-4D97-AF65-F5344CB8AC3E}">
        <p14:creationId xmlns:p14="http://schemas.microsoft.com/office/powerpoint/2010/main" val="11841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また、令和２年</a:t>
            </a:r>
            <a:r>
              <a:rPr kumimoji="1" lang="en-US" altLang="ja-JP" dirty="0" smtClean="0"/>
              <a:t>7</a:t>
            </a:r>
            <a:r>
              <a:rPr kumimoji="1" lang="ja-JP" altLang="en-US" dirty="0" smtClean="0"/>
              <a:t>月</a:t>
            </a:r>
            <a:r>
              <a:rPr kumimoji="1" lang="en-US" altLang="ja-JP" dirty="0" smtClean="0"/>
              <a:t>1</a:t>
            </a:r>
            <a:r>
              <a:rPr kumimoji="1" lang="ja-JP" altLang="en-US" dirty="0" smtClean="0"/>
              <a:t>日からレジ袋が有料化されているので、マイバックをほしいとおもっている方はたくさんいらっしゃると思います。講習会を開けば、まだ持っていらっしゃらない方も、もうちょっと欲しいなと思っている方も、たくさん参加していただけ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12</a:t>
            </a:fld>
            <a:endParaRPr kumimoji="1" lang="ja-JP" altLang="en-US"/>
          </a:p>
        </p:txBody>
      </p:sp>
    </p:spTree>
    <p:extLst>
      <p:ext uri="{BB962C8B-B14F-4D97-AF65-F5344CB8AC3E}">
        <p14:creationId xmlns:p14="http://schemas.microsoft.com/office/powerpoint/2010/main" val="349482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次に、二つ目の「五ヶ瀬を緑でいっぱいにしよう作戦！！」についてです。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13</a:t>
            </a:fld>
            <a:endParaRPr kumimoji="1" lang="ja-JP" altLang="en-US"/>
          </a:p>
        </p:txBody>
      </p:sp>
    </p:spTree>
    <p:extLst>
      <p:ext uri="{BB962C8B-B14F-4D97-AF65-F5344CB8AC3E}">
        <p14:creationId xmlns:p14="http://schemas.microsoft.com/office/powerpoint/2010/main" val="252628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植物は二酸化炭素を吸収してくれます。また、グリーンカーテンは日光を遮って、部屋の中を涼しくするメリットがあります。</a:t>
            </a:r>
            <a:endParaRPr kumimoji="1" lang="en-US" altLang="ja-JP" dirty="0" smtClean="0"/>
          </a:p>
          <a:p>
            <a:r>
              <a:rPr kumimoji="1" lang="ja-JP" altLang="en-US" dirty="0" smtClean="0"/>
              <a:t>これは、実際の温度データです。グリーンカーテンなしの室温と、グリーンカーテンありの室温を比べると、平均気温差が２，２℃、最大気温差が３、０℃となっています。これを見ると、</a:t>
            </a:r>
            <a:r>
              <a:rPr kumimoji="1" lang="ja-JP" altLang="en-US" dirty="0" smtClean="0"/>
              <a:t>グリーンカーテンの</a:t>
            </a:r>
            <a:r>
              <a:rPr kumimoji="1" lang="ja-JP" altLang="en-US" dirty="0" smtClean="0"/>
              <a:t>効果がよくわかると思います。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14</a:t>
            </a:fld>
            <a:endParaRPr kumimoji="1" lang="ja-JP" altLang="en-US"/>
          </a:p>
        </p:txBody>
      </p:sp>
    </p:spTree>
    <p:extLst>
      <p:ext uri="{BB962C8B-B14F-4D97-AF65-F5344CB8AC3E}">
        <p14:creationId xmlns:p14="http://schemas.microsoft.com/office/powerpoint/2010/main" val="48765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町主催の「緑のグリーンカーテンフォトコンテスト」を開催します。フォトコンテストを開催することで、町民みんながグリーンカーテンを作り、五ヶ瀬町でグリーンカーテンが普及していく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15</a:t>
            </a:fld>
            <a:endParaRPr kumimoji="1" lang="ja-JP" altLang="en-US"/>
          </a:p>
        </p:txBody>
      </p:sp>
    </p:spTree>
    <p:extLst>
      <p:ext uri="{BB962C8B-B14F-4D97-AF65-F5344CB8AC3E}">
        <p14:creationId xmlns:p14="http://schemas.microsoft.com/office/powerpoint/2010/main" val="422035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五ヶ瀬町では、観光協会がフォトコンテストを開催しています。そこに、「グリーンカーテン部門」を設けてもらいます。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16</a:t>
            </a:fld>
            <a:endParaRPr kumimoji="1" lang="ja-JP" altLang="en-US"/>
          </a:p>
        </p:txBody>
      </p:sp>
    </p:spTree>
    <p:extLst>
      <p:ext uri="{BB962C8B-B14F-4D97-AF65-F5344CB8AC3E}">
        <p14:creationId xmlns:p14="http://schemas.microsoft.com/office/powerpoint/2010/main" val="449919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ォトコンテストを行う流れです。まず、町の広報誌でグリーンカーテンフォトコンテストの募集をします。そして、グリーンカーテンフォトコンテストに応募された写真を役場などに掲示し、投票を行います。一番投票の多かった写真を表彰したり、広報誌に掲載したりすることで、「自分も</a:t>
            </a:r>
            <a:r>
              <a:rPr kumimoji="1" lang="ja-JP" altLang="en-US" dirty="0" smtClean="0"/>
              <a:t>グリーンカーテンを作って</a:t>
            </a:r>
            <a:r>
              <a:rPr kumimoji="1" lang="ja-JP" altLang="en-US" dirty="0" smtClean="0"/>
              <a:t>みたい」と思う方が、増えてくると思います。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17</a:t>
            </a:fld>
            <a:endParaRPr kumimoji="1" lang="ja-JP" altLang="en-US"/>
          </a:p>
        </p:txBody>
      </p:sp>
    </p:spTree>
    <p:extLst>
      <p:ext uri="{BB962C8B-B14F-4D97-AF65-F5344CB8AC3E}">
        <p14:creationId xmlns:p14="http://schemas.microsoft.com/office/powerpoint/2010/main" val="2300226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これは、広報誌のイメージ図です。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18</a:t>
            </a:fld>
            <a:endParaRPr kumimoji="1" lang="ja-JP" altLang="en-US"/>
          </a:p>
        </p:txBody>
      </p:sp>
    </p:spTree>
    <p:extLst>
      <p:ext uri="{BB962C8B-B14F-4D97-AF65-F5344CB8AC3E}">
        <p14:creationId xmlns:p14="http://schemas.microsoft.com/office/powerpoint/2010/main" val="3285545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次に、三つ目の「地産地消で一石三鳥」についてです。なぜ地産地消で一石三鳥なのかというと、地産地消をすることで、地球温暖化防止だけでなく、３つの効果が得られるからです。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19</a:t>
            </a:fld>
            <a:endParaRPr kumimoji="1" lang="ja-JP" altLang="en-US"/>
          </a:p>
        </p:txBody>
      </p:sp>
    </p:spTree>
    <p:extLst>
      <p:ext uri="{BB962C8B-B14F-4D97-AF65-F5344CB8AC3E}">
        <p14:creationId xmlns:p14="http://schemas.microsoft.com/office/powerpoint/2010/main" val="175139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今の五ケ瀬町の現状は、地球温暖化が進んでいることです。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2</a:t>
            </a:fld>
            <a:endParaRPr kumimoji="1" lang="ja-JP" altLang="en-US"/>
          </a:p>
        </p:txBody>
      </p:sp>
    </p:spTree>
    <p:extLst>
      <p:ext uri="{BB962C8B-B14F-4D97-AF65-F5344CB8AC3E}">
        <p14:creationId xmlns:p14="http://schemas.microsoft.com/office/powerpoint/2010/main" val="4086710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地球温暖化と地産地消、一見無関係に思うかもしれません。しかし、実は深い関わりがあります。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20</a:t>
            </a:fld>
            <a:endParaRPr kumimoji="1" lang="ja-JP" altLang="en-US"/>
          </a:p>
        </p:txBody>
      </p:sp>
    </p:spTree>
    <p:extLst>
      <p:ext uri="{BB962C8B-B14F-4D97-AF65-F5344CB8AC3E}">
        <p14:creationId xmlns:p14="http://schemas.microsoft.com/office/powerpoint/2010/main" val="3312679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このフードマイルは、食料が</a:t>
            </a:r>
            <a:r>
              <a:rPr kumimoji="1" lang="ja-JP" altLang="en-US" dirty="0"/>
              <a:t>生産地</a:t>
            </a:r>
            <a:r>
              <a:rPr kumimoji="1" lang="ja-JP" altLang="en-US" dirty="0" smtClean="0"/>
              <a:t>から輸送される距離のことで、輸送量は交通機関が運ぶ貨物の量のことです。これらをかけたものを「フードマイレージ」といいます。このフードマイレージが大きい食料、つまり遠く離れた生産地から届く食料は、輸送や輸送</a:t>
            </a:r>
            <a:r>
              <a:rPr kumimoji="1" lang="ja-JP" altLang="en-US" dirty="0" smtClean="0"/>
              <a:t>までの保管に</a:t>
            </a:r>
            <a:r>
              <a:rPr kumimoji="1" lang="ja-JP" altLang="en-US" dirty="0" smtClean="0"/>
              <a:t>石油などのたくさんのエネルギーが使われており、多くの二酸化炭素が排出されていることになります。だから、地産池消はとても大切です。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21</a:t>
            </a:fld>
            <a:endParaRPr kumimoji="1" lang="ja-JP" altLang="en-US"/>
          </a:p>
        </p:txBody>
      </p:sp>
    </p:spTree>
    <p:extLst>
      <p:ext uri="{BB962C8B-B14F-4D97-AF65-F5344CB8AC3E}">
        <p14:creationId xmlns:p14="http://schemas.microsoft.com/office/powerpoint/2010/main" val="4151002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これは、例です。中国から輸入をしたお米の場合</a:t>
            </a:r>
            <a:r>
              <a:rPr kumimoji="1" lang="ja-JP" altLang="en-US" dirty="0" smtClean="0"/>
              <a:t>、輸送量が１００ｋｇ、フードマイル</a:t>
            </a:r>
            <a:r>
              <a:rPr kumimoji="1" lang="ja-JP" altLang="en-US" dirty="0" smtClean="0"/>
              <a:t>が</a:t>
            </a:r>
            <a:r>
              <a:rPr kumimoji="1" lang="ja-JP" altLang="en-US" dirty="0" smtClean="0"/>
              <a:t>２０００ｋｍと</a:t>
            </a:r>
            <a:r>
              <a:rPr kumimoji="1" lang="ja-JP" altLang="en-US" dirty="0" smtClean="0"/>
              <a:t>なるので、フードマイレージが２０００００トンキロとなります。これに対して、宮崎市で栽培されたお米の場合</a:t>
            </a:r>
            <a:r>
              <a:rPr kumimoji="1" lang="ja-JP" altLang="en-US" dirty="0" smtClean="0"/>
              <a:t>、輸送量が同じ１００ｋｇで、フードマイル</a:t>
            </a:r>
            <a:r>
              <a:rPr kumimoji="1" lang="ja-JP" altLang="en-US" dirty="0" smtClean="0"/>
              <a:t>が</a:t>
            </a:r>
            <a:r>
              <a:rPr kumimoji="1" lang="ja-JP" altLang="en-US" dirty="0" smtClean="0"/>
              <a:t>２００ｋｍとなるので、フードマイル</a:t>
            </a:r>
            <a:r>
              <a:rPr kumimoji="1" lang="ja-JP" altLang="en-US" dirty="0" smtClean="0"/>
              <a:t>は２００００トンキロとなります。これらを比べると、フードマイレージに圧倒的な違いがあることがわかります。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22</a:t>
            </a:fld>
            <a:endParaRPr kumimoji="1" lang="ja-JP" altLang="en-US"/>
          </a:p>
        </p:txBody>
      </p:sp>
    </p:spTree>
    <p:extLst>
      <p:ext uri="{BB962C8B-B14F-4D97-AF65-F5344CB8AC3E}">
        <p14:creationId xmlns:p14="http://schemas.microsoft.com/office/powerpoint/2010/main" val="2893300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私は、地産地消の取り組みの１つとして、軽トラマルシェを見つけました。軽トラマルシェとは、農家さんが自ら育てた野菜を軽トラの荷台に乗せ、ヨーロッパのマルシェ風に並べて各地で販売するものです。これは、　北海道　剣淵町の軽トラマルシェの様子です。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23</a:t>
            </a:fld>
            <a:endParaRPr kumimoji="1" lang="ja-JP" altLang="en-US"/>
          </a:p>
        </p:txBody>
      </p:sp>
    </p:spTree>
    <p:extLst>
      <p:ext uri="{BB962C8B-B14F-4D97-AF65-F5344CB8AC3E}">
        <p14:creationId xmlns:p14="http://schemas.microsoft.com/office/powerpoint/2010/main" val="1670087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は、この軽トラマルシェを五ヶ瀬町でやってみたいと思いました。五ヶ瀬町は農業が盛んな町で、農家の方もたくさんいらっしゃるので、五ヶ瀬町でもできると思います。しかし、五ヶ瀬町では少しやり方を変えます。他の県や地域で行われている軽トラマルシェは自分の家で作った野菜を、自分の軽トラに乗せて売っています。でも、五ヶ瀬町</a:t>
            </a:r>
            <a:r>
              <a:rPr kumimoji="1" lang="ja-JP" altLang="en-US" dirty="0" smtClean="0"/>
              <a:t>では五ヶ瀬</a:t>
            </a:r>
            <a:r>
              <a:rPr kumimoji="1" lang="ja-JP" altLang="en-US" dirty="0" smtClean="0"/>
              <a:t>町内各地から野菜を集め、その野菜を応募をして集まった人が売るというシステムにします。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24</a:t>
            </a:fld>
            <a:endParaRPr kumimoji="1" lang="ja-JP" altLang="en-US"/>
          </a:p>
        </p:txBody>
      </p:sp>
    </p:spTree>
    <p:extLst>
      <p:ext uri="{BB962C8B-B14F-4D97-AF65-F5344CB8AC3E}">
        <p14:creationId xmlns:p14="http://schemas.microsoft.com/office/powerpoint/2010/main" val="35572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軽トラマルシェを始めるまでの流れについて説明します。まず、軽トラマルシェに農作物を出品する農家さんを募集します。次に、実際に軽トラに乗って、販売する人を募集します。これらは、広報誌で募集をします。そして、軽トラマルシェに使う車を改造します。費用は宮崎県の事業の補助金を使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25</a:t>
            </a:fld>
            <a:endParaRPr kumimoji="1" lang="ja-JP" altLang="en-US"/>
          </a:p>
        </p:txBody>
      </p:sp>
    </p:spTree>
    <p:extLst>
      <p:ext uri="{BB962C8B-B14F-4D97-AF65-F5344CB8AC3E}">
        <p14:creationId xmlns:p14="http://schemas.microsoft.com/office/powerpoint/2010/main" val="3606432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このような感じです。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26</a:t>
            </a:fld>
            <a:endParaRPr kumimoji="1" lang="ja-JP" altLang="en-US"/>
          </a:p>
        </p:txBody>
      </p:sp>
    </p:spTree>
    <p:extLst>
      <p:ext uri="{BB962C8B-B14F-4D97-AF65-F5344CB8AC3E}">
        <p14:creationId xmlns:p14="http://schemas.microsoft.com/office/powerpoint/2010/main" val="128327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宮崎県では、中山間地域において、買い物弱者への支援や中山間地域経済の振興の観点に立って地域巡回型の移動販売を行う方を支援するために、補助金を出しています。その補助金で軽トラマルシェの軽トラを改造し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27</a:t>
            </a:fld>
            <a:endParaRPr kumimoji="1" lang="ja-JP" altLang="en-US"/>
          </a:p>
        </p:txBody>
      </p:sp>
    </p:spTree>
    <p:extLst>
      <p:ext uri="{BB962C8B-B14F-4D97-AF65-F5344CB8AC3E}">
        <p14:creationId xmlns:p14="http://schemas.microsoft.com/office/powerpoint/2010/main" val="2615433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軽トラマルシェの詳しい内容についてです。１つ目はいつ行うかです。それぞれの地区を曜日ごとで分けます。たとえば、月曜日は三ケ所、木曜日は桑野内のように、五ヶ瀬町にある４つの地区で曜日を決めます。そうすることによって、町内を全部まわることができます。そして、毎週まわるのは大変なので、その月の第</a:t>
            </a:r>
            <a:r>
              <a:rPr kumimoji="1" lang="ja-JP" altLang="en-US" dirty="0" smtClean="0"/>
              <a:t>何週目にまわるかを決めます</a:t>
            </a:r>
            <a:r>
              <a:rPr kumimoji="1" lang="ja-JP" altLang="en-US" dirty="0" smtClean="0"/>
              <a:t>。２つ目はどこに売りに行くかです。それは、町内にある各世帯です。３つ目は誰が販売を行うのかです。応募した人の中で、販売する人を決めます。そして、町内各地から集まった農作物を売ります。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28</a:t>
            </a:fld>
            <a:endParaRPr kumimoji="1" lang="ja-JP" altLang="en-US"/>
          </a:p>
        </p:txBody>
      </p:sp>
    </p:spTree>
    <p:extLst>
      <p:ext uri="{BB962C8B-B14F-4D97-AF65-F5344CB8AC3E}">
        <p14:creationId xmlns:p14="http://schemas.microsoft.com/office/powerpoint/2010/main" val="1001189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軽トラマルシェを町民に伝えるためには、広報誌と町内無線を使います。広報誌には軽トラマルシェのページを作ってもらい、そこに農家の方の声や軽トラマルシェを行う利点などを載せます。町内無線では、軽トラマルシェが始まるときに、お知らせしてもらいます。軽トラマルシェを続けることで、少しずつ利用者を増やし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29</a:t>
            </a:fld>
            <a:endParaRPr kumimoji="1" lang="ja-JP" altLang="en-US"/>
          </a:p>
        </p:txBody>
      </p:sp>
    </p:spTree>
    <p:extLst>
      <p:ext uri="{BB962C8B-B14F-4D97-AF65-F5344CB8AC3E}">
        <p14:creationId xmlns:p14="http://schemas.microsoft.com/office/powerpoint/2010/main" val="421521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これを見てください。これは気象庁のホームページで見つけた五ヶ瀬町の最高気温です。見ると、</a:t>
            </a:r>
            <a:r>
              <a:rPr kumimoji="1" lang="en-US" altLang="ja-JP" dirty="0" smtClean="0"/>
              <a:t>1975</a:t>
            </a:r>
            <a:r>
              <a:rPr kumimoji="1" lang="ja-JP" altLang="en-US" dirty="0" smtClean="0"/>
              <a:t>年は</a:t>
            </a:r>
            <a:r>
              <a:rPr kumimoji="1" lang="en-US" altLang="ja-JP" dirty="0" smtClean="0"/>
              <a:t>30</a:t>
            </a:r>
            <a:r>
              <a:rPr kumimoji="1" lang="ja-JP" altLang="en-US" dirty="0" smtClean="0"/>
              <a:t>℃だったのに対して、</a:t>
            </a:r>
            <a:r>
              <a:rPr kumimoji="1" lang="en-US" altLang="ja-JP" dirty="0" smtClean="0"/>
              <a:t>2019</a:t>
            </a:r>
            <a:r>
              <a:rPr kumimoji="1" lang="ja-JP" altLang="en-US" dirty="0" smtClean="0"/>
              <a:t>年は</a:t>
            </a:r>
            <a:r>
              <a:rPr kumimoji="1" lang="en-US" altLang="ja-JP" dirty="0" smtClean="0"/>
              <a:t>32.5</a:t>
            </a:r>
            <a:r>
              <a:rPr kumimoji="1" lang="ja-JP" altLang="en-US" dirty="0" smtClean="0"/>
              <a:t>℃で気温は</a:t>
            </a:r>
            <a:r>
              <a:rPr kumimoji="1" lang="en-US" altLang="ja-JP" dirty="0" smtClean="0"/>
              <a:t>2.5</a:t>
            </a:r>
            <a:r>
              <a:rPr kumimoji="1" lang="ja-JP" altLang="en-US" dirty="0" smtClean="0"/>
              <a:t>℃上昇していることがわかります。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3</a:t>
            </a:fld>
            <a:endParaRPr kumimoji="1" lang="ja-JP" altLang="en-US"/>
          </a:p>
        </p:txBody>
      </p:sp>
    </p:spTree>
    <p:extLst>
      <p:ext uri="{BB962C8B-B14F-4D97-AF65-F5344CB8AC3E}">
        <p14:creationId xmlns:p14="http://schemas.microsoft.com/office/powerpoint/2010/main" val="948598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軽トラマルシェを行えば、地球温暖化防止だけではなく、福祉の面でも効果を得られます。軽トラマルシェで、販売を行う人に、五ヶ瀬町の地図を配布します。その地図には、高齢者だけで住んでいらっしゃる家を掲載しておきます。そして、実際に軽トラマルシェを行ってもらうときに、その家に販売しに行くというシステムを取り入れます。そうすることによって、普段、買い物に行くのが大変なかたは、助か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30</a:t>
            </a:fld>
            <a:endParaRPr kumimoji="1" lang="ja-JP" altLang="en-US"/>
          </a:p>
        </p:txBody>
      </p:sp>
    </p:spTree>
    <p:extLst>
      <p:ext uri="{BB962C8B-B14F-4D97-AF65-F5344CB8AC3E}">
        <p14:creationId xmlns:p14="http://schemas.microsoft.com/office/powerpoint/2010/main" val="2373341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軽トラマルシェを</a:t>
            </a:r>
            <a:r>
              <a:rPr kumimoji="1" lang="ja-JP" altLang="en-US" dirty="0"/>
              <a:t>行</a:t>
            </a:r>
            <a:r>
              <a:rPr kumimoji="1" lang="ja-JP" altLang="en-US" dirty="0" smtClean="0"/>
              <a:t>うことで、次の三つの効果を得られます。１つ目は、二酸化炭素の減少です。２つ目は、お年寄りとの交流が増えることです。なぜ増えるのかというと、お年寄りの家に販売に行ったときに、交流できるからです。３つ目は、地域経済の活性化です。五ヶ瀬町内の農作物を売り、それを五ヶ瀬町民が購入することで、町内でお金が回ります。つまり、地球温暖化対策だけではなく、様々な面で効果を得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31</a:t>
            </a:fld>
            <a:endParaRPr kumimoji="1" lang="ja-JP" altLang="en-US"/>
          </a:p>
        </p:txBody>
      </p:sp>
    </p:spTree>
    <p:extLst>
      <p:ext uri="{BB962C8B-B14F-4D97-AF65-F5344CB8AC3E}">
        <p14:creationId xmlns:p14="http://schemas.microsoft.com/office/powerpoint/2010/main" val="4002027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最後に、まとめです。五ヶ瀬町で様々な地球温暖化防止の対策を行えば、五ケ瀬が今より快適に過ごせる町になる、町民</a:t>
            </a:r>
            <a:r>
              <a:rPr kumimoji="1" lang="ja-JP" altLang="en-US" baseline="0" dirty="0" smtClean="0"/>
              <a:t>同士の交流が増える、高齢者も元気になると思いました。以上で終わります。ご清聴ありがとうございました。</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32</a:t>
            </a:fld>
            <a:endParaRPr kumimoji="1" lang="ja-JP" altLang="en-US"/>
          </a:p>
        </p:txBody>
      </p:sp>
    </p:spTree>
    <p:extLst>
      <p:ext uri="{BB962C8B-B14F-4D97-AF65-F5344CB8AC3E}">
        <p14:creationId xmlns:p14="http://schemas.microsoft.com/office/powerpoint/2010/main" val="254059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気温上昇による影響には、熱波による死亡や疾患</a:t>
            </a:r>
            <a:r>
              <a:rPr kumimoji="1" lang="en-US" altLang="ja-JP" dirty="0" smtClean="0"/>
              <a:t>,</a:t>
            </a:r>
            <a:r>
              <a:rPr kumimoji="1" lang="ja-JP" altLang="en-US" dirty="0" smtClean="0"/>
              <a:t>災害の増加、水資源不足と農業生産減少などがあります。たった</a:t>
            </a:r>
            <a:r>
              <a:rPr kumimoji="1" lang="en-US" altLang="ja-JP" dirty="0" smtClean="0"/>
              <a:t>2.5</a:t>
            </a:r>
            <a:r>
              <a:rPr kumimoji="1" lang="ja-JP" altLang="en-US" dirty="0" smtClean="0"/>
              <a:t>℃ですが、気温が上昇することによってさまざまな影響をうけることになります。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4</a:t>
            </a:fld>
            <a:endParaRPr kumimoji="1" lang="ja-JP" altLang="en-US"/>
          </a:p>
        </p:txBody>
      </p:sp>
    </p:spTree>
    <p:extLst>
      <p:ext uri="{BB962C8B-B14F-4D97-AF65-F5344CB8AC3E}">
        <p14:creationId xmlns:p14="http://schemas.microsoft.com/office/powerpoint/2010/main" val="104469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そこで私は、「五ヶ瀬町民が環境問題に目を向け、対策に取り組めば、町民が今より快適に過ごせるだろう」という仮説を立てました。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5</a:t>
            </a:fld>
            <a:endParaRPr kumimoji="1" lang="ja-JP" altLang="en-US"/>
          </a:p>
        </p:txBody>
      </p:sp>
    </p:spTree>
    <p:extLst>
      <p:ext uri="{BB962C8B-B14F-4D97-AF65-F5344CB8AC3E}">
        <p14:creationId xmlns:p14="http://schemas.microsoft.com/office/powerpoint/2010/main" val="122553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提言は、「五ヶ瀬町民で環境問題を解決し、五ヶ瀬をもっと快適に暮らせる町にしよう」です。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6</a:t>
            </a:fld>
            <a:endParaRPr kumimoji="1" lang="ja-JP" altLang="en-US"/>
          </a:p>
        </p:txBody>
      </p:sp>
    </p:spTree>
    <p:extLst>
      <p:ext uri="{BB962C8B-B14F-4D97-AF65-F5344CB8AC3E}">
        <p14:creationId xmlns:p14="http://schemas.microsoft.com/office/powerpoint/2010/main" val="323064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具体策は３つあります。一つ目はＭＵＳＴ　ＨＡＶＥマイバック運動、二つ目は、五ヶ瀬を緑でいっぱいにしよう作戦、三つ目は、地産池消で一石三鳥です。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7</a:t>
            </a:fld>
            <a:endParaRPr kumimoji="1" lang="ja-JP" altLang="en-US"/>
          </a:p>
        </p:txBody>
      </p:sp>
    </p:spTree>
    <p:extLst>
      <p:ext uri="{BB962C8B-B14F-4D97-AF65-F5344CB8AC3E}">
        <p14:creationId xmlns:p14="http://schemas.microsoft.com/office/powerpoint/2010/main" val="854124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一つ目の、ＭＵＳＴ　ＨＡＶＥマイバック運動についてです。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8</a:t>
            </a:fld>
            <a:endParaRPr kumimoji="1" lang="ja-JP" altLang="en-US"/>
          </a:p>
        </p:txBody>
      </p:sp>
    </p:spTree>
    <p:extLst>
      <p:ext uri="{BB962C8B-B14F-4D97-AF65-F5344CB8AC3E}">
        <p14:creationId xmlns:p14="http://schemas.microsoft.com/office/powerpoint/2010/main" val="348373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マイバックと地球温暖化の関係について説明します。マイバックを使うことによってビニール袋の使用量が減ります。そうなると、プラスチックごみが減り、燃やすものが減るので二酸化炭素の排出量が減少します。また、マイバックを使えば、ビニール袋の生産量もへるので、ビニール袋が作られる際に排出される二酸化炭素も減る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F5535CF6-AD2C-45E9-9725-F20CD5F6350B}" type="slidenum">
              <a:rPr kumimoji="1" lang="ja-JP" altLang="en-US" smtClean="0"/>
              <a:t>9</a:t>
            </a:fld>
            <a:endParaRPr kumimoji="1" lang="ja-JP" altLang="en-US"/>
          </a:p>
        </p:txBody>
      </p:sp>
    </p:spTree>
    <p:extLst>
      <p:ext uri="{BB962C8B-B14F-4D97-AF65-F5344CB8AC3E}">
        <p14:creationId xmlns:p14="http://schemas.microsoft.com/office/powerpoint/2010/main" val="175683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AA4CDFE-49C3-4D8E-A37A-DD78F155A6FF}" type="datetimeFigureOut">
              <a:rPr kumimoji="1" lang="ja-JP" altLang="en-US" smtClean="0"/>
              <a:t>2020/12/18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A283E3-3B0A-472A-8A81-8597639195E1}" type="slidenum">
              <a:rPr kumimoji="1" lang="ja-JP" altLang="en-US" smtClean="0"/>
              <a:t>‹#›</a:t>
            </a:fld>
            <a:endParaRPr kumimoji="1" lang="ja-JP" altLang="en-US"/>
          </a:p>
        </p:txBody>
      </p:sp>
    </p:spTree>
    <p:extLst>
      <p:ext uri="{BB962C8B-B14F-4D97-AF65-F5344CB8AC3E}">
        <p14:creationId xmlns:p14="http://schemas.microsoft.com/office/powerpoint/2010/main" val="142612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A4CDFE-49C3-4D8E-A37A-DD78F155A6FF}" type="datetimeFigureOut">
              <a:rPr kumimoji="1" lang="ja-JP" altLang="en-US" smtClean="0"/>
              <a:t>2020/12/18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A283E3-3B0A-472A-8A81-8597639195E1}" type="slidenum">
              <a:rPr kumimoji="1" lang="ja-JP" altLang="en-US" smtClean="0"/>
              <a:t>‹#›</a:t>
            </a:fld>
            <a:endParaRPr kumimoji="1" lang="ja-JP" altLang="en-US"/>
          </a:p>
        </p:txBody>
      </p:sp>
    </p:spTree>
    <p:extLst>
      <p:ext uri="{BB962C8B-B14F-4D97-AF65-F5344CB8AC3E}">
        <p14:creationId xmlns:p14="http://schemas.microsoft.com/office/powerpoint/2010/main" val="398976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A4CDFE-49C3-4D8E-A37A-DD78F155A6FF}" type="datetimeFigureOut">
              <a:rPr kumimoji="1" lang="ja-JP" altLang="en-US" smtClean="0"/>
              <a:t>2020/12/18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A283E3-3B0A-472A-8A81-8597639195E1}" type="slidenum">
              <a:rPr kumimoji="1" lang="ja-JP" altLang="en-US" smtClean="0"/>
              <a:t>‹#›</a:t>
            </a:fld>
            <a:endParaRPr kumimoji="1" lang="ja-JP" altLang="en-US"/>
          </a:p>
        </p:txBody>
      </p:sp>
    </p:spTree>
    <p:extLst>
      <p:ext uri="{BB962C8B-B14F-4D97-AF65-F5344CB8AC3E}">
        <p14:creationId xmlns:p14="http://schemas.microsoft.com/office/powerpoint/2010/main" val="86758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A4CDFE-49C3-4D8E-A37A-DD78F155A6FF}" type="datetimeFigureOut">
              <a:rPr kumimoji="1" lang="ja-JP" altLang="en-US" smtClean="0"/>
              <a:t>2020/12/18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A283E3-3B0A-472A-8A81-8597639195E1}" type="slidenum">
              <a:rPr kumimoji="1" lang="ja-JP" altLang="en-US" smtClean="0"/>
              <a:t>‹#›</a:t>
            </a:fld>
            <a:endParaRPr kumimoji="1" lang="ja-JP" altLang="en-US"/>
          </a:p>
        </p:txBody>
      </p:sp>
    </p:spTree>
    <p:extLst>
      <p:ext uri="{BB962C8B-B14F-4D97-AF65-F5344CB8AC3E}">
        <p14:creationId xmlns:p14="http://schemas.microsoft.com/office/powerpoint/2010/main" val="287430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AA4CDFE-49C3-4D8E-A37A-DD78F155A6FF}" type="datetimeFigureOut">
              <a:rPr kumimoji="1" lang="ja-JP" altLang="en-US" smtClean="0"/>
              <a:t>2020/12/18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A283E3-3B0A-472A-8A81-8597639195E1}" type="slidenum">
              <a:rPr kumimoji="1" lang="ja-JP" altLang="en-US" smtClean="0"/>
              <a:t>‹#›</a:t>
            </a:fld>
            <a:endParaRPr kumimoji="1" lang="ja-JP" altLang="en-US"/>
          </a:p>
        </p:txBody>
      </p:sp>
    </p:spTree>
    <p:extLst>
      <p:ext uri="{BB962C8B-B14F-4D97-AF65-F5344CB8AC3E}">
        <p14:creationId xmlns:p14="http://schemas.microsoft.com/office/powerpoint/2010/main" val="368432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AA4CDFE-49C3-4D8E-A37A-DD78F155A6FF}" type="datetimeFigureOut">
              <a:rPr kumimoji="1" lang="ja-JP" altLang="en-US" smtClean="0"/>
              <a:t>2020/12/18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A283E3-3B0A-472A-8A81-8597639195E1}" type="slidenum">
              <a:rPr kumimoji="1" lang="ja-JP" altLang="en-US" smtClean="0"/>
              <a:t>‹#›</a:t>
            </a:fld>
            <a:endParaRPr kumimoji="1" lang="ja-JP" altLang="en-US"/>
          </a:p>
        </p:txBody>
      </p:sp>
    </p:spTree>
    <p:extLst>
      <p:ext uri="{BB962C8B-B14F-4D97-AF65-F5344CB8AC3E}">
        <p14:creationId xmlns:p14="http://schemas.microsoft.com/office/powerpoint/2010/main" val="229756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AA4CDFE-49C3-4D8E-A37A-DD78F155A6FF}" type="datetimeFigureOut">
              <a:rPr kumimoji="1" lang="ja-JP" altLang="en-US" smtClean="0"/>
              <a:t>2020/12/18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DA283E3-3B0A-472A-8A81-8597639195E1}" type="slidenum">
              <a:rPr kumimoji="1" lang="ja-JP" altLang="en-US" smtClean="0"/>
              <a:t>‹#›</a:t>
            </a:fld>
            <a:endParaRPr kumimoji="1" lang="ja-JP" altLang="en-US"/>
          </a:p>
        </p:txBody>
      </p:sp>
    </p:spTree>
    <p:extLst>
      <p:ext uri="{BB962C8B-B14F-4D97-AF65-F5344CB8AC3E}">
        <p14:creationId xmlns:p14="http://schemas.microsoft.com/office/powerpoint/2010/main" val="204418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AA4CDFE-49C3-4D8E-A37A-DD78F155A6FF}" type="datetimeFigureOut">
              <a:rPr kumimoji="1" lang="ja-JP" altLang="en-US" smtClean="0"/>
              <a:t>2020/12/18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DA283E3-3B0A-472A-8A81-8597639195E1}" type="slidenum">
              <a:rPr kumimoji="1" lang="ja-JP" altLang="en-US" smtClean="0"/>
              <a:t>‹#›</a:t>
            </a:fld>
            <a:endParaRPr kumimoji="1" lang="ja-JP" altLang="en-US"/>
          </a:p>
        </p:txBody>
      </p:sp>
    </p:spTree>
    <p:extLst>
      <p:ext uri="{BB962C8B-B14F-4D97-AF65-F5344CB8AC3E}">
        <p14:creationId xmlns:p14="http://schemas.microsoft.com/office/powerpoint/2010/main" val="390264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A4CDFE-49C3-4D8E-A37A-DD78F155A6FF}" type="datetimeFigureOut">
              <a:rPr kumimoji="1" lang="ja-JP" altLang="en-US" smtClean="0"/>
              <a:t>2020/12/18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DA283E3-3B0A-472A-8A81-8597639195E1}" type="slidenum">
              <a:rPr kumimoji="1" lang="ja-JP" altLang="en-US" smtClean="0"/>
              <a:t>‹#›</a:t>
            </a:fld>
            <a:endParaRPr kumimoji="1" lang="ja-JP" altLang="en-US"/>
          </a:p>
        </p:txBody>
      </p:sp>
    </p:spTree>
    <p:extLst>
      <p:ext uri="{BB962C8B-B14F-4D97-AF65-F5344CB8AC3E}">
        <p14:creationId xmlns:p14="http://schemas.microsoft.com/office/powerpoint/2010/main" val="304175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AA4CDFE-49C3-4D8E-A37A-DD78F155A6FF}" type="datetimeFigureOut">
              <a:rPr kumimoji="1" lang="ja-JP" altLang="en-US" smtClean="0"/>
              <a:t>2020/12/18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A283E3-3B0A-472A-8A81-8597639195E1}" type="slidenum">
              <a:rPr kumimoji="1" lang="ja-JP" altLang="en-US" smtClean="0"/>
              <a:t>‹#›</a:t>
            </a:fld>
            <a:endParaRPr kumimoji="1" lang="ja-JP" altLang="en-US"/>
          </a:p>
        </p:txBody>
      </p:sp>
    </p:spTree>
    <p:extLst>
      <p:ext uri="{BB962C8B-B14F-4D97-AF65-F5344CB8AC3E}">
        <p14:creationId xmlns:p14="http://schemas.microsoft.com/office/powerpoint/2010/main" val="268204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AA4CDFE-49C3-4D8E-A37A-DD78F155A6FF}" type="datetimeFigureOut">
              <a:rPr kumimoji="1" lang="ja-JP" altLang="en-US" smtClean="0"/>
              <a:t>2020/12/18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A283E3-3B0A-472A-8A81-8597639195E1}" type="slidenum">
              <a:rPr kumimoji="1" lang="ja-JP" altLang="en-US" smtClean="0"/>
              <a:t>‹#›</a:t>
            </a:fld>
            <a:endParaRPr kumimoji="1" lang="ja-JP" altLang="en-US"/>
          </a:p>
        </p:txBody>
      </p:sp>
    </p:spTree>
    <p:extLst>
      <p:ext uri="{BB962C8B-B14F-4D97-AF65-F5344CB8AC3E}">
        <p14:creationId xmlns:p14="http://schemas.microsoft.com/office/powerpoint/2010/main" val="266027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4CDFE-49C3-4D8E-A37A-DD78F155A6FF}" type="datetimeFigureOut">
              <a:rPr kumimoji="1" lang="ja-JP" altLang="en-US" smtClean="0"/>
              <a:t>2020/12/18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283E3-3B0A-472A-8A81-8597639195E1}" type="slidenum">
              <a:rPr kumimoji="1" lang="ja-JP" altLang="en-US" smtClean="0"/>
              <a:t>‹#›</a:t>
            </a:fld>
            <a:endParaRPr kumimoji="1" lang="ja-JP" altLang="en-US"/>
          </a:p>
        </p:txBody>
      </p:sp>
    </p:spTree>
    <p:extLst>
      <p:ext uri="{BB962C8B-B14F-4D97-AF65-F5344CB8AC3E}">
        <p14:creationId xmlns:p14="http://schemas.microsoft.com/office/powerpoint/2010/main" val="614694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03300" y="2062162"/>
            <a:ext cx="10337800" cy="2751137"/>
          </a:xfrm>
        </p:spPr>
        <p:txBody>
          <a:bodyPr>
            <a:normAutofit/>
          </a:bodyPr>
          <a:lstStyle/>
          <a:p>
            <a:r>
              <a:rPr lang="ja-JP" altLang="en-US" sz="9600" b="1" dirty="0">
                <a:latin typeface="HG丸ｺﾞｼｯｸM-PRO" panose="020F0600000000000000" pitchFamily="50" charset="-128"/>
                <a:ea typeface="HG丸ｺﾞｼｯｸM-PRO" panose="020F0600000000000000" pitchFamily="50" charset="-128"/>
              </a:rPr>
              <a:t>快適</a:t>
            </a:r>
            <a:r>
              <a:rPr lang="ja-JP" altLang="en-US" sz="9600" b="1" dirty="0" smtClean="0">
                <a:latin typeface="HG丸ｺﾞｼｯｸM-PRO" panose="020F0600000000000000" pitchFamily="50" charset="-128"/>
                <a:ea typeface="HG丸ｺﾞｼｯｸM-PRO" panose="020F0600000000000000" pitchFamily="50" charset="-128"/>
              </a:rPr>
              <a:t>に暮らせる</a:t>
            </a:r>
            <a:r>
              <a:rPr lang="en-US" altLang="ja-JP" sz="9600" b="1" dirty="0" smtClean="0">
                <a:latin typeface="HG丸ｺﾞｼｯｸM-PRO" panose="020F0600000000000000" pitchFamily="50" charset="-128"/>
                <a:ea typeface="HG丸ｺﾞｼｯｸM-PRO" panose="020F0600000000000000" pitchFamily="50" charset="-128"/>
              </a:rPr>
              <a:t/>
            </a:r>
            <a:br>
              <a:rPr lang="en-US" altLang="ja-JP" sz="9600" b="1" dirty="0" smtClean="0">
                <a:latin typeface="HG丸ｺﾞｼｯｸM-PRO" panose="020F0600000000000000" pitchFamily="50" charset="-128"/>
                <a:ea typeface="HG丸ｺﾞｼｯｸM-PRO" panose="020F0600000000000000" pitchFamily="50" charset="-128"/>
              </a:rPr>
            </a:br>
            <a:r>
              <a:rPr lang="ja-JP" altLang="en-US" sz="9600" b="1" dirty="0">
                <a:latin typeface="HG丸ｺﾞｼｯｸM-PRO" panose="020F0600000000000000" pitchFamily="50" charset="-128"/>
                <a:ea typeface="HG丸ｺﾞｼｯｸM-PRO" panose="020F0600000000000000" pitchFamily="50" charset="-128"/>
              </a:rPr>
              <a:t>五ケ瀬</a:t>
            </a:r>
            <a:r>
              <a:rPr lang="ja-JP" altLang="en-US" sz="9600" b="1" dirty="0" smtClean="0">
                <a:latin typeface="HG丸ｺﾞｼｯｸM-PRO" panose="020F0600000000000000" pitchFamily="50" charset="-128"/>
                <a:ea typeface="HG丸ｺﾞｼｯｸM-PRO" panose="020F0600000000000000" pitchFamily="50" charset="-128"/>
              </a:rPr>
              <a:t>に！！</a:t>
            </a:r>
            <a:endParaRPr kumimoji="1" lang="ja-JP" altLang="en-US" sz="9600" b="1"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a:stretch>
            <a:fillRect/>
          </a:stretch>
        </p:blipFill>
        <p:spPr>
          <a:xfrm>
            <a:off x="10580456" y="760409"/>
            <a:ext cx="1282230" cy="665773"/>
          </a:xfrm>
          <a:prstGeom prst="rect">
            <a:avLst/>
          </a:prstGeom>
        </p:spPr>
      </p:pic>
      <p:pic>
        <p:nvPicPr>
          <p:cNvPr id="6" name="図 5"/>
          <p:cNvPicPr>
            <a:picLocks noChangeAspect="1"/>
          </p:cNvPicPr>
          <p:nvPr/>
        </p:nvPicPr>
        <p:blipFill>
          <a:blip r:embed="rId4"/>
          <a:stretch>
            <a:fillRect/>
          </a:stretch>
        </p:blipFill>
        <p:spPr>
          <a:xfrm>
            <a:off x="639254" y="195044"/>
            <a:ext cx="1960563" cy="1799421"/>
          </a:xfrm>
          <a:prstGeom prst="rect">
            <a:avLst/>
          </a:prstGeom>
        </p:spPr>
      </p:pic>
      <p:pic>
        <p:nvPicPr>
          <p:cNvPr id="7" name="図 6"/>
          <p:cNvPicPr>
            <a:picLocks noChangeAspect="1"/>
          </p:cNvPicPr>
          <p:nvPr/>
        </p:nvPicPr>
        <p:blipFill>
          <a:blip r:embed="rId5"/>
          <a:stretch>
            <a:fillRect/>
          </a:stretch>
        </p:blipFill>
        <p:spPr>
          <a:xfrm>
            <a:off x="3180900" y="5224915"/>
            <a:ext cx="949220" cy="636561"/>
          </a:xfrm>
          <a:prstGeom prst="rect">
            <a:avLst/>
          </a:prstGeom>
        </p:spPr>
      </p:pic>
      <p:pic>
        <p:nvPicPr>
          <p:cNvPr id="12" name="図 11"/>
          <p:cNvPicPr>
            <a:picLocks noChangeAspect="1"/>
          </p:cNvPicPr>
          <p:nvPr/>
        </p:nvPicPr>
        <p:blipFill>
          <a:blip r:embed="rId6"/>
          <a:stretch>
            <a:fillRect/>
          </a:stretch>
        </p:blipFill>
        <p:spPr>
          <a:xfrm>
            <a:off x="10833754" y="2733918"/>
            <a:ext cx="890632" cy="1420197"/>
          </a:xfrm>
          <a:prstGeom prst="rect">
            <a:avLst/>
          </a:prstGeom>
        </p:spPr>
      </p:pic>
      <p:pic>
        <p:nvPicPr>
          <p:cNvPr id="13" name="図 12"/>
          <p:cNvPicPr>
            <a:picLocks noChangeAspect="1"/>
          </p:cNvPicPr>
          <p:nvPr/>
        </p:nvPicPr>
        <p:blipFill>
          <a:blip r:embed="rId7"/>
          <a:stretch>
            <a:fillRect/>
          </a:stretch>
        </p:blipFill>
        <p:spPr>
          <a:xfrm>
            <a:off x="3278981" y="6027660"/>
            <a:ext cx="667917" cy="227699"/>
          </a:xfrm>
          <a:prstGeom prst="rect">
            <a:avLst/>
          </a:prstGeom>
        </p:spPr>
      </p:pic>
      <p:pic>
        <p:nvPicPr>
          <p:cNvPr id="14" name="図 13"/>
          <p:cNvPicPr>
            <a:picLocks noChangeAspect="1"/>
          </p:cNvPicPr>
          <p:nvPr/>
        </p:nvPicPr>
        <p:blipFill>
          <a:blip r:embed="rId8"/>
          <a:stretch>
            <a:fillRect/>
          </a:stretch>
        </p:blipFill>
        <p:spPr>
          <a:xfrm>
            <a:off x="8048624" y="650646"/>
            <a:ext cx="1231243" cy="1052514"/>
          </a:xfrm>
          <a:prstGeom prst="rect">
            <a:avLst/>
          </a:prstGeom>
        </p:spPr>
      </p:pic>
      <p:pic>
        <p:nvPicPr>
          <p:cNvPr id="15" name="図 14"/>
          <p:cNvPicPr>
            <a:picLocks noChangeAspect="1"/>
          </p:cNvPicPr>
          <p:nvPr/>
        </p:nvPicPr>
        <p:blipFill>
          <a:blip r:embed="rId9"/>
          <a:stretch>
            <a:fillRect/>
          </a:stretch>
        </p:blipFill>
        <p:spPr>
          <a:xfrm>
            <a:off x="10335527" y="5079928"/>
            <a:ext cx="1250542" cy="1176418"/>
          </a:xfrm>
          <a:prstGeom prst="rect">
            <a:avLst/>
          </a:prstGeom>
        </p:spPr>
      </p:pic>
      <p:pic>
        <p:nvPicPr>
          <p:cNvPr id="16" name="図 15"/>
          <p:cNvPicPr>
            <a:picLocks noChangeAspect="1"/>
          </p:cNvPicPr>
          <p:nvPr/>
        </p:nvPicPr>
        <p:blipFill>
          <a:blip r:embed="rId10"/>
          <a:stretch>
            <a:fillRect/>
          </a:stretch>
        </p:blipFill>
        <p:spPr>
          <a:xfrm>
            <a:off x="8636780" y="4915127"/>
            <a:ext cx="739747" cy="1306886"/>
          </a:xfrm>
          <a:prstGeom prst="rect">
            <a:avLst/>
          </a:prstGeom>
        </p:spPr>
      </p:pic>
      <p:pic>
        <p:nvPicPr>
          <p:cNvPr id="17" name="図 16"/>
          <p:cNvPicPr>
            <a:picLocks noChangeAspect="1"/>
          </p:cNvPicPr>
          <p:nvPr/>
        </p:nvPicPr>
        <p:blipFill>
          <a:blip r:embed="rId11"/>
          <a:stretch>
            <a:fillRect/>
          </a:stretch>
        </p:blipFill>
        <p:spPr>
          <a:xfrm>
            <a:off x="639254" y="2840150"/>
            <a:ext cx="766571" cy="845484"/>
          </a:xfrm>
          <a:prstGeom prst="rect">
            <a:avLst/>
          </a:prstGeom>
        </p:spPr>
      </p:pic>
      <p:pic>
        <p:nvPicPr>
          <p:cNvPr id="18" name="図 17"/>
          <p:cNvPicPr>
            <a:picLocks noChangeAspect="1"/>
          </p:cNvPicPr>
          <p:nvPr/>
        </p:nvPicPr>
        <p:blipFill>
          <a:blip r:embed="rId12"/>
          <a:stretch>
            <a:fillRect/>
          </a:stretch>
        </p:blipFill>
        <p:spPr>
          <a:xfrm>
            <a:off x="3585861" y="794803"/>
            <a:ext cx="940553" cy="764199"/>
          </a:xfrm>
          <a:prstGeom prst="rect">
            <a:avLst/>
          </a:prstGeom>
        </p:spPr>
      </p:pic>
      <p:pic>
        <p:nvPicPr>
          <p:cNvPr id="19" name="図 18"/>
          <p:cNvPicPr>
            <a:picLocks noChangeAspect="1"/>
          </p:cNvPicPr>
          <p:nvPr/>
        </p:nvPicPr>
        <p:blipFill>
          <a:blip r:embed="rId13"/>
          <a:stretch>
            <a:fillRect/>
          </a:stretch>
        </p:blipFill>
        <p:spPr>
          <a:xfrm>
            <a:off x="5661511" y="640134"/>
            <a:ext cx="921032" cy="1063026"/>
          </a:xfrm>
          <a:prstGeom prst="rect">
            <a:avLst/>
          </a:prstGeom>
        </p:spPr>
      </p:pic>
      <p:pic>
        <p:nvPicPr>
          <p:cNvPr id="20" name="図 19"/>
          <p:cNvPicPr>
            <a:picLocks noChangeAspect="1"/>
          </p:cNvPicPr>
          <p:nvPr/>
        </p:nvPicPr>
        <p:blipFill>
          <a:blip r:embed="rId14"/>
          <a:stretch>
            <a:fillRect/>
          </a:stretch>
        </p:blipFill>
        <p:spPr>
          <a:xfrm>
            <a:off x="597059" y="4345274"/>
            <a:ext cx="1370488" cy="2208009"/>
          </a:xfrm>
          <a:prstGeom prst="rect">
            <a:avLst/>
          </a:prstGeom>
        </p:spPr>
      </p:pic>
      <p:pic>
        <p:nvPicPr>
          <p:cNvPr id="21" name="図 20"/>
          <p:cNvPicPr>
            <a:picLocks noChangeAspect="1"/>
          </p:cNvPicPr>
          <p:nvPr/>
        </p:nvPicPr>
        <p:blipFill>
          <a:blip r:embed="rId15"/>
          <a:stretch>
            <a:fillRect/>
          </a:stretch>
        </p:blipFill>
        <p:spPr>
          <a:xfrm>
            <a:off x="5868621" y="5294035"/>
            <a:ext cx="1090979" cy="932291"/>
          </a:xfrm>
          <a:prstGeom prst="rect">
            <a:avLst/>
          </a:prstGeom>
        </p:spPr>
      </p:pic>
    </p:spTree>
    <p:extLst>
      <p:ext uri="{BB962C8B-B14F-4D97-AF65-F5344CB8AC3E}">
        <p14:creationId xmlns:p14="http://schemas.microsoft.com/office/powerpoint/2010/main" val="10924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87500" y="228600"/>
            <a:ext cx="10833100" cy="707886"/>
          </a:xfrm>
          <a:prstGeom prst="rect">
            <a:avLst/>
          </a:prstGeom>
          <a:noFill/>
        </p:spPr>
        <p:txBody>
          <a:bodyPr wrap="square" rtlCol="0">
            <a:spAutoFit/>
          </a:bodyPr>
          <a:lstStyle/>
          <a:p>
            <a:r>
              <a:rPr kumimoji="1" lang="ja-JP" altLang="en-US" sz="4000" dirty="0" smtClean="0">
                <a:latin typeface="HG丸ｺﾞｼｯｸM-PRO" panose="020F0600000000000000" pitchFamily="50" charset="-128"/>
                <a:ea typeface="HG丸ｺﾞｼｯｸM-PRO" panose="020F0600000000000000" pitchFamily="50" charset="-128"/>
              </a:rPr>
              <a:t>①ＭＵＳＴ　ＨＡＶＥマイバック運動</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右矢印 2"/>
          <p:cNvSpPr/>
          <p:nvPr/>
        </p:nvSpPr>
        <p:spPr>
          <a:xfrm rot="5400000">
            <a:off x="4857445" y="1443686"/>
            <a:ext cx="1547470" cy="2179321"/>
          </a:xfrm>
          <a:prstGeom prst="rightArrow">
            <a:avLst>
              <a:gd name="adj1" fmla="val 42603"/>
              <a:gd name="adj2" fmla="val 4658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31520" y="4394200"/>
            <a:ext cx="10342880" cy="1200329"/>
          </a:xfrm>
          <a:prstGeom prst="rect">
            <a:avLst/>
          </a:prstGeom>
          <a:noFill/>
        </p:spPr>
        <p:txBody>
          <a:bodyPr wrap="square" rtlCol="0">
            <a:spAutoFit/>
          </a:bodyPr>
          <a:lstStyle/>
          <a:p>
            <a:r>
              <a:rPr kumimoji="1" lang="ja-JP" altLang="en-US" sz="7200" dirty="0" smtClean="0">
                <a:latin typeface="HG丸ｺﾞｼｯｸM-PRO" panose="020F0600000000000000" pitchFamily="50" charset="-128"/>
                <a:ea typeface="HG丸ｺﾞｼｯｸM-PRO" panose="020F0600000000000000" pitchFamily="50" charset="-128"/>
              </a:rPr>
              <a:t>トートバック作り講習会</a:t>
            </a:r>
            <a:endParaRPr kumimoji="1" lang="ja-JP" altLang="en-US" sz="7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6335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3403" y="100334"/>
            <a:ext cx="12457430" cy="4708981"/>
          </a:xfrm>
          <a:prstGeom prst="rect">
            <a:avLst/>
          </a:prstGeom>
          <a:noFill/>
        </p:spPr>
        <p:txBody>
          <a:bodyPr wrap="square" rtlCol="0">
            <a:spAutoFit/>
          </a:bodyPr>
          <a:lstStyle/>
          <a:p>
            <a:r>
              <a:rPr kumimoji="1" lang="ja-JP" altLang="en-US" sz="6000" dirty="0" smtClean="0">
                <a:latin typeface="HG丸ｺﾞｼｯｸM-PRO" panose="020F0600000000000000" pitchFamily="50" charset="-128"/>
                <a:ea typeface="HG丸ｺﾞｼｯｸM-PRO" panose="020F0600000000000000" pitchFamily="50" charset="-128"/>
              </a:rPr>
              <a:t>「大人のＧ授業・</a:t>
            </a:r>
            <a:endParaRPr kumimoji="1" lang="en-US" altLang="ja-JP" sz="6000" dirty="0" smtClean="0">
              <a:latin typeface="HG丸ｺﾞｼｯｸM-PRO" panose="020F0600000000000000" pitchFamily="50" charset="-128"/>
              <a:ea typeface="HG丸ｺﾞｼｯｸM-PRO" panose="020F0600000000000000" pitchFamily="50" charset="-128"/>
            </a:endParaRPr>
          </a:p>
          <a:p>
            <a:r>
              <a:rPr lang="ja-JP" altLang="en-US" sz="6000" dirty="0">
                <a:latin typeface="HG丸ｺﾞｼｯｸM-PRO" panose="020F0600000000000000" pitchFamily="50" charset="-128"/>
                <a:ea typeface="HG丸ｺﾞｼｯｸM-PRO" panose="020F0600000000000000" pitchFamily="50" charset="-128"/>
              </a:rPr>
              <a:t>　</a:t>
            </a:r>
            <a:r>
              <a:rPr lang="ja-JP" altLang="en-US" sz="6000" dirty="0" smtClean="0">
                <a:latin typeface="HG丸ｺﾞｼｯｸM-PRO" panose="020F0600000000000000" pitchFamily="50" charset="-128"/>
                <a:ea typeface="HG丸ｺﾞｼｯｸM-PRO" panose="020F0600000000000000" pitchFamily="50" charset="-128"/>
              </a:rPr>
              <a:t>　　　　</a:t>
            </a:r>
            <a:r>
              <a:rPr kumimoji="1" lang="ja-JP" altLang="en-US" sz="6000" dirty="0" smtClean="0">
                <a:latin typeface="HG丸ｺﾞｼｯｸM-PRO" panose="020F0600000000000000" pitchFamily="50" charset="-128"/>
                <a:ea typeface="HG丸ｺﾞｼｯｸM-PRO" panose="020F0600000000000000" pitchFamily="50" charset="-128"/>
              </a:rPr>
              <a:t>生涯学習講座」を活用</a:t>
            </a:r>
            <a:endParaRPr kumimoji="1" lang="en-US" altLang="ja-JP" sz="6000" dirty="0" smtClean="0">
              <a:latin typeface="HG丸ｺﾞｼｯｸM-PRO" panose="020F0600000000000000" pitchFamily="50" charset="-128"/>
              <a:ea typeface="HG丸ｺﾞｼｯｸM-PRO" panose="020F0600000000000000" pitchFamily="50" charset="-128"/>
            </a:endParaRPr>
          </a:p>
          <a:p>
            <a:endParaRPr lang="en-US" altLang="ja-JP" sz="6000" dirty="0">
              <a:latin typeface="AR PＰＯＰ体B" panose="040B0800000000000000" pitchFamily="50" charset="-128"/>
              <a:ea typeface="AR PＰＯＰ体B" panose="040B0800000000000000" pitchFamily="50" charset="-128"/>
            </a:endParaRPr>
          </a:p>
          <a:p>
            <a:endParaRPr kumimoji="1" lang="en-US" altLang="ja-JP" sz="6000" dirty="0" smtClean="0">
              <a:latin typeface="AR PＰＯＰ体B" panose="040B0800000000000000" pitchFamily="50" charset="-128"/>
              <a:ea typeface="AR PＰＯＰ体B" panose="040B0800000000000000" pitchFamily="50" charset="-128"/>
            </a:endParaRPr>
          </a:p>
          <a:p>
            <a:endParaRPr kumimoji="1" lang="en-US" altLang="ja-JP" sz="6000" dirty="0" smtClean="0">
              <a:latin typeface="AR PＰＯＰ体B" panose="040B0800000000000000" pitchFamily="50" charset="-128"/>
              <a:ea typeface="AR PＰＯＰ体B" panose="040B0800000000000000" pitchFamily="50" charset="-128"/>
            </a:endParaRPr>
          </a:p>
        </p:txBody>
      </p:sp>
      <p:pic>
        <p:nvPicPr>
          <p:cNvPr id="6" name="図 5"/>
          <p:cNvPicPr>
            <a:picLocks noChangeAspect="1"/>
          </p:cNvPicPr>
          <p:nvPr/>
        </p:nvPicPr>
        <p:blipFill>
          <a:blip r:embed="rId3"/>
          <a:stretch>
            <a:fillRect/>
          </a:stretch>
        </p:blipFill>
        <p:spPr>
          <a:xfrm>
            <a:off x="221983" y="2105627"/>
            <a:ext cx="6032767" cy="4620843"/>
          </a:xfrm>
          <a:prstGeom prst="rect">
            <a:avLst/>
          </a:prstGeom>
        </p:spPr>
      </p:pic>
      <p:sp>
        <p:nvSpPr>
          <p:cNvPr id="7" name="テキスト ボックス 6"/>
          <p:cNvSpPr txBox="1"/>
          <p:nvPr/>
        </p:nvSpPr>
        <p:spPr>
          <a:xfrm>
            <a:off x="363403" y="2756152"/>
            <a:ext cx="5749926" cy="3970318"/>
          </a:xfrm>
          <a:prstGeom prst="rect">
            <a:avLst/>
          </a:prstGeom>
          <a:noFill/>
        </p:spPr>
        <p:txBody>
          <a:bodyPr wrap="squar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場所</a:t>
            </a:r>
            <a:r>
              <a:rPr lang="en-US" altLang="ja-JP" sz="3600" dirty="0">
                <a:latin typeface="HG丸ｺﾞｼｯｸM-PRO" panose="020F0600000000000000" pitchFamily="50" charset="-128"/>
                <a:ea typeface="HG丸ｺﾞｼｯｸM-PRO" panose="020F0600000000000000" pitchFamily="50" charset="-128"/>
              </a:rPr>
              <a:t>…</a:t>
            </a:r>
            <a:r>
              <a:rPr kumimoji="1" lang="ja-JP" altLang="en-US" sz="3600" dirty="0" smtClean="0">
                <a:latin typeface="HG丸ｺﾞｼｯｸM-PRO" panose="020F0600000000000000" pitchFamily="50" charset="-128"/>
                <a:ea typeface="HG丸ｺﾞｼｯｸM-PRO" panose="020F0600000000000000" pitchFamily="50" charset="-128"/>
              </a:rPr>
              <a:t>町民センター</a:t>
            </a:r>
            <a:endParaRPr kumimoji="1" lang="en-US" altLang="ja-JP" sz="3600" dirty="0" smtClean="0">
              <a:latin typeface="HG丸ｺﾞｼｯｸM-PRO" panose="020F0600000000000000" pitchFamily="50" charset="-128"/>
              <a:ea typeface="HG丸ｺﾞｼｯｸM-PRO" panose="020F0600000000000000" pitchFamily="50" charset="-128"/>
            </a:endParaRPr>
          </a:p>
          <a:p>
            <a:endParaRPr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smtClean="0">
                <a:latin typeface="HG丸ｺﾞｼｯｸM-PRO" panose="020F0600000000000000" pitchFamily="50" charset="-128"/>
                <a:ea typeface="HG丸ｺﾞｼｯｸM-PRO" panose="020F0600000000000000" pitchFamily="50" charset="-128"/>
              </a:rPr>
              <a:t>回数</a:t>
            </a: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smtClean="0">
                <a:latin typeface="HG丸ｺﾞｼｯｸM-PRO" panose="020F0600000000000000" pitchFamily="50" charset="-128"/>
                <a:ea typeface="HG丸ｺﾞｼｯｸM-PRO" panose="020F0600000000000000" pitchFamily="50" charset="-128"/>
              </a:rPr>
              <a:t>年</a:t>
            </a:r>
            <a:r>
              <a:rPr kumimoji="1" lang="ja-JP" altLang="en-US" sz="3600" dirty="0" smtClean="0">
                <a:latin typeface="HG丸ｺﾞｼｯｸM-PRO" panose="020F0600000000000000" pitchFamily="50" charset="-128"/>
                <a:ea typeface="HG丸ｺﾞｼｯｸM-PRO" panose="020F0600000000000000" pitchFamily="50" charset="-128"/>
              </a:rPr>
              <a:t>２回</a:t>
            </a:r>
            <a:endParaRPr kumimoji="1" lang="en-US" altLang="ja-JP" sz="3600" dirty="0" smtClean="0">
              <a:latin typeface="HG丸ｺﾞｼｯｸM-PRO" panose="020F0600000000000000" pitchFamily="50" charset="-128"/>
              <a:ea typeface="HG丸ｺﾞｼｯｸM-PRO" panose="020F0600000000000000" pitchFamily="50" charset="-128"/>
            </a:endParaRPr>
          </a:p>
          <a:p>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講師</a:t>
            </a:r>
            <a:r>
              <a:rPr lang="en-US" altLang="ja-JP" sz="3600" dirty="0" smtClean="0">
                <a:latin typeface="HG丸ｺﾞｼｯｸM-PRO" panose="020F0600000000000000" pitchFamily="50" charset="-128"/>
                <a:ea typeface="HG丸ｺﾞｼｯｸM-PRO" panose="020F0600000000000000" pitchFamily="50" charset="-128"/>
              </a:rPr>
              <a:t>…</a:t>
            </a:r>
            <a:r>
              <a:rPr lang="ja-JP" altLang="en-US" sz="3600" dirty="0" smtClean="0">
                <a:latin typeface="HG丸ｺﾞｼｯｸM-PRO" panose="020F0600000000000000" pitchFamily="50" charset="-128"/>
                <a:ea typeface="HG丸ｺﾞｼｯｸM-PRO" panose="020F0600000000000000" pitchFamily="50" charset="-128"/>
              </a:rPr>
              <a:t>町内でトートバック</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　</a:t>
            </a:r>
            <a:r>
              <a:rPr lang="ja-JP" altLang="en-US" sz="3600" dirty="0" smtClean="0">
                <a:latin typeface="HG丸ｺﾞｼｯｸM-PRO" panose="020F0600000000000000" pitchFamily="50" charset="-128"/>
                <a:ea typeface="HG丸ｺﾞｼｯｸM-PRO" panose="020F0600000000000000" pitchFamily="50" charset="-128"/>
              </a:rPr>
              <a:t>　　を作っている人　　　</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a:latin typeface="HGPｺﾞｼｯｸM" panose="020B0600000000000000" pitchFamily="50" charset="-128"/>
                <a:ea typeface="HGPｺﾞｼｯｸM" panose="020B0600000000000000" pitchFamily="50" charset="-128"/>
              </a:rPr>
              <a:t>　</a:t>
            </a:r>
            <a:r>
              <a:rPr lang="ja-JP" altLang="en-US" sz="3600" dirty="0" smtClean="0">
                <a:latin typeface="HGPｺﾞｼｯｸM" panose="020B0600000000000000" pitchFamily="50" charset="-128"/>
                <a:ea typeface="HGPｺﾞｼｯｸM" panose="020B0600000000000000" pitchFamily="50" charset="-128"/>
              </a:rPr>
              <a:t>　　　　</a:t>
            </a:r>
            <a:endParaRPr lang="en-US" altLang="ja-JP" sz="3600" dirty="0" smtClean="0">
              <a:latin typeface="HGPｺﾞｼｯｸM" panose="020B0600000000000000" pitchFamily="50" charset="-128"/>
              <a:ea typeface="HGPｺﾞｼｯｸM" panose="020B0600000000000000" pitchFamily="50" charset="-128"/>
            </a:endParaRPr>
          </a:p>
        </p:txBody>
      </p:sp>
      <p:sp>
        <p:nvSpPr>
          <p:cNvPr id="8" name="テキスト ボックス 7"/>
          <p:cNvSpPr txBox="1"/>
          <p:nvPr/>
        </p:nvSpPr>
        <p:spPr>
          <a:xfrm>
            <a:off x="6732876" y="3485876"/>
            <a:ext cx="5671127" cy="1323439"/>
          </a:xfrm>
          <a:prstGeom prst="rect">
            <a:avLst/>
          </a:prstGeom>
          <a:noFill/>
        </p:spPr>
        <p:txBody>
          <a:bodyPr wrap="square" rtlCol="0">
            <a:spAutoFit/>
          </a:bodyPr>
          <a:lstStyle/>
          <a:p>
            <a:r>
              <a:rPr kumimoji="1" lang="ja-JP" altLang="en-US" sz="4000" b="1" dirty="0" smtClean="0">
                <a:latin typeface="HG丸ｺﾞｼｯｸM-PRO" panose="020F0600000000000000" pitchFamily="50" charset="-128"/>
                <a:ea typeface="HG丸ｺﾞｼｯｸM-PRO" panose="020F0600000000000000" pitchFamily="50" charset="-128"/>
              </a:rPr>
              <a:t>参加者は実際にトートバックを作る</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9" name="円形吹き出し 8"/>
          <p:cNvSpPr/>
          <p:nvPr/>
        </p:nvSpPr>
        <p:spPr>
          <a:xfrm>
            <a:off x="6464300" y="2527300"/>
            <a:ext cx="5524500" cy="2895600"/>
          </a:xfrm>
          <a:prstGeom prst="wedgeEllipseCallout">
            <a:avLst>
              <a:gd name="adj1" fmla="val -56616"/>
              <a:gd name="adj2" fmla="val 35447"/>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058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爆発 2 3"/>
          <p:cNvSpPr/>
          <p:nvPr/>
        </p:nvSpPr>
        <p:spPr>
          <a:xfrm>
            <a:off x="220980" y="251461"/>
            <a:ext cx="11745181" cy="2755899"/>
          </a:xfrm>
          <a:prstGeom prst="irregularSeal2">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latin typeface="HG丸ｺﾞｼｯｸM-PRO" panose="020F0600000000000000" pitchFamily="50" charset="-128"/>
                <a:ea typeface="HG丸ｺﾞｼｯｸM-PRO" panose="020F0600000000000000" pitchFamily="50" charset="-128"/>
              </a:rPr>
              <a:t>令和２年７月１日から</a:t>
            </a:r>
            <a:endParaRPr kumimoji="1" lang="en-US" altLang="ja-JP" sz="36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3600" b="1" dirty="0" smtClean="0">
                <a:solidFill>
                  <a:schemeClr val="tx1"/>
                </a:solidFill>
                <a:latin typeface="HG丸ｺﾞｼｯｸM-PRO" panose="020F0600000000000000" pitchFamily="50" charset="-128"/>
                <a:ea typeface="HG丸ｺﾞｼｯｸM-PRO" panose="020F0600000000000000" pitchFamily="50" charset="-128"/>
              </a:rPr>
              <a:t>レジ袋が有料化</a:t>
            </a:r>
            <a:endParaRPr kumimoji="1" lang="ja-JP" altLang="en-US" sz="3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488440" y="4521200"/>
            <a:ext cx="9867900" cy="1446550"/>
          </a:xfrm>
          <a:prstGeom prst="rect">
            <a:avLst/>
          </a:prstGeom>
          <a:noFill/>
        </p:spPr>
        <p:txBody>
          <a:bodyPr wrap="square" rtlCol="0">
            <a:spAutoFit/>
          </a:bodyPr>
          <a:lstStyle/>
          <a:p>
            <a:r>
              <a:rPr kumimoji="1" lang="ja-JP" altLang="en-US" sz="4400" dirty="0" smtClean="0">
                <a:latin typeface="HG丸ｺﾞｼｯｸM-PRO" panose="020F0600000000000000" pitchFamily="50" charset="-128"/>
                <a:ea typeface="HG丸ｺﾞｼｯｸM-PRO" panose="020F0600000000000000" pitchFamily="50" charset="-128"/>
              </a:rPr>
              <a:t>マイバックを欲しいと思っている方がたくさんいるのでは</a:t>
            </a:r>
            <a:r>
              <a:rPr kumimoji="1" lang="en-US" altLang="ja-JP" sz="4400" dirty="0" smtClean="0">
                <a:latin typeface="HG丸ｺﾞｼｯｸM-PRO" panose="020F0600000000000000" pitchFamily="50" charset="-128"/>
                <a:ea typeface="HG丸ｺﾞｼｯｸM-PRO" panose="020F0600000000000000" pitchFamily="50" charset="-128"/>
              </a:rPr>
              <a:t>…</a:t>
            </a:r>
            <a:r>
              <a:rPr kumimoji="1" lang="ja-JP" altLang="en-US" sz="4400" dirty="0" smtClean="0">
                <a:latin typeface="HG丸ｺﾞｼｯｸM-PRO" panose="020F0600000000000000" pitchFamily="50" charset="-128"/>
                <a:ea typeface="HG丸ｺﾞｼｯｸM-PRO" panose="020F0600000000000000" pitchFamily="50" charset="-128"/>
              </a:rPr>
              <a:t>！？</a:t>
            </a:r>
            <a:endParaRPr kumimoji="1" lang="ja-JP" altLang="en-US" sz="4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0599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2100" y="2527300"/>
            <a:ext cx="9766300" cy="1938992"/>
          </a:xfrm>
          <a:prstGeom prst="rect">
            <a:avLst/>
          </a:prstGeom>
          <a:noFill/>
        </p:spPr>
        <p:txBody>
          <a:bodyPr wrap="square" rtlCol="0">
            <a:spAutoFit/>
          </a:bodyPr>
          <a:lstStyle/>
          <a:p>
            <a:r>
              <a:rPr kumimoji="1" lang="ja-JP" altLang="en-US" sz="6000" b="1" dirty="0" smtClean="0">
                <a:latin typeface="HG丸ｺﾞｼｯｸM-PRO" panose="020F0600000000000000" pitchFamily="50" charset="-128"/>
                <a:ea typeface="HG丸ｺﾞｼｯｸM-PRO" panose="020F0600000000000000" pitchFamily="50" charset="-128"/>
              </a:rPr>
              <a:t>②五ケ瀬を緑でいっぱい</a:t>
            </a:r>
            <a:r>
              <a:rPr lang="ja-JP" altLang="en-US" sz="6000" b="1" dirty="0" smtClean="0">
                <a:latin typeface="HG丸ｺﾞｼｯｸM-PRO" panose="020F0600000000000000" pitchFamily="50" charset="-128"/>
                <a:ea typeface="HG丸ｺﾞｼｯｸM-PRO" panose="020F0600000000000000" pitchFamily="50" charset="-128"/>
              </a:rPr>
              <a:t>に　　　</a:t>
            </a:r>
            <a:endParaRPr lang="en-US" altLang="ja-JP" sz="6000" b="1" dirty="0" smtClean="0">
              <a:latin typeface="HG丸ｺﾞｼｯｸM-PRO" panose="020F0600000000000000" pitchFamily="50" charset="-128"/>
              <a:ea typeface="HG丸ｺﾞｼｯｸM-PRO" panose="020F0600000000000000" pitchFamily="50" charset="-128"/>
            </a:endParaRPr>
          </a:p>
          <a:p>
            <a:r>
              <a:rPr kumimoji="1" lang="ja-JP" altLang="en-US" sz="6000" b="1" dirty="0">
                <a:latin typeface="HG丸ｺﾞｼｯｸM-PRO" panose="020F0600000000000000" pitchFamily="50" charset="-128"/>
                <a:ea typeface="HG丸ｺﾞｼｯｸM-PRO" panose="020F0600000000000000" pitchFamily="50" charset="-128"/>
              </a:rPr>
              <a:t>　</a:t>
            </a:r>
            <a:r>
              <a:rPr kumimoji="1" lang="ja-JP" altLang="en-US" sz="6000" b="1" dirty="0" smtClean="0">
                <a:latin typeface="HG丸ｺﾞｼｯｸM-PRO" panose="020F0600000000000000" pitchFamily="50" charset="-128"/>
                <a:ea typeface="HG丸ｺﾞｼｯｸM-PRO" panose="020F0600000000000000" pitchFamily="50" charset="-128"/>
              </a:rPr>
              <a:t>しよう作戦！！</a:t>
            </a:r>
            <a:endParaRPr kumimoji="1" lang="ja-JP" altLang="en-US" sz="6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58802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t="2743" b="2610"/>
          <a:stretch/>
        </p:blipFill>
        <p:spPr>
          <a:xfrm>
            <a:off x="257173" y="0"/>
            <a:ext cx="11431973" cy="6858000"/>
          </a:xfrm>
          <a:prstGeom prst="rect">
            <a:avLst/>
          </a:prstGeom>
        </p:spPr>
      </p:pic>
      <p:sp>
        <p:nvSpPr>
          <p:cNvPr id="3" name="テキスト ボックス 2"/>
          <p:cNvSpPr txBox="1"/>
          <p:nvPr/>
        </p:nvSpPr>
        <p:spPr>
          <a:xfrm>
            <a:off x="-6858" y="0"/>
            <a:ext cx="10807700" cy="646331"/>
          </a:xfrm>
          <a:prstGeom prst="rect">
            <a:avLst/>
          </a:prstGeom>
          <a:noFill/>
        </p:spPr>
        <p:txBody>
          <a:bodyPr wrap="squar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　広島</a:t>
            </a:r>
            <a:r>
              <a:rPr kumimoji="1" lang="ja-JP" altLang="en-US" sz="3600" dirty="0" smtClean="0">
                <a:latin typeface="HG丸ｺﾞｼｯｸM-PRO" panose="020F0600000000000000" pitchFamily="50" charset="-128"/>
                <a:ea typeface="HG丸ｺﾞｼｯｸM-PRO" panose="020F0600000000000000" pitchFamily="50" charset="-128"/>
              </a:rPr>
              <a:t>大学ホームページ</a:t>
            </a:r>
            <a:r>
              <a:rPr kumimoji="1" lang="ja-JP" altLang="en-US" sz="3600" dirty="0" smtClean="0">
                <a:latin typeface="HG丸ｺﾞｼｯｸM-PRO" panose="020F0600000000000000" pitchFamily="50" charset="-128"/>
                <a:ea typeface="HG丸ｺﾞｼｯｸM-PRO" panose="020F0600000000000000" pitchFamily="50" charset="-128"/>
              </a:rPr>
              <a:t>より⇓</a:t>
            </a:r>
            <a:endParaRPr kumimoji="1" lang="ja-JP" altLang="en-US" sz="4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63751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62000" y="357597"/>
            <a:ext cx="11430000" cy="769441"/>
          </a:xfrm>
          <a:prstGeom prst="rect">
            <a:avLst/>
          </a:prstGeom>
          <a:noFill/>
        </p:spPr>
        <p:txBody>
          <a:bodyPr wrap="square" rtlCol="0">
            <a:spAutoFit/>
          </a:bodyPr>
          <a:lstStyle/>
          <a:p>
            <a:r>
              <a:rPr kumimoji="1" lang="ja-JP" altLang="en-US" sz="4400" dirty="0" smtClean="0">
                <a:latin typeface="HG丸ｺﾞｼｯｸM-PRO" panose="020F0600000000000000" pitchFamily="50" charset="-128"/>
                <a:ea typeface="HG丸ｺﾞｼｯｸM-PRO" panose="020F0600000000000000" pitchFamily="50" charset="-128"/>
              </a:rPr>
              <a:t>②五ケ瀬を緑でいっぱいにしよう作戦！！</a:t>
            </a:r>
            <a:endParaRPr kumimoji="1" lang="ja-JP" altLang="en-US" sz="4400" dirty="0">
              <a:latin typeface="HG丸ｺﾞｼｯｸM-PRO" panose="020F0600000000000000" pitchFamily="50" charset="-128"/>
              <a:ea typeface="HG丸ｺﾞｼｯｸM-PRO" panose="020F0600000000000000" pitchFamily="50" charset="-128"/>
            </a:endParaRPr>
          </a:p>
        </p:txBody>
      </p:sp>
      <p:sp>
        <p:nvSpPr>
          <p:cNvPr id="3" name="下矢印 2"/>
          <p:cNvSpPr/>
          <p:nvPr/>
        </p:nvSpPr>
        <p:spPr>
          <a:xfrm>
            <a:off x="4436110" y="1526009"/>
            <a:ext cx="2269490" cy="15765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a:off x="2238981" y="3900458"/>
            <a:ext cx="7792523" cy="2683222"/>
          </a:xfrm>
          <a:prstGeom prst="rect">
            <a:avLst/>
          </a:prstGeom>
        </p:spPr>
      </p:pic>
      <p:sp>
        <p:nvSpPr>
          <p:cNvPr id="5" name="テキスト ボックス 4"/>
          <p:cNvSpPr txBox="1"/>
          <p:nvPr/>
        </p:nvSpPr>
        <p:spPr>
          <a:xfrm>
            <a:off x="2816634" y="4180240"/>
            <a:ext cx="7214870" cy="2123658"/>
          </a:xfrm>
          <a:prstGeom prst="rect">
            <a:avLst/>
          </a:prstGeom>
          <a:noFill/>
        </p:spPr>
        <p:txBody>
          <a:bodyPr wrap="square" rtlCol="0">
            <a:spAutoFit/>
          </a:bodyPr>
          <a:lstStyle/>
          <a:p>
            <a:r>
              <a:rPr kumimoji="1" lang="ja-JP" altLang="en-US" sz="6600" dirty="0" smtClean="0">
                <a:latin typeface="HG丸ｺﾞｼｯｸM-PRO" panose="020F0600000000000000" pitchFamily="50" charset="-128"/>
                <a:ea typeface="HG丸ｺﾞｼｯｸM-PRO" panose="020F0600000000000000" pitchFamily="50" charset="-128"/>
              </a:rPr>
              <a:t>グリーンカーテン</a:t>
            </a:r>
            <a:endParaRPr kumimoji="1" lang="en-US" altLang="ja-JP" sz="6600" dirty="0" smtClean="0">
              <a:latin typeface="HG丸ｺﾞｼｯｸM-PRO" panose="020F0600000000000000" pitchFamily="50" charset="-128"/>
              <a:ea typeface="HG丸ｺﾞｼｯｸM-PRO" panose="020F0600000000000000" pitchFamily="50" charset="-128"/>
            </a:endParaRPr>
          </a:p>
          <a:p>
            <a:r>
              <a:rPr lang="ja-JP" altLang="en-US" sz="6600" dirty="0" smtClean="0">
                <a:latin typeface="HG丸ｺﾞｼｯｸM-PRO" panose="020F0600000000000000" pitchFamily="50" charset="-128"/>
                <a:ea typeface="HG丸ｺﾞｼｯｸM-PRO" panose="020F0600000000000000" pitchFamily="50" charset="-128"/>
              </a:rPr>
              <a:t>フォト</a:t>
            </a:r>
            <a:r>
              <a:rPr lang="ja-JP" altLang="en-US" sz="6600" dirty="0">
                <a:latin typeface="HG丸ｺﾞｼｯｸM-PRO" panose="020F0600000000000000" pitchFamily="50" charset="-128"/>
                <a:ea typeface="HG丸ｺﾞｼｯｸM-PRO" panose="020F0600000000000000" pitchFamily="50" charset="-128"/>
              </a:rPr>
              <a:t>コンテスト</a:t>
            </a:r>
            <a:endParaRPr kumimoji="1" lang="ja-JP" altLang="en-US" sz="6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0804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2431" y="321328"/>
            <a:ext cx="10892897" cy="830997"/>
          </a:xfrm>
          <a:prstGeom prst="rect">
            <a:avLst/>
          </a:prstGeom>
          <a:noFill/>
        </p:spPr>
        <p:txBody>
          <a:bodyPr wrap="square" rtlCol="0">
            <a:spAutoFit/>
          </a:bodyPr>
          <a:lstStyle/>
          <a:p>
            <a:r>
              <a:rPr kumimoji="1" lang="ja-JP" altLang="en-US" sz="4800" dirty="0" smtClean="0">
                <a:latin typeface="HG丸ｺﾞｼｯｸM-PRO" panose="020F0600000000000000" pitchFamily="50" charset="-128"/>
                <a:ea typeface="HG丸ｺﾞｼｯｸM-PRO" panose="020F0600000000000000" pitchFamily="50" charset="-128"/>
              </a:rPr>
              <a:t>★観光協会主催のフォトコンテスト★</a:t>
            </a:r>
            <a:endParaRPr kumimoji="1" lang="en-US" altLang="ja-JP" sz="4800" dirty="0" smtClean="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613410" y="2049751"/>
            <a:ext cx="6400800" cy="2324724"/>
          </a:xfrm>
          <a:prstGeom prst="roundRect">
            <a:avLst>
              <a:gd name="adj" fmla="val 19844"/>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u="sng" dirty="0">
                <a:solidFill>
                  <a:srgbClr val="FF0000"/>
                </a:solidFill>
                <a:latin typeface="HG丸ｺﾞｼｯｸM-PRO" panose="020F0600000000000000" pitchFamily="50" charset="-128"/>
                <a:ea typeface="HG丸ｺﾞｼｯｸM-PRO" panose="020F0600000000000000" pitchFamily="50" charset="-128"/>
              </a:rPr>
              <a:t>グリーンカーテン部門</a:t>
            </a:r>
            <a:endParaRPr lang="en-US" altLang="ja-JP" sz="4400" u="sng" dirty="0">
              <a:solidFill>
                <a:srgbClr val="FF0000"/>
              </a:solidFill>
              <a:latin typeface="HG丸ｺﾞｼｯｸM-PRO" panose="020F0600000000000000" pitchFamily="50" charset="-128"/>
              <a:ea typeface="HG丸ｺﾞｼｯｸM-PRO" panose="020F0600000000000000" pitchFamily="50" charset="-128"/>
            </a:endParaRPr>
          </a:p>
          <a:p>
            <a:r>
              <a:rPr lang="ja-JP" altLang="en-US" sz="4400" dirty="0">
                <a:solidFill>
                  <a:schemeClr val="tx1"/>
                </a:solidFill>
                <a:latin typeface="HG丸ｺﾞｼｯｸM-PRO" panose="020F0600000000000000" pitchFamily="50" charset="-128"/>
                <a:ea typeface="HG丸ｺﾞｼｯｸM-PRO" panose="020F0600000000000000" pitchFamily="50" charset="-128"/>
              </a:rPr>
              <a:t>を設けてもらう</a:t>
            </a:r>
          </a:p>
          <a:p>
            <a:pPr algn="ctr"/>
            <a:endParaRPr kumimoji="1" lang="ja-JP" altLang="en-US" dirty="0"/>
          </a:p>
        </p:txBody>
      </p:sp>
      <p:pic>
        <p:nvPicPr>
          <p:cNvPr id="3" name="図 2"/>
          <p:cNvPicPr>
            <a:picLocks noChangeAspect="1"/>
          </p:cNvPicPr>
          <p:nvPr/>
        </p:nvPicPr>
        <p:blipFill>
          <a:blip r:embed="rId3"/>
          <a:stretch>
            <a:fillRect/>
          </a:stretch>
        </p:blipFill>
        <p:spPr>
          <a:xfrm>
            <a:off x="7452360" y="1372752"/>
            <a:ext cx="4492097" cy="5485248"/>
          </a:xfrm>
          <a:prstGeom prst="rect">
            <a:avLst/>
          </a:prstGeom>
        </p:spPr>
      </p:pic>
      <p:sp>
        <p:nvSpPr>
          <p:cNvPr id="6" name="テキスト ボックス 5"/>
          <p:cNvSpPr txBox="1"/>
          <p:nvPr/>
        </p:nvSpPr>
        <p:spPr>
          <a:xfrm>
            <a:off x="472440" y="5821680"/>
            <a:ext cx="7437120" cy="584775"/>
          </a:xfrm>
          <a:prstGeom prst="rect">
            <a:avLst/>
          </a:prstGeom>
          <a:noFill/>
        </p:spPr>
        <p:txBody>
          <a:bodyPr wrap="square" rtlCol="0">
            <a:spAutoFit/>
          </a:bodyPr>
          <a:lstStyle/>
          <a:p>
            <a:r>
              <a:rPr lang="ja-JP" altLang="en-US" sz="3200" dirty="0" smtClean="0">
                <a:latin typeface="HG丸ｺﾞｼｯｸM-PRO" panose="020F0600000000000000" pitchFamily="50" charset="-128"/>
                <a:ea typeface="HG丸ｺﾞｼｯｸM-PRO" panose="020F0600000000000000" pitchFamily="50" charset="-128"/>
              </a:rPr>
              <a:t>五ヶ瀬町観光協会ホームページより→</a:t>
            </a:r>
            <a:endParaRPr kumimoji="1"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8674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90600" y="228600"/>
            <a:ext cx="10769600" cy="6186309"/>
          </a:xfrm>
          <a:prstGeom prst="rect">
            <a:avLst/>
          </a:prstGeom>
          <a:noFill/>
        </p:spPr>
        <p:txBody>
          <a:bodyPr wrap="square" rtlCol="0">
            <a:spAutoFit/>
          </a:bodyPr>
          <a:lstStyle/>
          <a:p>
            <a:r>
              <a:rPr lang="ja-JP" altLang="en-US" sz="4400" dirty="0" smtClean="0">
                <a:latin typeface="HG丸ｺﾞｼｯｸM-PRO" panose="020F0600000000000000" pitchFamily="50" charset="-128"/>
                <a:ea typeface="HG丸ｺﾞｼｯｸM-PRO" panose="020F0600000000000000" pitchFamily="50" charset="-128"/>
              </a:rPr>
              <a:t>○フォトコンテストの流れ</a:t>
            </a:r>
            <a:endParaRPr lang="en-US" altLang="ja-JP" sz="4400" dirty="0" smtClean="0">
              <a:latin typeface="HG丸ｺﾞｼｯｸM-PRO" panose="020F0600000000000000" pitchFamily="50" charset="-128"/>
              <a:ea typeface="HG丸ｺﾞｼｯｸM-PRO" panose="020F0600000000000000" pitchFamily="50" charset="-128"/>
            </a:endParaRPr>
          </a:p>
          <a:p>
            <a:endParaRPr kumimoji="1" lang="en-US" altLang="ja-JP" sz="4400" dirty="0">
              <a:latin typeface="HG丸ｺﾞｼｯｸM-PRO" panose="020F0600000000000000" pitchFamily="50" charset="-128"/>
              <a:ea typeface="HG丸ｺﾞｼｯｸM-PRO" panose="020F0600000000000000" pitchFamily="50" charset="-128"/>
            </a:endParaRPr>
          </a:p>
          <a:p>
            <a:r>
              <a:rPr lang="ja-JP" altLang="en-US" sz="4400" dirty="0" smtClean="0">
                <a:latin typeface="HG丸ｺﾞｼｯｸM-PRO" panose="020F0600000000000000" pitchFamily="50" charset="-128"/>
                <a:ea typeface="HG丸ｺﾞｼｯｸM-PRO" panose="020F0600000000000000" pitchFamily="50" charset="-128"/>
              </a:rPr>
              <a:t>　　・五ヶ瀬町広報誌で宣伝、募集</a:t>
            </a:r>
            <a:endParaRPr lang="en-US" altLang="ja-JP" sz="4400" dirty="0" smtClean="0">
              <a:latin typeface="HG丸ｺﾞｼｯｸM-PRO" panose="020F0600000000000000" pitchFamily="50" charset="-128"/>
              <a:ea typeface="HG丸ｺﾞｼｯｸM-PRO" panose="020F0600000000000000" pitchFamily="50" charset="-128"/>
            </a:endParaRPr>
          </a:p>
          <a:p>
            <a:r>
              <a:rPr lang="ja-JP" altLang="en-US" sz="4400" dirty="0" smtClean="0">
                <a:latin typeface="HG丸ｺﾞｼｯｸM-PRO" panose="020F0600000000000000" pitchFamily="50" charset="-128"/>
                <a:ea typeface="HG丸ｺﾞｼｯｸM-PRO" panose="020F0600000000000000" pitchFamily="50" charset="-128"/>
              </a:rPr>
              <a:t>　　　　　　　↓</a:t>
            </a:r>
            <a:endParaRPr lang="en-US" altLang="ja-JP" sz="4400" dirty="0" smtClean="0">
              <a:latin typeface="HG丸ｺﾞｼｯｸM-PRO" panose="020F0600000000000000" pitchFamily="50" charset="-128"/>
              <a:ea typeface="HG丸ｺﾞｼｯｸM-PRO" panose="020F0600000000000000" pitchFamily="50" charset="-128"/>
            </a:endParaRPr>
          </a:p>
          <a:p>
            <a:r>
              <a:rPr kumimoji="1" lang="ja-JP" altLang="en-US" sz="4400" dirty="0" smtClean="0">
                <a:latin typeface="HG丸ｺﾞｼｯｸM-PRO" panose="020F0600000000000000" pitchFamily="50" charset="-128"/>
                <a:ea typeface="HG丸ｺﾞｼｯｸM-PRO" panose="020F0600000000000000" pitchFamily="50" charset="-128"/>
              </a:rPr>
              <a:t>　　・</a:t>
            </a:r>
            <a:r>
              <a:rPr lang="ja-JP" altLang="en-US" sz="4400" dirty="0" smtClean="0">
                <a:latin typeface="HG丸ｺﾞｼｯｸM-PRO" panose="020F0600000000000000" pitchFamily="50" charset="-128"/>
                <a:ea typeface="HG丸ｺﾞｼｯｸM-PRO" panose="020F0600000000000000" pitchFamily="50" charset="-128"/>
              </a:rPr>
              <a:t>コンテスト参加者</a:t>
            </a:r>
            <a:r>
              <a:rPr kumimoji="1" lang="ja-JP" altLang="en-US" sz="4400" dirty="0" smtClean="0">
                <a:latin typeface="HG丸ｺﾞｼｯｸM-PRO" panose="020F0600000000000000" pitchFamily="50" charset="-128"/>
                <a:ea typeface="HG丸ｺﾞｼｯｸM-PRO" panose="020F0600000000000000" pitchFamily="50" charset="-128"/>
              </a:rPr>
              <a:t>、写真を撮る</a:t>
            </a:r>
            <a:endParaRPr kumimoji="1" lang="en-US" altLang="ja-JP" sz="4400" dirty="0" smtClean="0">
              <a:latin typeface="HG丸ｺﾞｼｯｸM-PRO" panose="020F0600000000000000" pitchFamily="50" charset="-128"/>
              <a:ea typeface="HG丸ｺﾞｼｯｸM-PRO" panose="020F0600000000000000" pitchFamily="50" charset="-128"/>
            </a:endParaRPr>
          </a:p>
          <a:p>
            <a:r>
              <a:rPr lang="ja-JP" altLang="en-US" sz="4400" dirty="0">
                <a:latin typeface="HG丸ｺﾞｼｯｸM-PRO" panose="020F0600000000000000" pitchFamily="50" charset="-128"/>
                <a:ea typeface="HG丸ｺﾞｼｯｸM-PRO" panose="020F0600000000000000" pitchFamily="50" charset="-128"/>
              </a:rPr>
              <a:t>　</a:t>
            </a:r>
            <a:r>
              <a:rPr lang="ja-JP" altLang="en-US" sz="4400" dirty="0" smtClean="0">
                <a:latin typeface="HG丸ｺﾞｼｯｸM-PRO" panose="020F0600000000000000" pitchFamily="50" charset="-128"/>
                <a:ea typeface="HG丸ｺﾞｼｯｸM-PRO" panose="020F0600000000000000" pitchFamily="50" charset="-128"/>
              </a:rPr>
              <a:t>　　　　　　↓</a:t>
            </a:r>
            <a:endParaRPr lang="en-US" altLang="ja-JP" sz="4400" dirty="0" smtClean="0">
              <a:latin typeface="HG丸ｺﾞｼｯｸM-PRO" panose="020F0600000000000000" pitchFamily="50" charset="-128"/>
              <a:ea typeface="HG丸ｺﾞｼｯｸM-PRO" panose="020F0600000000000000" pitchFamily="50" charset="-128"/>
            </a:endParaRPr>
          </a:p>
          <a:p>
            <a:r>
              <a:rPr kumimoji="1" lang="ja-JP" altLang="en-US" sz="4400" dirty="0" smtClean="0">
                <a:latin typeface="HG丸ｺﾞｼｯｸM-PRO" panose="020F0600000000000000" pitchFamily="50" charset="-128"/>
                <a:ea typeface="HG丸ｺﾞｼｯｸM-PRO" panose="020F0600000000000000" pitchFamily="50" charset="-128"/>
              </a:rPr>
              <a:t>　　　・写真を役場に</a:t>
            </a:r>
            <a:r>
              <a:rPr lang="ja-JP" altLang="en-US" sz="4400" dirty="0" smtClean="0">
                <a:latin typeface="HG丸ｺﾞｼｯｸM-PRO" panose="020F0600000000000000" pitchFamily="50" charset="-128"/>
                <a:ea typeface="HG丸ｺﾞｼｯｸM-PRO" panose="020F0600000000000000" pitchFamily="50" charset="-128"/>
              </a:rPr>
              <a:t>掲示、投票</a:t>
            </a:r>
            <a:endParaRPr kumimoji="1" lang="en-US" altLang="ja-JP" sz="4400" dirty="0" smtClean="0">
              <a:latin typeface="HG丸ｺﾞｼｯｸM-PRO" panose="020F0600000000000000" pitchFamily="50" charset="-128"/>
              <a:ea typeface="HG丸ｺﾞｼｯｸM-PRO" panose="020F0600000000000000" pitchFamily="50" charset="-128"/>
            </a:endParaRPr>
          </a:p>
          <a:p>
            <a:r>
              <a:rPr lang="ja-JP" altLang="en-US" sz="4400" dirty="0">
                <a:latin typeface="HG丸ｺﾞｼｯｸM-PRO" panose="020F0600000000000000" pitchFamily="50" charset="-128"/>
                <a:ea typeface="HG丸ｺﾞｼｯｸM-PRO" panose="020F0600000000000000" pitchFamily="50" charset="-128"/>
              </a:rPr>
              <a:t>　</a:t>
            </a:r>
            <a:r>
              <a:rPr lang="ja-JP" altLang="en-US" sz="4400" dirty="0" smtClean="0">
                <a:latin typeface="HG丸ｺﾞｼｯｸM-PRO" panose="020F0600000000000000" pitchFamily="50" charset="-128"/>
                <a:ea typeface="HG丸ｺﾞｼｯｸM-PRO" panose="020F0600000000000000" pitchFamily="50" charset="-128"/>
              </a:rPr>
              <a:t>　　　　　　↓</a:t>
            </a:r>
            <a:endParaRPr lang="en-US" altLang="ja-JP" sz="4400" dirty="0" smtClean="0">
              <a:latin typeface="HG丸ｺﾞｼｯｸM-PRO" panose="020F0600000000000000" pitchFamily="50" charset="-128"/>
              <a:ea typeface="HG丸ｺﾞｼｯｸM-PRO" panose="020F0600000000000000" pitchFamily="50" charset="-128"/>
            </a:endParaRPr>
          </a:p>
          <a:p>
            <a:endParaRPr kumimoji="1" lang="en-US" altLang="ja-JP" sz="44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164936" y="5771314"/>
            <a:ext cx="9838344" cy="769441"/>
          </a:xfrm>
          <a:prstGeom prst="rect">
            <a:avLst/>
          </a:prstGeom>
          <a:noFill/>
        </p:spPr>
        <p:txBody>
          <a:bodyPr wrap="square" rtlCol="0">
            <a:spAutoFit/>
          </a:bodyPr>
          <a:lstStyle/>
          <a:p>
            <a:r>
              <a:rPr kumimoji="1" lang="ja-JP" altLang="en-US" sz="4400" b="1" dirty="0" smtClean="0">
                <a:latin typeface="HG丸ｺﾞｼｯｸM-PRO" panose="020F0600000000000000" pitchFamily="50" charset="-128"/>
                <a:ea typeface="HG丸ｺﾞｼｯｸM-PRO" panose="020F0600000000000000" pitchFamily="50" charset="-128"/>
              </a:rPr>
              <a:t>１番いい写真を表彰、広報誌に掲載</a:t>
            </a:r>
            <a:endParaRPr kumimoji="1" lang="ja-JP" altLang="en-US" sz="4400" b="1"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317336" y="5774109"/>
            <a:ext cx="9122063" cy="8047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0808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p:cNvSpPr/>
          <p:nvPr/>
        </p:nvSpPr>
        <p:spPr>
          <a:xfrm rot="10800000">
            <a:off x="1244600" y="339321"/>
            <a:ext cx="6007100" cy="6286500"/>
          </a:xfrm>
          <a:prstGeom prst="flowChartPunchedCard">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二等辺三角形 2"/>
          <p:cNvSpPr/>
          <p:nvPr/>
        </p:nvSpPr>
        <p:spPr>
          <a:xfrm rot="18846608">
            <a:off x="5477468" y="5269218"/>
            <a:ext cx="1727200" cy="862204"/>
          </a:xfrm>
          <a:prstGeom prst="triangle">
            <a:avLst>
              <a:gd name="adj" fmla="val 8599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638298" y="2104927"/>
            <a:ext cx="5102556" cy="3046988"/>
          </a:xfrm>
          <a:prstGeom prst="rect">
            <a:avLst/>
          </a:prstGeom>
          <a:noFill/>
        </p:spPr>
        <p:txBody>
          <a:bodyPr wrap="square" rtlCol="0">
            <a:spAutoFit/>
          </a:bodyPr>
          <a:lstStyle/>
          <a:p>
            <a:endParaRPr lang="en-US" altLang="ja-JP" sz="3200" dirty="0">
              <a:latin typeface="AR P悠々ゴシック体E" panose="040B0900000000000000" pitchFamily="50" charset="-128"/>
              <a:ea typeface="AR P悠々ゴシック体E" panose="040B0900000000000000" pitchFamily="50" charset="-128"/>
            </a:endParaRPr>
          </a:p>
          <a:p>
            <a:r>
              <a:rPr kumimoji="1" lang="ja-JP" altLang="en-US" sz="3200" dirty="0" smtClean="0">
                <a:latin typeface="HG丸ｺﾞｼｯｸM-PRO" panose="020F0600000000000000" pitchFamily="50" charset="-128"/>
                <a:ea typeface="HG丸ｺﾞｼｯｸM-PRO" panose="020F0600000000000000" pitchFamily="50" charset="-128"/>
              </a:rPr>
              <a:t>①</a:t>
            </a:r>
            <a:r>
              <a:rPr lang="ja-JP" altLang="en-US" sz="3200" dirty="0" smtClean="0">
                <a:latin typeface="HG丸ｺﾞｼｯｸM-PRO" panose="020F0600000000000000" pitchFamily="50" charset="-128"/>
                <a:ea typeface="HG丸ｺﾞｼｯｸM-PRO" panose="020F0600000000000000" pitchFamily="50" charset="-128"/>
              </a:rPr>
              <a:t>グリーンカーテンの利点</a:t>
            </a:r>
            <a:endParaRPr kumimoji="1" lang="en-US" altLang="ja-JP" sz="3200" dirty="0" smtClean="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②コンテスト内容</a:t>
            </a:r>
            <a:endParaRPr kumimoji="1" lang="en-US" altLang="ja-JP" sz="3200" dirty="0" smtClean="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③育て方</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6920072" y="5922105"/>
            <a:ext cx="5435600" cy="769441"/>
          </a:xfrm>
          <a:prstGeom prst="rect">
            <a:avLst/>
          </a:prstGeom>
          <a:noFill/>
        </p:spPr>
        <p:txBody>
          <a:bodyPr wrap="square" rtlCol="0">
            <a:spAutoFit/>
          </a:bodyPr>
          <a:lstStyle/>
          <a:p>
            <a:r>
              <a:rPr kumimoji="1" lang="ja-JP" altLang="en-US" sz="4400" dirty="0" smtClean="0">
                <a:latin typeface="HG丸ｺﾞｼｯｸM-PRO" panose="020F0600000000000000" pitchFamily="50" charset="-128"/>
                <a:ea typeface="HG丸ｺﾞｼｯｸM-PRO" panose="020F0600000000000000" pitchFamily="50" charset="-128"/>
              </a:rPr>
              <a:t>←</a:t>
            </a:r>
            <a:r>
              <a:rPr lang="ja-JP" altLang="en-US" sz="4400" dirty="0" smtClean="0">
                <a:latin typeface="HG丸ｺﾞｼｯｸM-PRO" panose="020F0600000000000000" pitchFamily="50" charset="-128"/>
                <a:ea typeface="HG丸ｺﾞｼｯｸM-PRO" panose="020F0600000000000000" pitchFamily="50" charset="-128"/>
              </a:rPr>
              <a:t>広報</a:t>
            </a:r>
            <a:r>
              <a:rPr lang="ja-JP" altLang="en-US" sz="4400" dirty="0">
                <a:latin typeface="HG丸ｺﾞｼｯｸM-PRO" panose="020F0600000000000000" pitchFamily="50" charset="-128"/>
                <a:ea typeface="HG丸ｺﾞｼｯｸM-PRO" panose="020F0600000000000000" pitchFamily="50" charset="-128"/>
              </a:rPr>
              <a:t>誌</a:t>
            </a:r>
            <a:r>
              <a:rPr kumimoji="1" lang="ja-JP" altLang="en-US" sz="4400" dirty="0" smtClean="0">
                <a:latin typeface="HG丸ｺﾞｼｯｸM-PRO" panose="020F0600000000000000" pitchFamily="50" charset="-128"/>
                <a:ea typeface="HG丸ｺﾞｼｯｸM-PRO" panose="020F0600000000000000" pitchFamily="50" charset="-128"/>
              </a:rPr>
              <a:t>イメージ図</a:t>
            </a:r>
            <a:endParaRPr kumimoji="1" lang="ja-JP" altLang="en-US" sz="4400" dirty="0">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803400" y="5363816"/>
            <a:ext cx="6096000" cy="830997"/>
          </a:xfrm>
          <a:prstGeom prst="rect">
            <a:avLst/>
          </a:prstGeom>
        </p:spPr>
        <p:txBody>
          <a:bodyPr>
            <a:spAutoFit/>
          </a:bodyPr>
          <a:lstStyle/>
          <a:p>
            <a:r>
              <a:rPr lang="ja-JP" altLang="en-US" sz="2400" dirty="0">
                <a:latin typeface="HG丸ｺﾞｼｯｸM-PRO" panose="020F0600000000000000" pitchFamily="50" charset="-128"/>
                <a:ea typeface="HG丸ｺﾞｼｯｸM-PRO" panose="020F0600000000000000" pitchFamily="50" charset="-128"/>
              </a:rPr>
              <a:t>暑い夏を快適に！！</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五ケ瀬に緑を</a:t>
            </a:r>
            <a:r>
              <a:rPr lang="ja-JP" altLang="en-US" sz="2400" dirty="0" smtClean="0">
                <a:latin typeface="HG丸ｺﾞｼｯｸM-PRO" panose="020F0600000000000000" pitchFamily="50" charset="-128"/>
                <a:ea typeface="HG丸ｺﾞｼｯｸM-PRO" panose="020F0600000000000000" pitchFamily="50" charset="-128"/>
              </a:rPr>
              <a:t>増やしましょう。</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638299" y="644136"/>
            <a:ext cx="6261100" cy="2400657"/>
          </a:xfrm>
          <a:prstGeom prst="rect">
            <a:avLst/>
          </a:prstGeom>
          <a:noFill/>
        </p:spPr>
        <p:txBody>
          <a:bodyPr wrap="square" rtlCol="0">
            <a:spAutoFit/>
          </a:bodyPr>
          <a:lstStyle/>
          <a:p>
            <a:r>
              <a:rPr lang="ja-JP" altLang="en-US" sz="4800" b="1" dirty="0" smtClean="0">
                <a:latin typeface="HG丸ｺﾞｼｯｸM-PRO" panose="020F0600000000000000" pitchFamily="50" charset="-128"/>
                <a:ea typeface="HG丸ｺﾞｼｯｸM-PRO" panose="020F0600000000000000" pitchFamily="50" charset="-128"/>
              </a:rPr>
              <a:t>グリーンカーテン</a:t>
            </a:r>
            <a:endParaRPr lang="en-US" altLang="ja-JP" sz="4800" b="1" dirty="0">
              <a:latin typeface="HG丸ｺﾞｼｯｸM-PRO" panose="020F0600000000000000" pitchFamily="50" charset="-128"/>
              <a:ea typeface="HG丸ｺﾞｼｯｸM-PRO" panose="020F0600000000000000" pitchFamily="50" charset="-128"/>
            </a:endParaRPr>
          </a:p>
          <a:p>
            <a:r>
              <a:rPr kumimoji="1" lang="ja-JP" altLang="en-US" sz="4800" b="1" dirty="0" smtClean="0">
                <a:latin typeface="HG丸ｺﾞｼｯｸM-PRO" panose="020F0600000000000000" pitchFamily="50" charset="-128"/>
                <a:ea typeface="HG丸ｺﾞｼｯｸM-PRO" panose="020F0600000000000000" pitchFamily="50" charset="-128"/>
              </a:rPr>
              <a:t>フォトコンテスト</a:t>
            </a:r>
            <a:endParaRPr lang="en-US" altLang="ja-JP" sz="4800" b="1" dirty="0">
              <a:latin typeface="HG丸ｺﾞｼｯｸM-PRO" panose="020F0600000000000000" pitchFamily="50" charset="-128"/>
              <a:ea typeface="HG丸ｺﾞｼｯｸM-PRO" panose="020F0600000000000000" pitchFamily="50" charset="-128"/>
            </a:endParaRPr>
          </a:p>
          <a:p>
            <a:endParaRPr kumimoji="1" lang="ja-JP" altLang="en-US" sz="5400" dirty="0">
              <a:latin typeface="AR P悠々ゴシック体E" panose="040B0900000000000000" pitchFamily="50" charset="-128"/>
              <a:ea typeface="AR P悠々ゴシック体E" panose="040B0900000000000000" pitchFamily="50" charset="-128"/>
            </a:endParaRPr>
          </a:p>
        </p:txBody>
      </p:sp>
      <p:sp>
        <p:nvSpPr>
          <p:cNvPr id="15" name="角丸四角形 14"/>
          <p:cNvSpPr/>
          <p:nvPr/>
        </p:nvSpPr>
        <p:spPr>
          <a:xfrm>
            <a:off x="1495350" y="496311"/>
            <a:ext cx="5450460" cy="187877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7645399" y="2770993"/>
            <a:ext cx="4270842" cy="3003368"/>
          </a:xfrm>
          <a:prstGeom prst="rect">
            <a:avLst/>
          </a:prstGeom>
        </p:spPr>
      </p:pic>
      <p:pic>
        <p:nvPicPr>
          <p:cNvPr id="8" name="図 7"/>
          <p:cNvPicPr>
            <a:picLocks noChangeAspect="1"/>
          </p:cNvPicPr>
          <p:nvPr/>
        </p:nvPicPr>
        <p:blipFill>
          <a:blip r:embed="rId4"/>
          <a:stretch>
            <a:fillRect/>
          </a:stretch>
        </p:blipFill>
        <p:spPr>
          <a:xfrm rot="16200000">
            <a:off x="8770479" y="-213873"/>
            <a:ext cx="2274682" cy="3299142"/>
          </a:xfrm>
          <a:prstGeom prst="rect">
            <a:avLst/>
          </a:prstGeom>
        </p:spPr>
      </p:pic>
      <p:sp>
        <p:nvSpPr>
          <p:cNvPr id="9" name="テキスト ボックス 8"/>
          <p:cNvSpPr txBox="1"/>
          <p:nvPr/>
        </p:nvSpPr>
        <p:spPr>
          <a:xfrm>
            <a:off x="8482880" y="459469"/>
            <a:ext cx="2849880" cy="1384995"/>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ＦＯＲ</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ＹＯＵＲ</a:t>
            </a:r>
            <a:endParaRPr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ＬＩＦＥ　より</a:t>
            </a:r>
            <a:endParaRPr kumimoji="1"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75045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01800" y="3086100"/>
            <a:ext cx="9207500" cy="1107996"/>
          </a:xfrm>
          <a:prstGeom prst="rect">
            <a:avLst/>
          </a:prstGeom>
          <a:noFill/>
        </p:spPr>
        <p:txBody>
          <a:bodyPr wrap="square" rtlCol="0">
            <a:spAutoFit/>
          </a:bodyPr>
          <a:lstStyle/>
          <a:p>
            <a:r>
              <a:rPr kumimoji="1" lang="ja-JP" altLang="en-US" sz="6600" b="1" dirty="0" smtClean="0">
                <a:latin typeface="HG丸ｺﾞｼｯｸM-PRO" panose="020F0600000000000000" pitchFamily="50" charset="-128"/>
                <a:ea typeface="HG丸ｺﾞｼｯｸM-PRO" panose="020F0600000000000000" pitchFamily="50" charset="-128"/>
              </a:rPr>
              <a:t>③地産地消で一石三鳥</a:t>
            </a:r>
            <a:endParaRPr kumimoji="1" lang="ja-JP" altLang="en-US" sz="6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14278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37000" y="457200"/>
            <a:ext cx="4216400" cy="1200329"/>
          </a:xfrm>
          <a:prstGeom prst="rect">
            <a:avLst/>
          </a:prstGeom>
          <a:noFill/>
        </p:spPr>
        <p:txBody>
          <a:bodyPr wrap="square" rtlCol="0">
            <a:spAutoFit/>
          </a:bodyPr>
          <a:lstStyle/>
          <a:p>
            <a:r>
              <a:rPr kumimoji="1" lang="ja-JP" altLang="en-US" sz="7200" dirty="0" smtClean="0">
                <a:latin typeface="HG丸ｺﾞｼｯｸM-PRO" panose="020F0600000000000000" pitchFamily="50" charset="-128"/>
                <a:ea typeface="HG丸ｺﾞｼｯｸM-PRO" panose="020F0600000000000000" pitchFamily="50" charset="-128"/>
              </a:rPr>
              <a:t>★現状</a:t>
            </a:r>
            <a:endParaRPr kumimoji="1" lang="ja-JP" altLang="en-US" sz="72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323109" y="3245974"/>
            <a:ext cx="9893300" cy="1015663"/>
          </a:xfrm>
          <a:prstGeom prst="rect">
            <a:avLst/>
          </a:prstGeom>
          <a:noFill/>
        </p:spPr>
        <p:txBody>
          <a:bodyPr wrap="square" rtlCol="0">
            <a:spAutoFit/>
          </a:bodyPr>
          <a:lstStyle/>
          <a:p>
            <a:r>
              <a:rPr lang="ja-JP" altLang="en-US" sz="6000" dirty="0" smtClean="0">
                <a:latin typeface="HG丸ｺﾞｼｯｸM-PRO" panose="020F0600000000000000" pitchFamily="50" charset="-128"/>
                <a:ea typeface="HG丸ｺﾞｼｯｸM-PRO" panose="020F0600000000000000" pitchFamily="50" charset="-128"/>
              </a:rPr>
              <a:t>・地球温暖化が進んでいる</a:t>
            </a:r>
            <a:endParaRPr lang="en-US" altLang="ja-JP" sz="60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2816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84500" y="475317"/>
            <a:ext cx="8661400" cy="769441"/>
          </a:xfrm>
          <a:prstGeom prst="rect">
            <a:avLst/>
          </a:prstGeom>
          <a:noFill/>
        </p:spPr>
        <p:txBody>
          <a:bodyPr wrap="square" rtlCol="0">
            <a:spAutoFit/>
          </a:bodyPr>
          <a:lstStyle/>
          <a:p>
            <a:r>
              <a:rPr kumimoji="1" lang="ja-JP" altLang="en-US" sz="4400" dirty="0" smtClean="0">
                <a:latin typeface="HG丸ｺﾞｼｯｸM-PRO" panose="020F0600000000000000" pitchFamily="50" charset="-128"/>
                <a:ea typeface="HG丸ｺﾞｼｯｸM-PRO" panose="020F0600000000000000" pitchFamily="50" charset="-128"/>
              </a:rPr>
              <a:t>③地産地消で一石三鳥</a:t>
            </a:r>
            <a:endParaRPr kumimoji="1" lang="ja-JP" altLang="en-US" sz="4400" dirty="0">
              <a:latin typeface="HG丸ｺﾞｼｯｸM-PRO" panose="020F0600000000000000" pitchFamily="50" charset="-128"/>
              <a:ea typeface="HG丸ｺﾞｼｯｸM-PRO" panose="020F0600000000000000" pitchFamily="50" charset="-128"/>
            </a:endParaRPr>
          </a:p>
        </p:txBody>
      </p:sp>
      <p:sp>
        <p:nvSpPr>
          <p:cNvPr id="9" name="円形吹き出し 8"/>
          <p:cNvSpPr/>
          <p:nvPr/>
        </p:nvSpPr>
        <p:spPr>
          <a:xfrm>
            <a:off x="3136900" y="1625600"/>
            <a:ext cx="8712200" cy="3657600"/>
          </a:xfrm>
          <a:prstGeom prst="wedgeEllipseCallout">
            <a:avLst>
              <a:gd name="adj1" fmla="val -57045"/>
              <a:gd name="adj2" fmla="val -292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論理積ゲート 3"/>
          <p:cNvSpPr/>
          <p:nvPr/>
        </p:nvSpPr>
        <p:spPr>
          <a:xfrm rot="16200000">
            <a:off x="723900" y="3784600"/>
            <a:ext cx="1587500" cy="927100"/>
          </a:xfrm>
          <a:prstGeom prst="flowChartDelay">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1130299" y="2612716"/>
            <a:ext cx="774700" cy="8255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rot="19352892">
            <a:off x="601073" y="1828087"/>
            <a:ext cx="1778000" cy="584775"/>
          </a:xfrm>
          <a:prstGeom prst="rect">
            <a:avLst/>
          </a:prstGeom>
          <a:noFill/>
        </p:spPr>
        <p:txBody>
          <a:bodyPr wrap="square" rtlCol="0">
            <a:spAutoFit/>
          </a:bodyPr>
          <a:lstStyle/>
          <a:p>
            <a:r>
              <a:rPr kumimoji="1" lang="ja-JP" altLang="en-US" sz="3200" b="1" dirty="0" smtClean="0">
                <a:solidFill>
                  <a:srgbClr val="FF0000"/>
                </a:solidFill>
              </a:rPr>
              <a:t>？</a:t>
            </a:r>
            <a:endParaRPr kumimoji="1" lang="ja-JP" altLang="en-US" sz="3200" b="1" dirty="0">
              <a:solidFill>
                <a:srgbClr val="FF0000"/>
              </a:solidFill>
            </a:endParaRPr>
          </a:p>
        </p:txBody>
      </p:sp>
      <p:sp>
        <p:nvSpPr>
          <p:cNvPr id="7" name="テキスト ボックス 6"/>
          <p:cNvSpPr txBox="1"/>
          <p:nvPr/>
        </p:nvSpPr>
        <p:spPr>
          <a:xfrm rot="1579876">
            <a:off x="1260396" y="1809300"/>
            <a:ext cx="1434423" cy="1046440"/>
          </a:xfrm>
          <a:prstGeom prst="rect">
            <a:avLst/>
          </a:prstGeom>
          <a:noFill/>
        </p:spPr>
        <p:txBody>
          <a:bodyPr wrap="square" rtlCol="0">
            <a:spAutoFit/>
          </a:bodyPr>
          <a:lstStyle/>
          <a:p>
            <a:r>
              <a:rPr kumimoji="1" lang="ja-JP" altLang="en-US" b="1" dirty="0" smtClean="0">
                <a:solidFill>
                  <a:srgbClr val="FF0000"/>
                </a:solidFill>
              </a:rPr>
              <a:t>　</a:t>
            </a:r>
            <a:r>
              <a:rPr lang="ja-JP" altLang="en-US" sz="4400" b="1" dirty="0" smtClean="0">
                <a:solidFill>
                  <a:srgbClr val="FF0000"/>
                </a:solidFill>
              </a:rPr>
              <a:t>？</a:t>
            </a:r>
            <a:endParaRPr lang="ja-JP" altLang="en-US" sz="4400" b="1" dirty="0">
              <a:solidFill>
                <a:srgbClr val="FF0000"/>
              </a:solidFill>
            </a:endParaRPr>
          </a:p>
          <a:p>
            <a:endParaRPr kumimoji="1" lang="ja-JP" altLang="en-US" b="1" dirty="0">
              <a:solidFill>
                <a:srgbClr val="FF0000"/>
              </a:solidFill>
            </a:endParaRPr>
          </a:p>
        </p:txBody>
      </p:sp>
      <p:sp>
        <p:nvSpPr>
          <p:cNvPr id="11" name="テキスト ボックス 10"/>
          <p:cNvSpPr txBox="1"/>
          <p:nvPr/>
        </p:nvSpPr>
        <p:spPr>
          <a:xfrm>
            <a:off x="1244598" y="2004459"/>
            <a:ext cx="660401" cy="400110"/>
          </a:xfrm>
          <a:prstGeom prst="rect">
            <a:avLst/>
          </a:prstGeom>
          <a:noFill/>
        </p:spPr>
        <p:txBody>
          <a:bodyPr wrap="square" rtlCol="0">
            <a:spAutoFit/>
          </a:bodyPr>
          <a:lstStyle/>
          <a:p>
            <a:r>
              <a:rPr kumimoji="1" lang="ja-JP" altLang="en-US" sz="2000" b="1" dirty="0" smtClean="0">
                <a:solidFill>
                  <a:srgbClr val="FF0000"/>
                </a:solidFill>
              </a:rPr>
              <a:t>？</a:t>
            </a:r>
            <a:endParaRPr kumimoji="1" lang="ja-JP" altLang="en-US" sz="2000" b="1" dirty="0">
              <a:solidFill>
                <a:srgbClr val="FF0000"/>
              </a:solidFill>
            </a:endParaRPr>
          </a:p>
        </p:txBody>
      </p:sp>
      <p:sp>
        <p:nvSpPr>
          <p:cNvPr id="12" name="テキスト ボックス 11"/>
          <p:cNvSpPr txBox="1"/>
          <p:nvPr/>
        </p:nvSpPr>
        <p:spPr>
          <a:xfrm rot="20380087">
            <a:off x="818315" y="1548656"/>
            <a:ext cx="699334" cy="523220"/>
          </a:xfrm>
          <a:prstGeom prst="rect">
            <a:avLst/>
          </a:prstGeom>
          <a:noFill/>
        </p:spPr>
        <p:txBody>
          <a:bodyPr wrap="square" rtlCol="0">
            <a:spAutoFit/>
          </a:bodyPr>
          <a:lstStyle/>
          <a:p>
            <a:r>
              <a:rPr kumimoji="1" lang="ja-JP" altLang="en-US" sz="2800" b="1" dirty="0" smtClean="0">
                <a:solidFill>
                  <a:srgbClr val="FF0000"/>
                </a:solidFill>
              </a:rPr>
              <a:t>？</a:t>
            </a:r>
            <a:endParaRPr kumimoji="1" lang="ja-JP" altLang="en-US" sz="2800" b="1" dirty="0">
              <a:solidFill>
                <a:srgbClr val="FF0000"/>
              </a:solidFill>
            </a:endParaRPr>
          </a:p>
        </p:txBody>
      </p:sp>
      <p:sp>
        <p:nvSpPr>
          <p:cNvPr id="13" name="テキスト ボックス 12"/>
          <p:cNvSpPr txBox="1"/>
          <p:nvPr/>
        </p:nvSpPr>
        <p:spPr>
          <a:xfrm rot="1256948">
            <a:off x="1384300" y="1443460"/>
            <a:ext cx="520699" cy="369332"/>
          </a:xfrm>
          <a:prstGeom prst="rect">
            <a:avLst/>
          </a:prstGeom>
          <a:noFill/>
        </p:spPr>
        <p:txBody>
          <a:bodyPr wrap="square" rtlCol="0">
            <a:spAutoFit/>
          </a:bodyPr>
          <a:lstStyle/>
          <a:p>
            <a:r>
              <a:rPr kumimoji="1" lang="ja-JP" altLang="en-US" b="1" dirty="0" smtClean="0">
                <a:solidFill>
                  <a:srgbClr val="FF0000"/>
                </a:solidFill>
              </a:rPr>
              <a:t>？</a:t>
            </a:r>
            <a:endParaRPr kumimoji="1" lang="ja-JP" altLang="en-US" b="1" dirty="0">
              <a:solidFill>
                <a:srgbClr val="FF0000"/>
              </a:solidFill>
            </a:endParaRPr>
          </a:p>
        </p:txBody>
      </p:sp>
      <p:sp>
        <p:nvSpPr>
          <p:cNvPr id="14" name="テキスト ボックス 13"/>
          <p:cNvSpPr txBox="1"/>
          <p:nvPr/>
        </p:nvSpPr>
        <p:spPr>
          <a:xfrm>
            <a:off x="4064000" y="2893187"/>
            <a:ext cx="6451600" cy="1446550"/>
          </a:xfrm>
          <a:prstGeom prst="rect">
            <a:avLst/>
          </a:prstGeom>
          <a:noFill/>
        </p:spPr>
        <p:txBody>
          <a:bodyPr wrap="square" rtlCol="0">
            <a:spAutoFit/>
          </a:bodyPr>
          <a:lstStyle/>
          <a:p>
            <a:r>
              <a:rPr kumimoji="1" lang="ja-JP" altLang="en-US" sz="4400" dirty="0" smtClean="0">
                <a:latin typeface="HG丸ｺﾞｼｯｸM-PRO" panose="020F0600000000000000" pitchFamily="50" charset="-128"/>
                <a:ea typeface="HG丸ｺﾞｼｯｸM-PRO" panose="020F0600000000000000" pitchFamily="50" charset="-128"/>
              </a:rPr>
              <a:t>環境問題と地産地消何で関係があるの？</a:t>
            </a:r>
            <a:endParaRPr kumimoji="1" lang="ja-JP" altLang="en-US" sz="4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11035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7100" y="2015995"/>
            <a:ext cx="11264900" cy="3046988"/>
          </a:xfrm>
          <a:prstGeom prst="rect">
            <a:avLst/>
          </a:prstGeom>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生産地</a:t>
            </a:r>
            <a:r>
              <a:rPr lang="ja-JP" altLang="en-US" sz="3200" dirty="0" smtClean="0">
                <a:latin typeface="HG丸ｺﾞｼｯｸM-PRO" panose="020F0600000000000000" pitchFamily="50" charset="-128"/>
                <a:ea typeface="HG丸ｺﾞｼｯｸM-PRO" panose="020F0600000000000000" pitchFamily="50" charset="-128"/>
              </a:rPr>
              <a:t>から輸送される距離</a:t>
            </a:r>
            <a:r>
              <a:rPr lang="en-US" altLang="ja-JP" sz="3200" dirty="0" smtClean="0">
                <a:latin typeface="HG丸ｺﾞｼｯｸM-PRO" panose="020F0600000000000000" pitchFamily="50" charset="-128"/>
                <a:ea typeface="HG丸ｺﾞｼｯｸM-PRO" panose="020F0600000000000000" pitchFamily="50" charset="-128"/>
              </a:rPr>
              <a:t>×</a:t>
            </a:r>
            <a:r>
              <a:rPr lang="ja-JP" altLang="en-US" sz="3200" dirty="0" smtClean="0">
                <a:latin typeface="HG丸ｺﾞｼｯｸM-PRO" panose="020F0600000000000000" pitchFamily="50" charset="-128"/>
                <a:ea typeface="HG丸ｺﾞｼｯｸM-PRO" panose="020F0600000000000000" pitchFamily="50" charset="-128"/>
              </a:rPr>
              <a:t>輸送量＝</a:t>
            </a:r>
            <a:r>
              <a:rPr lang="ja-JP" altLang="en-US" sz="3200" b="1" dirty="0" smtClean="0">
                <a:latin typeface="HG丸ｺﾞｼｯｸM-PRO" panose="020F0600000000000000" pitchFamily="50" charset="-128"/>
                <a:ea typeface="HG丸ｺﾞｼｯｸM-PRO" panose="020F0600000000000000" pitchFamily="50" charset="-128"/>
              </a:rPr>
              <a:t>フードマイレージ</a:t>
            </a:r>
            <a:endParaRPr lang="en-US" altLang="ja-JP" sz="3200" b="1" dirty="0" smtClean="0">
              <a:latin typeface="HG丸ｺﾞｼｯｸM-PRO" panose="020F0600000000000000" pitchFamily="50" charset="-128"/>
              <a:ea typeface="HG丸ｺﾞｼｯｸM-PRO" panose="020F0600000000000000" pitchFamily="50" charset="-128"/>
            </a:endParaRPr>
          </a:p>
          <a:p>
            <a:r>
              <a:rPr lang="en-US" altLang="ja-JP" sz="3200" dirty="0" smtClean="0">
                <a:latin typeface="HG丸ｺﾞｼｯｸM-PRO" panose="020F0600000000000000" pitchFamily="50" charset="-128"/>
                <a:ea typeface="HG丸ｺﾞｼｯｸM-PRO" panose="020F0600000000000000" pitchFamily="50" charset="-128"/>
              </a:rPr>
              <a:t>(</a:t>
            </a:r>
            <a:r>
              <a:rPr lang="ja-JP" altLang="en-US" sz="3200" dirty="0" smtClean="0">
                <a:latin typeface="HG丸ｺﾞｼｯｸM-PRO" panose="020F0600000000000000" pitchFamily="50" charset="-128"/>
                <a:ea typeface="HG丸ｺﾞｼｯｸM-PRO" panose="020F0600000000000000" pitchFamily="50" charset="-128"/>
              </a:rPr>
              <a:t>＝フードマイル</a:t>
            </a:r>
            <a:r>
              <a:rPr lang="en-US" altLang="ja-JP" sz="3200" dirty="0" smtClean="0">
                <a:latin typeface="HG丸ｺﾞｼｯｸM-PRO" panose="020F0600000000000000" pitchFamily="50" charset="-128"/>
                <a:ea typeface="HG丸ｺﾞｼｯｸM-PRO" panose="020F0600000000000000" pitchFamily="50" charset="-128"/>
              </a:rPr>
              <a:t>)</a:t>
            </a:r>
            <a:endParaRPr lang="en-US" altLang="ja-JP" sz="3200" dirty="0">
              <a:latin typeface="HG丸ｺﾞｼｯｸM-PRO" panose="020F0600000000000000" pitchFamily="50" charset="-128"/>
              <a:ea typeface="HG丸ｺﾞｼｯｸM-PRO" panose="020F0600000000000000" pitchFamily="50" charset="-128"/>
            </a:endParaRPr>
          </a:p>
          <a:p>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フードマイレージが大きい食料</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a:t>
            </a:r>
            <a:r>
              <a:rPr lang="ja-JP" altLang="en-US" sz="3200" dirty="0" smtClean="0">
                <a:latin typeface="HG丸ｺﾞｼｯｸM-PRO" panose="020F0600000000000000" pitchFamily="50" charset="-128"/>
                <a:ea typeface="HG丸ｺﾞｼｯｸM-PRO" panose="020F0600000000000000" pitchFamily="50" charset="-128"/>
              </a:rPr>
              <a:t>輸送や</a:t>
            </a:r>
            <a:r>
              <a:rPr lang="ja-JP" altLang="en-US" sz="3200" dirty="0">
                <a:latin typeface="HG丸ｺﾞｼｯｸM-PRO" panose="020F0600000000000000" pitchFamily="50" charset="-128"/>
                <a:ea typeface="HG丸ｺﾞｼｯｸM-PRO" panose="020F0600000000000000" pitchFamily="50" charset="-128"/>
              </a:rPr>
              <a:t>輸送</a:t>
            </a:r>
            <a:r>
              <a:rPr lang="ja-JP" altLang="en-US" sz="3200" dirty="0" smtClean="0">
                <a:latin typeface="HG丸ｺﾞｼｯｸM-PRO" panose="020F0600000000000000" pitchFamily="50" charset="-128"/>
                <a:ea typeface="HG丸ｺﾞｼｯｸM-PRO" panose="020F0600000000000000" pitchFamily="50" charset="-128"/>
              </a:rPr>
              <a:t>までの保管などに、石油などのたくさんの</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エネルギーが使われている</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352799" y="399087"/>
            <a:ext cx="4848225" cy="707886"/>
          </a:xfrm>
          <a:prstGeom prst="rect">
            <a:avLst/>
          </a:prstGeom>
          <a:noFill/>
        </p:spPr>
        <p:txBody>
          <a:bodyPr wrap="square" rtlCol="0">
            <a:spAutoFit/>
          </a:bodyPr>
          <a:lstStyle/>
          <a:p>
            <a:r>
              <a:rPr kumimoji="1" lang="ja-JP" altLang="en-US" sz="4000" dirty="0" smtClean="0">
                <a:latin typeface="HG丸ｺﾞｼｯｸM-PRO" panose="020F0600000000000000" pitchFamily="50" charset="-128"/>
                <a:ea typeface="HG丸ｺﾞｼｯｸM-PRO" panose="020F0600000000000000" pitchFamily="50" charset="-128"/>
              </a:rPr>
              <a:t>環境問題と地産地消</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4" name="上リボン 3"/>
          <p:cNvSpPr/>
          <p:nvPr/>
        </p:nvSpPr>
        <p:spPr>
          <a:xfrm>
            <a:off x="2311400" y="274694"/>
            <a:ext cx="6781800" cy="1173105"/>
          </a:xfrm>
          <a:prstGeom prst="ribbon2">
            <a:avLst>
              <a:gd name="adj1" fmla="val 18832"/>
              <a:gd name="adj2" fmla="val 75000"/>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022600" y="5720665"/>
            <a:ext cx="6540500" cy="646331"/>
          </a:xfrm>
          <a:prstGeom prst="rect">
            <a:avLst/>
          </a:prstGeom>
          <a:noFill/>
        </p:spPr>
        <p:txBody>
          <a:bodyPr wrap="square" rtlCol="0">
            <a:spAutoFit/>
          </a:bodyPr>
          <a:lstStyle/>
          <a:p>
            <a:r>
              <a:rPr kumimoji="1" lang="ja-JP" altLang="en-US" sz="3600" b="1" dirty="0" smtClean="0">
                <a:latin typeface="HG丸ｺﾞｼｯｸM-PRO" panose="020F0600000000000000" pitchFamily="50" charset="-128"/>
                <a:ea typeface="HG丸ｺﾞｼｯｸM-PRO" panose="020F0600000000000000" pitchFamily="50" charset="-128"/>
              </a:rPr>
              <a:t>地産地消はとっても大切！！</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2438400" y="5548531"/>
            <a:ext cx="7366000" cy="990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804400" y="584200"/>
            <a:ext cx="1816100"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さいたま市</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食育ナビより</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244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2980" y="707403"/>
            <a:ext cx="11971020" cy="2000548"/>
          </a:xfrm>
          <a:prstGeom prst="rect">
            <a:avLst/>
          </a:prstGeom>
          <a:noFill/>
        </p:spPr>
        <p:txBody>
          <a:bodyPr wrap="square" rtlCol="0">
            <a:spAutoFit/>
          </a:bodyPr>
          <a:lstStyle/>
          <a:p>
            <a:r>
              <a:rPr kumimoji="1" lang="ja-JP" altLang="en-US" sz="4400" b="1" dirty="0" smtClean="0">
                <a:latin typeface="HG丸ｺﾞｼｯｸM-PRO" panose="020F0600000000000000" pitchFamily="50" charset="-128"/>
                <a:ea typeface="HG丸ｺﾞｼｯｸM-PRO" panose="020F0600000000000000" pitchFamily="50" charset="-128"/>
              </a:rPr>
              <a:t>中国から輸入したお米の場合</a:t>
            </a:r>
            <a:endParaRPr kumimoji="1" lang="en-US" altLang="ja-JP" sz="4400" b="1" dirty="0" smtClean="0">
              <a:latin typeface="HG丸ｺﾞｼｯｸM-PRO" panose="020F0600000000000000" pitchFamily="50" charset="-128"/>
              <a:ea typeface="HG丸ｺﾞｼｯｸM-PRO" panose="020F0600000000000000" pitchFamily="50" charset="-128"/>
            </a:endParaRPr>
          </a:p>
          <a:p>
            <a:endParaRPr lang="en-US" altLang="ja-JP" sz="4000" dirty="0">
              <a:latin typeface="HGPｺﾞｼｯｸM" panose="020B0600000000000000" pitchFamily="50" charset="-128"/>
              <a:ea typeface="HGPｺﾞｼｯｸM" panose="020B0600000000000000" pitchFamily="50" charset="-128"/>
            </a:endParaRPr>
          </a:p>
          <a:p>
            <a:r>
              <a:rPr kumimoji="1" lang="en-US" altLang="ja-JP" sz="4000" dirty="0" smtClean="0">
                <a:latin typeface="HG丸ｺﾞｼｯｸM-PRO" panose="020F0600000000000000" pitchFamily="50" charset="-128"/>
                <a:ea typeface="HG丸ｺﾞｼｯｸM-PRO" panose="020F0600000000000000" pitchFamily="50" charset="-128"/>
              </a:rPr>
              <a:t>100</a:t>
            </a:r>
            <a:r>
              <a:rPr lang="en-US" altLang="ja-JP" sz="4000" dirty="0" smtClean="0">
                <a:latin typeface="HG丸ｺﾞｼｯｸM-PRO" panose="020F0600000000000000" pitchFamily="50" charset="-128"/>
                <a:ea typeface="HG丸ｺﾞｼｯｸM-PRO" panose="020F0600000000000000" pitchFamily="50" charset="-128"/>
              </a:rPr>
              <a:t>kg</a:t>
            </a:r>
            <a:r>
              <a:rPr kumimoji="1" lang="ja-JP" altLang="en-US" sz="4000" dirty="0" smtClean="0">
                <a:latin typeface="HG丸ｺﾞｼｯｸM-PRO" panose="020F0600000000000000" pitchFamily="50" charset="-128"/>
                <a:ea typeface="HG丸ｺﾞｼｯｸM-PRO" panose="020F0600000000000000" pitchFamily="50" charset="-128"/>
              </a:rPr>
              <a:t>  </a:t>
            </a:r>
            <a:r>
              <a:rPr kumimoji="1" lang="en-US" altLang="ja-JP" sz="4000" dirty="0" smtClean="0">
                <a:latin typeface="HG丸ｺﾞｼｯｸM-PRO" panose="020F0600000000000000" pitchFamily="50" charset="-128"/>
                <a:ea typeface="HG丸ｺﾞｼｯｸM-PRO" panose="020F0600000000000000" pitchFamily="50" charset="-128"/>
              </a:rPr>
              <a:t>×</a:t>
            </a:r>
            <a:r>
              <a:rPr kumimoji="1" lang="ja-JP" altLang="en-US" sz="4000" dirty="0" smtClean="0">
                <a:latin typeface="HG丸ｺﾞｼｯｸM-PRO" panose="020F0600000000000000" pitchFamily="50" charset="-128"/>
                <a:ea typeface="HG丸ｺﾞｼｯｸM-PRO" panose="020F0600000000000000" pitchFamily="50" charset="-128"/>
              </a:rPr>
              <a:t> </a:t>
            </a:r>
            <a:r>
              <a:rPr lang="ja-JP" altLang="en-US" sz="4000" dirty="0" smtClean="0">
                <a:latin typeface="HG丸ｺﾞｼｯｸM-PRO" panose="020F0600000000000000" pitchFamily="50" charset="-128"/>
                <a:ea typeface="HG丸ｺﾞｼｯｸM-PRO" panose="020F0600000000000000" pitchFamily="50" charset="-128"/>
              </a:rPr>
              <a:t>２</a:t>
            </a:r>
            <a:r>
              <a:rPr kumimoji="1" lang="en-US" altLang="ja-JP" sz="4000" dirty="0" smtClean="0">
                <a:latin typeface="HG丸ｺﾞｼｯｸM-PRO" panose="020F0600000000000000" pitchFamily="50" charset="-128"/>
                <a:ea typeface="HG丸ｺﾞｼｯｸM-PRO" panose="020F0600000000000000" pitchFamily="50" charset="-128"/>
              </a:rPr>
              <a:t>000km</a:t>
            </a:r>
            <a:r>
              <a:rPr kumimoji="1" lang="ja-JP" altLang="en-US" sz="4000" dirty="0" smtClean="0">
                <a:latin typeface="HG丸ｺﾞｼｯｸM-PRO" panose="020F0600000000000000" pitchFamily="50" charset="-128"/>
                <a:ea typeface="HG丸ｺﾞｼｯｸM-PRO" panose="020F0600000000000000" pitchFamily="50" charset="-128"/>
              </a:rPr>
              <a:t>   </a:t>
            </a:r>
            <a:r>
              <a:rPr kumimoji="1" lang="ja-JP" altLang="en-US" sz="4000" dirty="0" smtClean="0">
                <a:latin typeface="HG丸ｺﾞｼｯｸM-PRO" panose="020F0600000000000000" pitchFamily="50" charset="-128"/>
                <a:ea typeface="HG丸ｺﾞｼｯｸM-PRO" panose="020F0600000000000000" pitchFamily="50" charset="-128"/>
              </a:rPr>
              <a:t>＝    </a:t>
            </a:r>
            <a:r>
              <a:rPr kumimoji="1" lang="en-US" altLang="ja-JP" sz="4000" dirty="0" smtClean="0">
                <a:latin typeface="HG丸ｺﾞｼｯｸM-PRO" panose="020F0600000000000000" pitchFamily="50" charset="-128"/>
                <a:ea typeface="HG丸ｺﾞｼｯｸM-PRO" panose="020F0600000000000000" pitchFamily="50" charset="-128"/>
              </a:rPr>
              <a:t>200000(t</a:t>
            </a:r>
            <a:r>
              <a:rPr kumimoji="1" lang="ja-JP" altLang="en-US" sz="4000" dirty="0" smtClean="0">
                <a:latin typeface="HG丸ｺﾞｼｯｸM-PRO" panose="020F0600000000000000" pitchFamily="50" charset="-128"/>
                <a:ea typeface="HG丸ｺﾞｼｯｸM-PRO" panose="020F0600000000000000" pitchFamily="50" charset="-128"/>
              </a:rPr>
              <a:t>･</a:t>
            </a:r>
            <a:r>
              <a:rPr kumimoji="1" lang="en-US" altLang="ja-JP" sz="4000" dirty="0" smtClean="0">
                <a:latin typeface="HG丸ｺﾞｼｯｸM-PRO" panose="020F0600000000000000" pitchFamily="50" charset="-128"/>
                <a:ea typeface="HG丸ｺﾞｼｯｸM-PRO" panose="020F0600000000000000" pitchFamily="50" charset="-128"/>
              </a:rPr>
              <a:t>km)</a:t>
            </a:r>
            <a:r>
              <a:rPr kumimoji="1" lang="ja-JP" altLang="en-US" sz="4000" dirty="0" smtClean="0">
                <a:latin typeface="HG丸ｺﾞｼｯｸM-PRO" panose="020F0600000000000000" pitchFamily="50" charset="-128"/>
                <a:ea typeface="HG丸ｺﾞｼｯｸM-PRO" panose="020F0600000000000000" pitchFamily="50" charset="-128"/>
              </a:rPr>
              <a:t>        </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982980" y="449975"/>
            <a:ext cx="7505700" cy="11197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82980" y="3742878"/>
            <a:ext cx="6911340" cy="11948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982980" y="4032811"/>
            <a:ext cx="8900160" cy="769441"/>
          </a:xfrm>
          <a:prstGeom prst="rect">
            <a:avLst/>
          </a:prstGeom>
          <a:noFill/>
        </p:spPr>
        <p:txBody>
          <a:bodyPr wrap="square" rtlCol="0">
            <a:spAutoFit/>
          </a:bodyPr>
          <a:lstStyle/>
          <a:p>
            <a:r>
              <a:rPr kumimoji="1" lang="ja-JP" altLang="en-US" sz="4400" b="1" dirty="0" smtClean="0">
                <a:latin typeface="HG丸ｺﾞｼｯｸM-PRO" panose="020F0600000000000000" pitchFamily="50" charset="-128"/>
                <a:ea typeface="HG丸ｺﾞｼｯｸM-PRO" panose="020F0600000000000000" pitchFamily="50" charset="-128"/>
              </a:rPr>
              <a:t>宮崎市で育ったお米</a:t>
            </a:r>
            <a:r>
              <a:rPr lang="ja-JP" altLang="en-US" sz="4400" b="1" dirty="0">
                <a:latin typeface="HG丸ｺﾞｼｯｸM-PRO" panose="020F0600000000000000" pitchFamily="50" charset="-128"/>
                <a:ea typeface="HG丸ｺﾞｼｯｸM-PRO" panose="020F0600000000000000" pitchFamily="50" charset="-128"/>
              </a:rPr>
              <a:t>の</a:t>
            </a:r>
            <a:r>
              <a:rPr kumimoji="1" lang="ja-JP" altLang="en-US" sz="4400" b="1" dirty="0" smtClean="0">
                <a:latin typeface="HG丸ｺﾞｼｯｸM-PRO" panose="020F0600000000000000" pitchFamily="50" charset="-128"/>
                <a:ea typeface="HG丸ｺﾞｼｯｸM-PRO" panose="020F0600000000000000" pitchFamily="50" charset="-128"/>
              </a:rPr>
              <a:t>場合</a:t>
            </a:r>
            <a:endParaRPr kumimoji="1" lang="ja-JP" altLang="en-US" sz="4400" b="1"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784860" y="5554734"/>
            <a:ext cx="11993880" cy="707886"/>
          </a:xfrm>
          <a:prstGeom prst="rect">
            <a:avLst/>
          </a:prstGeom>
          <a:noFill/>
        </p:spPr>
        <p:txBody>
          <a:bodyPr wrap="square" rtlCol="0">
            <a:spAutoFit/>
          </a:bodyPr>
          <a:lstStyle/>
          <a:p>
            <a:r>
              <a:rPr kumimoji="1" lang="en-US" altLang="ja-JP" sz="4000" dirty="0" smtClean="0">
                <a:latin typeface="HG丸ｺﾞｼｯｸM-PRO" panose="020F0600000000000000" pitchFamily="50" charset="-128"/>
                <a:ea typeface="HG丸ｺﾞｼｯｸM-PRO" panose="020F0600000000000000" pitchFamily="50" charset="-128"/>
              </a:rPr>
              <a:t>100</a:t>
            </a:r>
            <a:r>
              <a:rPr lang="en-US" altLang="ja-JP" sz="4000" dirty="0" smtClean="0">
                <a:latin typeface="HG丸ｺﾞｼｯｸM-PRO" panose="020F0600000000000000" pitchFamily="50" charset="-128"/>
                <a:ea typeface="HG丸ｺﾞｼｯｸM-PRO" panose="020F0600000000000000" pitchFamily="50" charset="-128"/>
              </a:rPr>
              <a:t>kg</a:t>
            </a:r>
            <a:r>
              <a:rPr lang="en-US" altLang="ja-JP" sz="4000" dirty="0">
                <a:latin typeface="HG丸ｺﾞｼｯｸM-PRO" panose="020F0600000000000000" pitchFamily="50" charset="-128"/>
                <a:ea typeface="HG丸ｺﾞｼｯｸM-PRO" panose="020F0600000000000000" pitchFamily="50" charset="-128"/>
              </a:rPr>
              <a:t> </a:t>
            </a:r>
            <a:r>
              <a:rPr lang="en-US" altLang="ja-JP" sz="4000" dirty="0" smtClean="0">
                <a:latin typeface="HG丸ｺﾞｼｯｸM-PRO" panose="020F0600000000000000" pitchFamily="50" charset="-128"/>
                <a:ea typeface="HG丸ｺﾞｼｯｸM-PRO" panose="020F0600000000000000" pitchFamily="50" charset="-128"/>
              </a:rPr>
              <a:t> ×</a:t>
            </a:r>
            <a:r>
              <a:rPr lang="ja-JP" altLang="en-US" sz="4000" dirty="0">
                <a:latin typeface="HG丸ｺﾞｼｯｸM-PRO" panose="020F0600000000000000" pitchFamily="50" charset="-128"/>
                <a:ea typeface="HG丸ｺﾞｼｯｸM-PRO" panose="020F0600000000000000" pitchFamily="50" charset="-128"/>
              </a:rPr>
              <a:t>　</a:t>
            </a:r>
            <a:r>
              <a:rPr lang="en-US" altLang="ja-JP" sz="4000" dirty="0" smtClean="0">
                <a:latin typeface="HG丸ｺﾞｼｯｸM-PRO" panose="020F0600000000000000" pitchFamily="50" charset="-128"/>
                <a:ea typeface="HG丸ｺﾞｼｯｸM-PRO" panose="020F0600000000000000" pitchFamily="50" charset="-128"/>
              </a:rPr>
              <a:t>200km     </a:t>
            </a:r>
            <a:r>
              <a:rPr lang="ja-JP" altLang="en-US" sz="4000" dirty="0" smtClean="0">
                <a:latin typeface="HG丸ｺﾞｼｯｸM-PRO" panose="020F0600000000000000" pitchFamily="50" charset="-128"/>
                <a:ea typeface="HG丸ｺﾞｼｯｸM-PRO" panose="020F0600000000000000" pitchFamily="50" charset="-128"/>
              </a:rPr>
              <a:t>＝　　</a:t>
            </a:r>
            <a:r>
              <a:rPr lang="en-US" altLang="ja-JP" sz="4000" dirty="0" smtClean="0">
                <a:latin typeface="HG丸ｺﾞｼｯｸM-PRO" panose="020F0600000000000000" pitchFamily="50" charset="-128"/>
                <a:ea typeface="HG丸ｺﾞｼｯｸM-PRO" panose="020F0600000000000000" pitchFamily="50" charset="-128"/>
              </a:rPr>
              <a:t>20000(t</a:t>
            </a:r>
            <a:r>
              <a:rPr lang="ja-JP" altLang="en-US" sz="4000" dirty="0" smtClean="0">
                <a:latin typeface="HG丸ｺﾞｼｯｸM-PRO" panose="020F0600000000000000" pitchFamily="50" charset="-128"/>
                <a:ea typeface="HG丸ｺﾞｼｯｸM-PRO" panose="020F0600000000000000" pitchFamily="50" charset="-128"/>
              </a:rPr>
              <a:t>・</a:t>
            </a:r>
            <a:r>
              <a:rPr lang="en-US" altLang="ja-JP" sz="4000" dirty="0" smtClean="0">
                <a:latin typeface="HG丸ｺﾞｼｯｸM-PRO" panose="020F0600000000000000" pitchFamily="50" charset="-128"/>
                <a:ea typeface="HG丸ｺﾞｼｯｸM-PRO" panose="020F0600000000000000" pitchFamily="50" charset="-128"/>
              </a:rPr>
              <a:t>km)</a:t>
            </a:r>
          </a:p>
        </p:txBody>
      </p:sp>
    </p:spTree>
    <p:extLst>
      <p:ext uri="{BB962C8B-B14F-4D97-AF65-F5344CB8AC3E}">
        <p14:creationId xmlns:p14="http://schemas.microsoft.com/office/powerpoint/2010/main" val="538888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768600" y="355600"/>
            <a:ext cx="6235699" cy="1107996"/>
          </a:xfrm>
          <a:prstGeom prst="rect">
            <a:avLst/>
          </a:prstGeom>
        </p:spPr>
        <p:txBody>
          <a:bodyPr wrap="square">
            <a:spAutoFit/>
          </a:bodyPr>
          <a:lstStyle/>
          <a:p>
            <a:r>
              <a:rPr lang="ja-JP" altLang="en-US" sz="6600" dirty="0">
                <a:latin typeface="HG丸ｺﾞｼｯｸM-PRO" panose="020F0600000000000000" pitchFamily="50" charset="-128"/>
                <a:ea typeface="HG丸ｺﾞｼｯｸM-PRO" panose="020F0600000000000000" pitchFamily="50" charset="-128"/>
              </a:rPr>
              <a:t>軽トラマルシェ</a:t>
            </a:r>
          </a:p>
        </p:txBody>
      </p:sp>
      <p:pic>
        <p:nvPicPr>
          <p:cNvPr id="4" name="図 3"/>
          <p:cNvPicPr>
            <a:picLocks noChangeAspect="1"/>
          </p:cNvPicPr>
          <p:nvPr/>
        </p:nvPicPr>
        <p:blipFill>
          <a:blip r:embed="rId3"/>
          <a:stretch>
            <a:fillRect/>
          </a:stretch>
        </p:blipFill>
        <p:spPr>
          <a:xfrm>
            <a:off x="673100" y="2025649"/>
            <a:ext cx="5684837" cy="3879851"/>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7092950" y="2186945"/>
            <a:ext cx="4394200" cy="584775"/>
          </a:xfrm>
          <a:prstGeom prst="rect">
            <a:avLst/>
          </a:prstGeom>
          <a:noFill/>
        </p:spPr>
        <p:txBody>
          <a:bodyPr wrap="squar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←北海道　剣淵町</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7092950" y="3562459"/>
            <a:ext cx="4826000" cy="1815882"/>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自分の家で育てた米、野菜、</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果物などなど</a:t>
            </a:r>
            <a:r>
              <a:rPr lang="ja-JP" altLang="en-US" sz="2800" dirty="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軽トラに乗せ、ヨーロッパのマルシェ風に並</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err="1" smtClean="0">
                <a:latin typeface="HG丸ｺﾞｼｯｸM-PRO" panose="020F0600000000000000" pitchFamily="50" charset="-128"/>
                <a:ea typeface="HG丸ｺﾞｼｯｸM-PRO" panose="020F0600000000000000" pitchFamily="50" charset="-128"/>
              </a:rPr>
              <a:t>べ</a:t>
            </a:r>
            <a:r>
              <a:rPr kumimoji="1" lang="ja-JP" altLang="en-US" sz="2800" dirty="0" err="1" smtClean="0">
                <a:latin typeface="HG丸ｺﾞｼｯｸM-PRO" panose="020F0600000000000000" pitchFamily="50" charset="-128"/>
                <a:ea typeface="HG丸ｺﾞｼｯｸM-PRO" panose="020F0600000000000000" pitchFamily="50" charset="-128"/>
              </a:rPr>
              <a:t>て</a:t>
            </a:r>
            <a:r>
              <a:rPr kumimoji="1" lang="ja-JP" altLang="en-US" sz="2800" dirty="0" smtClean="0">
                <a:latin typeface="HG丸ｺﾞｼｯｸM-PRO" panose="020F0600000000000000" pitchFamily="50" charset="-128"/>
                <a:ea typeface="HG丸ｺﾞｼｯｸM-PRO" panose="020F0600000000000000" pitchFamily="50" charset="-128"/>
              </a:rPr>
              <a:t>販売する</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7" name="横巻き 6"/>
          <p:cNvSpPr/>
          <p:nvPr/>
        </p:nvSpPr>
        <p:spPr>
          <a:xfrm>
            <a:off x="6654800" y="3035300"/>
            <a:ext cx="5270500" cy="2870200"/>
          </a:xfrm>
          <a:prstGeom prst="horizontalScroll">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6154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p:nvPr/>
        </p:nvSpPr>
        <p:spPr>
          <a:xfrm>
            <a:off x="4267200" y="267216"/>
            <a:ext cx="2616200" cy="115570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917700" y="2565421"/>
            <a:ext cx="11315700" cy="1569660"/>
          </a:xfrm>
          <a:prstGeom prst="rect">
            <a:avLst/>
          </a:prstGeom>
          <a:noFill/>
        </p:spPr>
        <p:txBody>
          <a:bodyPr wrap="square" rtlCol="0">
            <a:spAutoFit/>
          </a:bodyPr>
          <a:lstStyle/>
          <a:p>
            <a:r>
              <a:rPr kumimoji="1" lang="ja-JP" altLang="en-US" sz="4800" dirty="0" smtClean="0">
                <a:latin typeface="HG丸ｺﾞｼｯｸM-PRO" panose="020F0600000000000000" pitchFamily="50" charset="-128"/>
                <a:ea typeface="HG丸ｺﾞｼｯｸM-PRO" panose="020F0600000000000000" pitchFamily="50" charset="-128"/>
              </a:rPr>
              <a:t>五ケ瀬町の農家の方々が軽トラ</a:t>
            </a:r>
            <a:endParaRPr kumimoji="1" lang="en-US" altLang="ja-JP" sz="4800" dirty="0" smtClean="0">
              <a:latin typeface="HG丸ｺﾞｼｯｸM-PRO" panose="020F0600000000000000" pitchFamily="50" charset="-128"/>
              <a:ea typeface="HG丸ｺﾞｼｯｸM-PRO" panose="020F0600000000000000" pitchFamily="50" charset="-128"/>
            </a:endParaRPr>
          </a:p>
          <a:p>
            <a:r>
              <a:rPr kumimoji="1" lang="ja-JP" altLang="en-US" sz="4800" dirty="0" smtClean="0">
                <a:latin typeface="HG丸ｺﾞｼｯｸM-PRO" panose="020F0600000000000000" pitchFamily="50" charset="-128"/>
                <a:ea typeface="HG丸ｺﾞｼｯｸM-PRO" panose="020F0600000000000000" pitchFamily="50" charset="-128"/>
              </a:rPr>
              <a:t>マルシェで町内をまわる</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1651000" y="4292600"/>
            <a:ext cx="9715500" cy="369332"/>
          </a:xfrm>
          <a:prstGeom prst="rect">
            <a:avLst/>
          </a:prstGeom>
          <a:noFill/>
        </p:spPr>
        <p:txBody>
          <a:bodyPr wrap="square" rtlCol="0">
            <a:spAutoFit/>
          </a:bodyPr>
          <a:lstStyle/>
          <a:p>
            <a:r>
              <a:rPr kumimoji="1" lang="ja-JP" altLang="en-US" dirty="0" smtClean="0"/>
              <a:t>・</a:t>
            </a:r>
            <a:endParaRPr kumimoji="1" lang="ja-JP" altLang="en-US" dirty="0"/>
          </a:p>
        </p:txBody>
      </p:sp>
      <p:sp>
        <p:nvSpPr>
          <p:cNvPr id="8" name="雲形吹き出し 7"/>
          <p:cNvSpPr/>
          <p:nvPr/>
        </p:nvSpPr>
        <p:spPr>
          <a:xfrm>
            <a:off x="647547" y="1533238"/>
            <a:ext cx="10718953" cy="3915062"/>
          </a:xfrm>
          <a:prstGeom prst="cloudCallout">
            <a:avLst>
              <a:gd name="adj1" fmla="val -26669"/>
              <a:gd name="adj2" fmla="val 77375"/>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666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70000" y="279400"/>
            <a:ext cx="9398000" cy="707886"/>
          </a:xfrm>
          <a:prstGeom prst="rect">
            <a:avLst/>
          </a:prstGeom>
          <a:noFill/>
        </p:spPr>
        <p:txBody>
          <a:bodyPr wrap="square" rtlCol="0">
            <a:spAutoFit/>
          </a:bodyPr>
          <a:lstStyle/>
          <a:p>
            <a:r>
              <a:rPr lang="ja-JP" altLang="en-US" sz="4000" dirty="0" smtClean="0">
                <a:latin typeface="HG丸ｺﾞｼｯｸM-PRO" panose="020F0600000000000000" pitchFamily="50" charset="-128"/>
                <a:ea typeface="HG丸ｺﾞｼｯｸM-PRO" panose="020F0600000000000000" pitchFamily="50" charset="-128"/>
              </a:rPr>
              <a:t>○軽トラマルシェを始めるまでの流れ</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710738" y="1412799"/>
            <a:ext cx="9116291" cy="5016758"/>
          </a:xfrm>
          <a:prstGeom prst="rect">
            <a:avLst/>
          </a:prstGeom>
          <a:noFill/>
        </p:spPr>
        <p:txBody>
          <a:bodyPr wrap="square" rtlCol="0">
            <a:spAutoFit/>
          </a:bodyPr>
          <a:lstStyle/>
          <a:p>
            <a:r>
              <a:rPr kumimoji="1" lang="ja-JP" altLang="en-US" sz="4000" dirty="0" smtClean="0">
                <a:latin typeface="HG丸ｺﾞｼｯｸM-PRO" panose="020F0600000000000000" pitchFamily="50" charset="-128"/>
                <a:ea typeface="HG丸ｺﾞｼｯｸM-PRO" panose="020F0600000000000000" pitchFamily="50" charset="-128"/>
              </a:rPr>
              <a:t>①農作物を出品する農家さんを募集</a:t>
            </a:r>
            <a:endParaRPr kumimoji="1" lang="en-US" altLang="ja-JP" sz="4000" dirty="0" smtClean="0">
              <a:latin typeface="HG丸ｺﾞｼｯｸM-PRO" panose="020F0600000000000000" pitchFamily="50" charset="-128"/>
              <a:ea typeface="HG丸ｺﾞｼｯｸM-PRO" panose="020F0600000000000000" pitchFamily="50" charset="-128"/>
            </a:endParaRPr>
          </a:p>
          <a:p>
            <a:endParaRPr lang="en-US" altLang="ja-JP" sz="4000" dirty="0">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②販売する人を募集</a:t>
            </a:r>
            <a:endParaRPr kumimoji="1" lang="en-US" altLang="ja-JP" sz="4000" dirty="0" smtClean="0">
              <a:latin typeface="HG丸ｺﾞｼｯｸM-PRO" panose="020F0600000000000000" pitchFamily="50" charset="-128"/>
              <a:ea typeface="HG丸ｺﾞｼｯｸM-PRO" panose="020F0600000000000000" pitchFamily="50" charset="-128"/>
            </a:endParaRPr>
          </a:p>
          <a:p>
            <a:endParaRPr kumimoji="1" lang="en-US" altLang="ja-JP" sz="4000" dirty="0" smtClean="0">
              <a:latin typeface="HG丸ｺﾞｼｯｸM-PRO" panose="020F0600000000000000" pitchFamily="50" charset="-128"/>
              <a:ea typeface="HG丸ｺﾞｼｯｸM-PRO" panose="020F0600000000000000" pitchFamily="50" charset="-128"/>
            </a:endParaRPr>
          </a:p>
          <a:p>
            <a:endParaRPr lang="en-US" altLang="ja-JP" sz="4000" dirty="0">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③</a:t>
            </a:r>
            <a:r>
              <a:rPr lang="ja-JP" altLang="en-US" sz="4000" dirty="0" smtClean="0">
                <a:latin typeface="HG丸ｺﾞｼｯｸM-PRO" panose="020F0600000000000000" pitchFamily="50" charset="-128"/>
                <a:ea typeface="HG丸ｺﾞｼｯｸM-PRO" panose="020F0600000000000000" pitchFamily="50" charset="-128"/>
              </a:rPr>
              <a:t>軽トラマルシェに使う車を改造</a:t>
            </a:r>
            <a:endParaRPr kumimoji="1" lang="en-US" altLang="ja-JP" sz="4000" dirty="0" smtClean="0">
              <a:latin typeface="HG丸ｺﾞｼｯｸM-PRO" panose="020F0600000000000000" pitchFamily="50" charset="-128"/>
              <a:ea typeface="HG丸ｺﾞｼｯｸM-PRO" panose="020F0600000000000000" pitchFamily="50" charset="-128"/>
            </a:endParaRPr>
          </a:p>
          <a:p>
            <a:endParaRPr lang="en-US" altLang="ja-JP" sz="4000" dirty="0">
              <a:latin typeface="HG丸ｺﾞｼｯｸM-PRO" panose="020F0600000000000000" pitchFamily="50" charset="-128"/>
              <a:ea typeface="HG丸ｺﾞｼｯｸM-PRO" panose="020F0600000000000000" pitchFamily="50" charset="-128"/>
            </a:endParaRPr>
          </a:p>
          <a:p>
            <a:endParaRPr kumimoji="1" lang="ja-JP" altLang="en-US" sz="4000" dirty="0">
              <a:latin typeface="HGｺﾞｼｯｸM" panose="020B0609000000000000" pitchFamily="49" charset="-128"/>
              <a:ea typeface="HGｺﾞｼｯｸM" panose="020B0609000000000000" pitchFamily="49" charset="-128"/>
            </a:endParaRPr>
          </a:p>
        </p:txBody>
      </p:sp>
      <p:sp>
        <p:nvSpPr>
          <p:cNvPr id="2" name="テキスト ボックス 1"/>
          <p:cNvSpPr txBox="1"/>
          <p:nvPr/>
        </p:nvSpPr>
        <p:spPr>
          <a:xfrm>
            <a:off x="7922492" y="2843960"/>
            <a:ext cx="3934690" cy="1077218"/>
          </a:xfrm>
          <a:prstGeom prst="rect">
            <a:avLst/>
          </a:prstGeom>
          <a:noFill/>
        </p:spPr>
        <p:txBody>
          <a:bodyPr wrap="square" rtlCol="0">
            <a:spAutoFit/>
          </a:bodyPr>
          <a:lstStyle/>
          <a:p>
            <a:r>
              <a:rPr kumimoji="1" lang="en-US" altLang="ja-JP" sz="3200" dirty="0" smtClean="0">
                <a:latin typeface="HG丸ｺﾞｼｯｸM-PRO" panose="020F0600000000000000" pitchFamily="50" charset="-128"/>
                <a:ea typeface="HG丸ｺﾞｼｯｸM-PRO" panose="020F0600000000000000" pitchFamily="50" charset="-128"/>
              </a:rPr>
              <a:t>※</a:t>
            </a:r>
            <a:r>
              <a:rPr kumimoji="1" lang="ja-JP" altLang="en-US" sz="3200" dirty="0" smtClean="0">
                <a:latin typeface="HG丸ｺﾞｼｯｸM-PRO" panose="020F0600000000000000" pitchFamily="50" charset="-128"/>
                <a:ea typeface="HG丸ｺﾞｼｯｸM-PRO" panose="020F0600000000000000" pitchFamily="50" charset="-128"/>
              </a:rPr>
              <a:t>①、②は広報</a:t>
            </a:r>
            <a:r>
              <a:rPr lang="ja-JP" altLang="en-US" sz="3200" dirty="0" smtClean="0">
                <a:latin typeface="HG丸ｺﾞｼｯｸM-PRO" panose="020F0600000000000000" pitchFamily="50" charset="-128"/>
                <a:ea typeface="HG丸ｺﾞｼｯｸM-PRO" panose="020F0600000000000000" pitchFamily="50" charset="-128"/>
              </a:rPr>
              <a:t>誌で</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募集する</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5" name="円形吹き出し 4"/>
          <p:cNvSpPr/>
          <p:nvPr/>
        </p:nvSpPr>
        <p:spPr>
          <a:xfrm>
            <a:off x="7543800" y="2475261"/>
            <a:ext cx="4475018" cy="1676400"/>
          </a:xfrm>
          <a:prstGeom prst="wedgeEllipseCallout">
            <a:avLst>
              <a:gd name="adj1" fmla="val -66653"/>
              <a:gd name="adj2" fmla="val -42459"/>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t>
            </a:r>
            <a:endParaRPr kumimoji="1" lang="ja-JP" altLang="en-US" dirty="0"/>
          </a:p>
        </p:txBody>
      </p:sp>
      <p:sp>
        <p:nvSpPr>
          <p:cNvPr id="6" name="テキスト ボックス 5"/>
          <p:cNvSpPr txBox="1"/>
          <p:nvPr/>
        </p:nvSpPr>
        <p:spPr>
          <a:xfrm>
            <a:off x="8229600" y="5306291"/>
            <a:ext cx="3789218" cy="1077218"/>
          </a:xfrm>
          <a:prstGeom prst="rect">
            <a:avLst/>
          </a:prstGeom>
          <a:noFill/>
        </p:spPr>
        <p:txBody>
          <a:bodyPr wrap="square" rtlCol="0">
            <a:spAutoFit/>
          </a:bodyPr>
          <a:lstStyle/>
          <a:p>
            <a:r>
              <a:rPr kumimoji="1" lang="en-US" altLang="ja-JP" sz="3200" dirty="0" smtClean="0">
                <a:latin typeface="HG丸ｺﾞｼｯｸM-PRO" panose="020F0600000000000000" pitchFamily="50" charset="-128"/>
                <a:ea typeface="HG丸ｺﾞｼｯｸM-PRO" panose="020F0600000000000000" pitchFamily="50" charset="-128"/>
              </a:rPr>
              <a:t>※</a:t>
            </a:r>
            <a:r>
              <a:rPr kumimoji="1" lang="ja-JP" altLang="en-US" sz="3200" dirty="0" smtClean="0">
                <a:latin typeface="HG丸ｺﾞｼｯｸM-PRO" panose="020F0600000000000000" pitchFamily="50" charset="-128"/>
                <a:ea typeface="HG丸ｺﾞｼｯｸM-PRO" panose="020F0600000000000000" pitchFamily="50" charset="-128"/>
              </a:rPr>
              <a:t>宮崎県の事業の</a:t>
            </a:r>
            <a:endParaRPr kumimoji="1"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補助金</a:t>
            </a:r>
            <a:r>
              <a:rPr lang="ja-JP" altLang="en-US" dirty="0">
                <a:latin typeface="HG丸ｺﾞｼｯｸM-PRO" panose="020F0600000000000000" pitchFamily="50" charset="-128"/>
                <a:ea typeface="HG丸ｺﾞｼｯｸM-PRO" panose="020F0600000000000000" pitchFamily="50" charset="-128"/>
              </a:rPr>
              <a:t>　</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7" name="円形吹き出し 6"/>
          <p:cNvSpPr/>
          <p:nvPr/>
        </p:nvSpPr>
        <p:spPr>
          <a:xfrm>
            <a:off x="8016010" y="5108913"/>
            <a:ext cx="3934690" cy="1471974"/>
          </a:xfrm>
          <a:prstGeom prst="wedgeEllipseCallout">
            <a:avLst>
              <a:gd name="adj1" fmla="val -64495"/>
              <a:gd name="adj2" fmla="val -39152"/>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54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35691" y="263235"/>
            <a:ext cx="7774564" cy="5366072"/>
          </a:xfrm>
          <a:prstGeom prst="rect">
            <a:avLst/>
          </a:prstGeom>
        </p:spPr>
      </p:pic>
      <p:sp>
        <p:nvSpPr>
          <p:cNvPr id="3" name="テキスト ボックス 2"/>
          <p:cNvSpPr txBox="1"/>
          <p:nvPr/>
        </p:nvSpPr>
        <p:spPr>
          <a:xfrm>
            <a:off x="1291851" y="5773190"/>
            <a:ext cx="6788727" cy="369332"/>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ＡＧＲＩ　　ＪＯＵＲＮＡＩより</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84980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42159" y="295581"/>
            <a:ext cx="7909560" cy="923330"/>
          </a:xfrm>
          <a:prstGeom prst="rect">
            <a:avLst/>
          </a:prstGeom>
          <a:noFill/>
        </p:spPr>
        <p:txBody>
          <a:bodyPr wrap="square" rtlCol="0">
            <a:spAutoFit/>
          </a:bodyPr>
          <a:lstStyle/>
          <a:p>
            <a:r>
              <a:rPr kumimoji="1" lang="ja-JP" altLang="en-US" sz="5400" dirty="0" smtClean="0">
                <a:latin typeface="HG丸ｺﾞｼｯｸM-PRO" panose="020F0600000000000000" pitchFamily="50" charset="-128"/>
                <a:ea typeface="HG丸ｺﾞｼｯｸM-PRO" panose="020F0600000000000000" pitchFamily="50" charset="-128"/>
              </a:rPr>
              <a:t>宮崎県</a:t>
            </a:r>
            <a:r>
              <a:rPr lang="ja-JP" altLang="en-US" sz="5400" dirty="0" smtClean="0">
                <a:latin typeface="HG丸ｺﾞｼｯｸM-PRO" panose="020F0600000000000000" pitchFamily="50" charset="-128"/>
                <a:ea typeface="HG丸ｺﾞｼｯｸM-PRO" panose="020F0600000000000000" pitchFamily="50" charset="-128"/>
              </a:rPr>
              <a:t>　補助金について</a:t>
            </a:r>
            <a:endParaRPr kumimoji="1" lang="en-US" altLang="ja-JP" sz="5400" dirty="0" smtClean="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a:stretch>
            <a:fillRect/>
          </a:stretch>
        </p:blipFill>
        <p:spPr>
          <a:xfrm>
            <a:off x="8196241" y="1973205"/>
            <a:ext cx="3419517" cy="2664559"/>
          </a:xfrm>
          <a:prstGeom prst="rect">
            <a:avLst/>
          </a:prstGeom>
        </p:spPr>
      </p:pic>
      <p:pic>
        <p:nvPicPr>
          <p:cNvPr id="6" name="図 5"/>
          <p:cNvPicPr>
            <a:picLocks noChangeAspect="1"/>
          </p:cNvPicPr>
          <p:nvPr/>
        </p:nvPicPr>
        <p:blipFill>
          <a:blip r:embed="rId4"/>
          <a:stretch>
            <a:fillRect/>
          </a:stretch>
        </p:blipFill>
        <p:spPr>
          <a:xfrm>
            <a:off x="5332586" y="3774518"/>
            <a:ext cx="2276475" cy="1743075"/>
          </a:xfrm>
          <a:prstGeom prst="rect">
            <a:avLst/>
          </a:prstGeom>
        </p:spPr>
      </p:pic>
      <p:sp>
        <p:nvSpPr>
          <p:cNvPr id="10" name="下矢印 9"/>
          <p:cNvSpPr/>
          <p:nvPr/>
        </p:nvSpPr>
        <p:spPr>
          <a:xfrm rot="5400000">
            <a:off x="5628285" y="2303859"/>
            <a:ext cx="851714" cy="19354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5"/>
          <a:stretch>
            <a:fillRect/>
          </a:stretch>
        </p:blipFill>
        <p:spPr>
          <a:xfrm>
            <a:off x="51167" y="1973205"/>
            <a:ext cx="4224871" cy="2430361"/>
          </a:xfrm>
          <a:prstGeom prst="rect">
            <a:avLst/>
          </a:prstGeom>
        </p:spPr>
      </p:pic>
      <p:pic>
        <p:nvPicPr>
          <p:cNvPr id="8" name="図 7"/>
          <p:cNvPicPr>
            <a:picLocks noChangeAspect="1"/>
          </p:cNvPicPr>
          <p:nvPr/>
        </p:nvPicPr>
        <p:blipFill>
          <a:blip r:embed="rId6"/>
          <a:stretch>
            <a:fillRect/>
          </a:stretch>
        </p:blipFill>
        <p:spPr>
          <a:xfrm>
            <a:off x="1857281" y="3825385"/>
            <a:ext cx="2823939" cy="1692208"/>
          </a:xfrm>
          <a:prstGeom prst="rect">
            <a:avLst/>
          </a:prstGeom>
        </p:spPr>
      </p:pic>
      <p:sp>
        <p:nvSpPr>
          <p:cNvPr id="11" name="テキスト ボックス 10"/>
          <p:cNvSpPr txBox="1"/>
          <p:nvPr/>
        </p:nvSpPr>
        <p:spPr>
          <a:xfrm>
            <a:off x="5332586" y="5808003"/>
            <a:ext cx="6554614" cy="646331"/>
          </a:xfrm>
          <a:prstGeom prst="rect">
            <a:avLst/>
          </a:prstGeom>
          <a:noFill/>
        </p:spPr>
        <p:txBody>
          <a:bodyPr wrap="squar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↑宮崎県　ホームページより</a:t>
            </a:r>
            <a:endParaRPr kumimoji="1" lang="ja-JP" altLang="en-US" sz="3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35430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1782" y="701576"/>
            <a:ext cx="12476018" cy="5632311"/>
          </a:xfrm>
          <a:prstGeom prst="rect">
            <a:avLst/>
          </a:prstGeom>
          <a:noFill/>
        </p:spPr>
        <p:txBody>
          <a:bodyPr wrap="squar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○いつ・・・</a:t>
            </a:r>
            <a:r>
              <a:rPr kumimoji="1" lang="ja-JP" altLang="en-US" sz="3600" dirty="0" smtClean="0">
                <a:solidFill>
                  <a:srgbClr val="FF0000"/>
                </a:solidFill>
                <a:latin typeface="HG丸ｺﾞｼｯｸM-PRO" panose="020F0600000000000000" pitchFamily="50" charset="-128"/>
                <a:ea typeface="HG丸ｺﾞｼｯｸM-PRO" panose="020F0600000000000000" pitchFamily="50" charset="-128"/>
              </a:rPr>
              <a:t>曜日</a:t>
            </a:r>
            <a:r>
              <a:rPr kumimoji="1" lang="ja-JP" altLang="en-US" sz="3600" dirty="0" smtClean="0">
                <a:latin typeface="HG丸ｺﾞｼｯｸM-PRO" panose="020F0600000000000000" pitchFamily="50" charset="-128"/>
                <a:ea typeface="HG丸ｺﾞｼｯｸM-PRO" panose="020F0600000000000000" pitchFamily="50" charset="-128"/>
              </a:rPr>
              <a:t>ごとで分ける</a:t>
            </a:r>
            <a:endParaRPr kumimoji="1"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　</a:t>
            </a:r>
            <a:r>
              <a:rPr lang="en-US" altLang="ja-JP" sz="3600" dirty="0" smtClean="0">
                <a:latin typeface="HG丸ｺﾞｼｯｸM-PRO" panose="020F0600000000000000" pitchFamily="50" charset="-128"/>
                <a:ea typeface="HG丸ｺﾞｼｯｸM-PRO" panose="020F0600000000000000" pitchFamily="50" charset="-128"/>
              </a:rPr>
              <a:t>(ex.)</a:t>
            </a:r>
            <a:r>
              <a:rPr lang="ja-JP" altLang="en-US" sz="3600" dirty="0" smtClean="0">
                <a:latin typeface="HG丸ｺﾞｼｯｸM-PRO" panose="020F0600000000000000" pitchFamily="50" charset="-128"/>
                <a:ea typeface="HG丸ｺﾞｼｯｸM-PRO" panose="020F0600000000000000" pitchFamily="50" charset="-128"/>
              </a:rPr>
              <a:t>月→三ケ所　火→坂本　水→鞍岡　木→桑野内</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　</a:t>
            </a:r>
            <a:r>
              <a:rPr lang="ja-JP" altLang="en-US" sz="3600" dirty="0" smtClean="0">
                <a:latin typeface="HG丸ｺﾞｼｯｸM-PRO" panose="020F0600000000000000" pitchFamily="50" charset="-128"/>
                <a:ea typeface="HG丸ｺﾞｼｯｸM-PRO" panose="020F0600000000000000" pitchFamily="50" charset="-128"/>
              </a:rPr>
              <a:t>　　　　　月の第△週目を決めておく</a:t>
            </a:r>
            <a:endParaRPr lang="en-US" altLang="ja-JP" sz="3600" dirty="0">
              <a:latin typeface="HG丸ｺﾞｼｯｸM-PRO" panose="020F0600000000000000" pitchFamily="50" charset="-128"/>
              <a:ea typeface="HG丸ｺﾞｼｯｸM-PRO" panose="020F0600000000000000" pitchFamily="50" charset="-128"/>
            </a:endParaRPr>
          </a:p>
          <a:p>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○どこで・・・町内の</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各世帯</a:t>
            </a:r>
            <a:endParaRPr lang="en-US" altLang="ja-JP" sz="3600"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○誰が・・・</a:t>
            </a:r>
            <a:r>
              <a:rPr lang="ja-JP" altLang="en-US" sz="3600" dirty="0">
                <a:latin typeface="HG丸ｺﾞｼｯｸM-PRO" panose="020F0600000000000000" pitchFamily="50" charset="-128"/>
                <a:ea typeface="HG丸ｺﾞｼｯｸM-PRO" panose="020F0600000000000000" pitchFamily="50" charset="-128"/>
              </a:rPr>
              <a:t>応募</a:t>
            </a:r>
            <a:r>
              <a:rPr lang="ja-JP" altLang="en-US" sz="3600" dirty="0" smtClean="0">
                <a:latin typeface="HG丸ｺﾞｼｯｸM-PRO" panose="020F0600000000000000" pitchFamily="50" charset="-128"/>
                <a:ea typeface="HG丸ｺﾞｼｯｸM-PRO" panose="020F0600000000000000" pitchFamily="50" charset="-128"/>
              </a:rPr>
              <a:t>した人のなかで販売する人を決める</a:t>
            </a:r>
            <a:endParaRPr lang="en-US" altLang="ja-JP" sz="3600" dirty="0" smtClean="0">
              <a:latin typeface="HG丸ｺﾞｼｯｸM-PRO" panose="020F0600000000000000" pitchFamily="50" charset="-128"/>
              <a:ea typeface="HG丸ｺﾞｼｯｸM-PRO" panose="020F0600000000000000" pitchFamily="50" charset="-128"/>
            </a:endParaRPr>
          </a:p>
          <a:p>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○何を・・・町内各地から集まった農作物</a:t>
            </a:r>
            <a:endParaRPr lang="en-US" altLang="ja-JP" sz="3600" dirty="0" smtClean="0">
              <a:latin typeface="HG丸ｺﾞｼｯｸM-PRO" panose="020F0600000000000000" pitchFamily="50" charset="-128"/>
              <a:ea typeface="HG丸ｺﾞｼｯｸM-PRO" panose="020F0600000000000000" pitchFamily="50" charset="-128"/>
            </a:endParaRPr>
          </a:p>
          <a:p>
            <a:endParaRPr lang="en-US" altLang="ja-JP" sz="3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6749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19200" y="342900"/>
            <a:ext cx="9004300" cy="707886"/>
          </a:xfrm>
          <a:prstGeom prst="rect">
            <a:avLst/>
          </a:prstGeom>
          <a:noFill/>
        </p:spPr>
        <p:txBody>
          <a:bodyPr wrap="square" rtlCol="0">
            <a:spAutoFit/>
          </a:bodyPr>
          <a:lstStyle/>
          <a:p>
            <a:r>
              <a:rPr kumimoji="1" lang="ja-JP" altLang="en-US" sz="4000" dirty="0" smtClean="0">
                <a:solidFill>
                  <a:srgbClr val="FF0000"/>
                </a:solidFill>
                <a:latin typeface="HG丸ｺﾞｼｯｸM-PRO" panose="020F0600000000000000" pitchFamily="50" charset="-128"/>
                <a:ea typeface="HG丸ｺﾞｼｯｸM-PRO" panose="020F0600000000000000" pitchFamily="50" charset="-128"/>
              </a:rPr>
              <a:t>○町民に知らせる方法　</a:t>
            </a:r>
            <a:endParaRPr kumimoji="1" lang="ja-JP" altLang="en-US" sz="4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502920" y="1050786"/>
            <a:ext cx="13289280" cy="6186309"/>
          </a:xfrm>
          <a:prstGeom prst="rect">
            <a:avLst/>
          </a:prstGeom>
          <a:noFill/>
        </p:spPr>
        <p:txBody>
          <a:bodyPr wrap="square" rtlCol="0">
            <a:spAutoFit/>
          </a:bodyPr>
          <a:lstStyle/>
          <a:p>
            <a:r>
              <a:rPr lang="ja-JP" altLang="en-US" sz="4400" dirty="0" smtClean="0">
                <a:latin typeface="HG丸ｺﾞｼｯｸM-PRO" panose="020F0600000000000000" pitchFamily="50" charset="-128"/>
                <a:ea typeface="HG丸ｺﾞｼｯｸM-PRO" panose="020F0600000000000000" pitchFamily="50" charset="-128"/>
              </a:rPr>
              <a:t>★町の広報誌</a:t>
            </a:r>
            <a:endParaRPr lang="en-US" altLang="ja-JP" sz="4400" dirty="0" smtClean="0">
              <a:latin typeface="HG丸ｺﾞｼｯｸM-PRO" panose="020F0600000000000000" pitchFamily="50" charset="-128"/>
              <a:ea typeface="HG丸ｺﾞｼｯｸM-PRO" panose="020F0600000000000000" pitchFamily="50" charset="-128"/>
            </a:endParaRPr>
          </a:p>
          <a:p>
            <a:r>
              <a:rPr lang="ja-JP" altLang="en-US" sz="4400" dirty="0" smtClean="0">
                <a:latin typeface="HG丸ｺﾞｼｯｸM-PRO" panose="020F0600000000000000" pitchFamily="50" charset="-128"/>
                <a:ea typeface="HG丸ｺﾞｼｯｸM-PRO" panose="020F0600000000000000" pitchFamily="50" charset="-128"/>
              </a:rPr>
              <a:t>→軽トラマルシェに関する記事</a:t>
            </a:r>
            <a:endParaRPr lang="en-US" altLang="ja-JP" sz="4400" dirty="0" smtClean="0">
              <a:latin typeface="HG丸ｺﾞｼｯｸM-PRO" panose="020F0600000000000000" pitchFamily="50" charset="-128"/>
              <a:ea typeface="HG丸ｺﾞｼｯｸM-PRO" panose="020F0600000000000000" pitchFamily="50" charset="-128"/>
            </a:endParaRPr>
          </a:p>
          <a:p>
            <a:r>
              <a:rPr lang="ja-JP" altLang="en-US" sz="4400" dirty="0">
                <a:latin typeface="HG丸ｺﾞｼｯｸM-PRO" panose="020F0600000000000000" pitchFamily="50" charset="-128"/>
                <a:ea typeface="HG丸ｺﾞｼｯｸM-PRO" panose="020F0600000000000000" pitchFamily="50" charset="-128"/>
              </a:rPr>
              <a:t>　</a:t>
            </a:r>
            <a:r>
              <a:rPr lang="en-US" altLang="ja-JP" sz="4400" dirty="0" smtClean="0">
                <a:latin typeface="HG丸ｺﾞｼｯｸM-PRO" panose="020F0600000000000000" pitchFamily="50" charset="-128"/>
                <a:ea typeface="HG丸ｺﾞｼｯｸM-PRO" panose="020F0600000000000000" pitchFamily="50" charset="-128"/>
              </a:rPr>
              <a:t>(ex.)</a:t>
            </a:r>
            <a:r>
              <a:rPr lang="ja-JP" altLang="en-US" sz="4400" dirty="0" smtClean="0">
                <a:latin typeface="HG丸ｺﾞｼｯｸM-PRO" panose="020F0600000000000000" pitchFamily="50" charset="-128"/>
                <a:ea typeface="HG丸ｺﾞｼｯｸM-PRO" panose="020F0600000000000000" pitchFamily="50" charset="-128"/>
              </a:rPr>
              <a:t>農家の方の声、軽トラマルシェの利点</a:t>
            </a:r>
            <a:endParaRPr lang="en-US" altLang="ja-JP" sz="4400" dirty="0" smtClean="0">
              <a:latin typeface="HG丸ｺﾞｼｯｸM-PRO" panose="020F0600000000000000" pitchFamily="50" charset="-128"/>
              <a:ea typeface="HG丸ｺﾞｼｯｸM-PRO" panose="020F0600000000000000" pitchFamily="50" charset="-128"/>
            </a:endParaRPr>
          </a:p>
          <a:p>
            <a:r>
              <a:rPr lang="ja-JP" altLang="en-US" sz="4400" dirty="0">
                <a:latin typeface="HG丸ｺﾞｼｯｸM-PRO" panose="020F0600000000000000" pitchFamily="50" charset="-128"/>
                <a:ea typeface="HG丸ｺﾞｼｯｸM-PRO" panose="020F0600000000000000" pitchFamily="50" charset="-128"/>
              </a:rPr>
              <a:t>　</a:t>
            </a:r>
            <a:r>
              <a:rPr lang="ja-JP" altLang="en-US" sz="4400" dirty="0" smtClean="0">
                <a:latin typeface="HG丸ｺﾞｼｯｸM-PRO" panose="020F0600000000000000" pitchFamily="50" charset="-128"/>
                <a:ea typeface="HG丸ｺﾞｼｯｸM-PRO" panose="020F0600000000000000" pitchFamily="50" charset="-128"/>
              </a:rPr>
              <a:t>　　など</a:t>
            </a:r>
            <a:endParaRPr lang="en-US" altLang="ja-JP" sz="4400" dirty="0" smtClean="0">
              <a:latin typeface="HG丸ｺﾞｼｯｸM-PRO" panose="020F0600000000000000" pitchFamily="50" charset="-128"/>
              <a:ea typeface="HG丸ｺﾞｼｯｸM-PRO" panose="020F0600000000000000" pitchFamily="50" charset="-128"/>
            </a:endParaRPr>
          </a:p>
          <a:p>
            <a:endParaRPr lang="en-US" altLang="ja-JP" sz="4400" dirty="0">
              <a:latin typeface="HG丸ｺﾞｼｯｸM-PRO" panose="020F0600000000000000" pitchFamily="50" charset="-128"/>
              <a:ea typeface="HG丸ｺﾞｼｯｸM-PRO" panose="020F0600000000000000" pitchFamily="50" charset="-128"/>
            </a:endParaRPr>
          </a:p>
          <a:p>
            <a:r>
              <a:rPr lang="ja-JP" altLang="en-US" sz="4400" dirty="0" smtClean="0">
                <a:latin typeface="HG丸ｺﾞｼｯｸM-PRO" panose="020F0600000000000000" pitchFamily="50" charset="-128"/>
                <a:ea typeface="HG丸ｺﾞｼｯｸM-PRO" panose="020F0600000000000000" pitchFamily="50" charset="-128"/>
              </a:rPr>
              <a:t>★町内無線</a:t>
            </a:r>
            <a:endParaRPr lang="en-US" altLang="ja-JP" sz="4400" dirty="0" smtClean="0">
              <a:latin typeface="HG丸ｺﾞｼｯｸM-PRO" panose="020F0600000000000000" pitchFamily="50" charset="-128"/>
              <a:ea typeface="HG丸ｺﾞｼｯｸM-PRO" panose="020F0600000000000000" pitchFamily="50" charset="-128"/>
            </a:endParaRPr>
          </a:p>
          <a:p>
            <a:r>
              <a:rPr lang="ja-JP" altLang="en-US" sz="4400" dirty="0" smtClean="0">
                <a:latin typeface="HG丸ｺﾞｼｯｸM-PRO" panose="020F0600000000000000" pitchFamily="50" charset="-128"/>
                <a:ea typeface="HG丸ｺﾞｼｯｸM-PRO" panose="020F0600000000000000" pitchFamily="50" charset="-128"/>
              </a:rPr>
              <a:t>→軽トラマルシェが始まるときにお知らせ</a:t>
            </a:r>
            <a:endParaRPr lang="en-US" altLang="ja-JP" sz="4400" dirty="0" smtClean="0">
              <a:latin typeface="HG丸ｺﾞｼｯｸM-PRO" panose="020F0600000000000000" pitchFamily="50" charset="-128"/>
              <a:ea typeface="HG丸ｺﾞｼｯｸM-PRO" panose="020F0600000000000000" pitchFamily="50" charset="-128"/>
            </a:endParaRPr>
          </a:p>
          <a:p>
            <a:r>
              <a:rPr lang="ja-JP" altLang="en-US" sz="4400" dirty="0" smtClean="0">
                <a:latin typeface="HG丸ｺﾞｼｯｸM-PRO" panose="020F0600000000000000" pitchFamily="50" charset="-128"/>
                <a:ea typeface="HG丸ｺﾞｼｯｸM-PRO" panose="020F0600000000000000" pitchFamily="50" charset="-128"/>
              </a:rPr>
              <a:t>　　してもらう</a:t>
            </a:r>
            <a:endParaRPr lang="en-US" altLang="ja-JP" sz="4400" dirty="0" smtClean="0">
              <a:latin typeface="HG丸ｺﾞｼｯｸM-PRO" panose="020F0600000000000000" pitchFamily="50" charset="-128"/>
              <a:ea typeface="HG丸ｺﾞｼｯｸM-PRO" panose="020F0600000000000000" pitchFamily="50" charset="-128"/>
            </a:endParaRPr>
          </a:p>
          <a:p>
            <a:endParaRPr kumimoji="1" lang="ja-JP" altLang="en-US" sz="4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26810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98700" y="482600"/>
            <a:ext cx="7848600" cy="769441"/>
          </a:xfrm>
          <a:prstGeom prst="rect">
            <a:avLst/>
          </a:prstGeom>
          <a:noFill/>
        </p:spPr>
        <p:txBody>
          <a:bodyPr wrap="square" rtlCol="0">
            <a:spAutoFit/>
          </a:bodyPr>
          <a:lstStyle/>
          <a:p>
            <a:r>
              <a:rPr kumimoji="1" lang="ja-JP" altLang="en-US" sz="4400" dirty="0" smtClean="0">
                <a:latin typeface="HG丸ｺﾞｼｯｸM-PRO" panose="020F0600000000000000" pitchFamily="50" charset="-128"/>
                <a:ea typeface="HG丸ｺﾞｼｯｸM-PRO" panose="020F0600000000000000" pitchFamily="50" charset="-128"/>
              </a:rPr>
              <a:t>五ヶ瀬町</a:t>
            </a:r>
            <a:r>
              <a:rPr kumimoji="1" lang="en-US" altLang="ja-JP" sz="4400" dirty="0" smtClean="0">
                <a:latin typeface="HG丸ｺﾞｼｯｸM-PRO" panose="020F0600000000000000" pitchFamily="50" charset="-128"/>
                <a:ea typeface="HG丸ｺﾞｼｯｸM-PRO" panose="020F0600000000000000" pitchFamily="50" charset="-128"/>
              </a:rPr>
              <a:t>(</a:t>
            </a:r>
            <a:r>
              <a:rPr kumimoji="1" lang="ja-JP" altLang="en-US" sz="4400" dirty="0" smtClean="0">
                <a:latin typeface="HG丸ｺﾞｼｯｸM-PRO" panose="020F0600000000000000" pitchFamily="50" charset="-128"/>
                <a:ea typeface="HG丸ｺﾞｼｯｸM-PRO" panose="020F0600000000000000" pitchFamily="50" charset="-128"/>
              </a:rPr>
              <a:t>鞍岡</a:t>
            </a:r>
            <a:r>
              <a:rPr kumimoji="1" lang="en-US" altLang="ja-JP" sz="4400" dirty="0" smtClean="0">
                <a:latin typeface="HG丸ｺﾞｼｯｸM-PRO" panose="020F0600000000000000" pitchFamily="50" charset="-128"/>
                <a:ea typeface="HG丸ｺﾞｼｯｸM-PRO" panose="020F0600000000000000" pitchFamily="50" charset="-128"/>
              </a:rPr>
              <a:t>)</a:t>
            </a:r>
            <a:r>
              <a:rPr kumimoji="1" lang="ja-JP" altLang="en-US" sz="4400" dirty="0" smtClean="0">
                <a:latin typeface="HG丸ｺﾞｼｯｸM-PRO" panose="020F0600000000000000" pitchFamily="50" charset="-128"/>
                <a:ea typeface="HG丸ｺﾞｼｯｸM-PRO" panose="020F0600000000000000" pitchFamily="50" charset="-128"/>
              </a:rPr>
              <a:t>　最高気温</a:t>
            </a:r>
            <a:endParaRPr kumimoji="1" lang="ja-JP" altLang="en-US" sz="44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923289" y="2022554"/>
            <a:ext cx="2750821" cy="830997"/>
          </a:xfrm>
          <a:prstGeom prst="rect">
            <a:avLst/>
          </a:prstGeom>
        </p:spPr>
        <p:txBody>
          <a:bodyPr wrap="square">
            <a:spAutoFit/>
          </a:bodyPr>
          <a:lstStyle/>
          <a:p>
            <a:r>
              <a:rPr lang="en-US" altLang="ja-JP" sz="4800" dirty="0">
                <a:latin typeface="HG丸ｺﾞｼｯｸM-PRO" panose="020F0600000000000000" pitchFamily="50" charset="-128"/>
                <a:ea typeface="HG丸ｺﾞｼｯｸM-PRO" panose="020F0600000000000000" pitchFamily="50" charset="-128"/>
              </a:rPr>
              <a:t>1975</a:t>
            </a:r>
            <a:r>
              <a:rPr lang="ja-JP" altLang="en-US" sz="4800" dirty="0">
                <a:latin typeface="HG丸ｺﾞｼｯｸM-PRO" panose="020F0600000000000000" pitchFamily="50" charset="-128"/>
                <a:ea typeface="HG丸ｺﾞｼｯｸM-PRO" panose="020F0600000000000000" pitchFamily="50" charset="-128"/>
              </a:rPr>
              <a:t>年</a:t>
            </a:r>
            <a:endParaRPr lang="en-US" altLang="ja-JP" sz="48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3467100" y="1592302"/>
            <a:ext cx="1854200" cy="1569660"/>
          </a:xfrm>
          <a:prstGeom prst="rect">
            <a:avLst/>
          </a:prstGeom>
          <a:noFill/>
        </p:spPr>
        <p:txBody>
          <a:bodyPr wrap="square" rtlCol="0">
            <a:spAutoFit/>
          </a:bodyPr>
          <a:lstStyle/>
          <a:p>
            <a:r>
              <a:rPr kumimoji="1" lang="ja-JP" altLang="en-US" sz="9600" dirty="0" smtClean="0">
                <a:latin typeface="HG丸ｺﾞｼｯｸM-PRO" panose="020F0600000000000000" pitchFamily="50" charset="-128"/>
                <a:ea typeface="HG丸ｺﾞｼｯｸM-PRO" panose="020F0600000000000000" pitchFamily="50" charset="-128"/>
              </a:rPr>
              <a:t>→</a:t>
            </a:r>
            <a:endParaRPr kumimoji="1" lang="ja-JP" altLang="en-US" sz="96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4959350" y="1961633"/>
            <a:ext cx="3505200" cy="830997"/>
          </a:xfrm>
          <a:prstGeom prst="rect">
            <a:avLst/>
          </a:prstGeom>
          <a:noFill/>
        </p:spPr>
        <p:txBody>
          <a:bodyPr wrap="square" rtlCol="0">
            <a:spAutoFit/>
          </a:bodyPr>
          <a:lstStyle/>
          <a:p>
            <a:r>
              <a:rPr kumimoji="1" lang="en-US" altLang="ja-JP" sz="4800" dirty="0" smtClean="0">
                <a:latin typeface="HG丸ｺﾞｼｯｸM-PRO" panose="020F0600000000000000" pitchFamily="50" charset="-128"/>
                <a:ea typeface="HG丸ｺﾞｼｯｸM-PRO" panose="020F0600000000000000" pitchFamily="50" charset="-128"/>
              </a:rPr>
              <a:t>30.0</a:t>
            </a:r>
            <a:r>
              <a:rPr lang="ja-JP" altLang="en-US" sz="4800" dirty="0">
                <a:latin typeface="HG丸ｺﾞｼｯｸM-PRO" panose="020F0600000000000000" pitchFamily="50" charset="-128"/>
                <a:ea typeface="HG丸ｺﾞｼｯｸM-PRO" panose="020F0600000000000000" pitchFamily="50" charset="-128"/>
              </a:rPr>
              <a:t>℃</a:t>
            </a:r>
            <a:endParaRPr kumimoji="1" lang="en-US" altLang="ja-JP" sz="4800" dirty="0" smtClean="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952502" y="4114800"/>
            <a:ext cx="2933698" cy="830997"/>
          </a:xfrm>
          <a:prstGeom prst="rect">
            <a:avLst/>
          </a:prstGeom>
          <a:noFill/>
        </p:spPr>
        <p:txBody>
          <a:bodyPr wrap="square" rtlCol="0">
            <a:spAutoFit/>
          </a:bodyPr>
          <a:lstStyle/>
          <a:p>
            <a:r>
              <a:rPr lang="en-US" altLang="ja-JP" sz="4800" dirty="0" smtClean="0">
                <a:latin typeface="HG丸ｺﾞｼｯｸM-PRO" panose="020F0600000000000000" pitchFamily="50" charset="-128"/>
                <a:ea typeface="HG丸ｺﾞｼｯｸM-PRO" panose="020F0600000000000000" pitchFamily="50" charset="-128"/>
              </a:rPr>
              <a:t>2019</a:t>
            </a:r>
            <a:r>
              <a:rPr lang="ja-JP" altLang="en-US" sz="4800" dirty="0" smtClean="0">
                <a:latin typeface="HG丸ｺﾞｼｯｸM-PRO" panose="020F0600000000000000" pitchFamily="50" charset="-128"/>
                <a:ea typeface="HG丸ｺﾞｼｯｸM-PRO" panose="020F0600000000000000" pitchFamily="50" charset="-128"/>
              </a:rPr>
              <a:t>年</a:t>
            </a:r>
            <a:endParaRPr lang="en-US" altLang="ja-JP" sz="4800" dirty="0" smtClean="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3467100" y="3745468"/>
            <a:ext cx="1701800" cy="1569660"/>
          </a:xfrm>
          <a:prstGeom prst="rect">
            <a:avLst/>
          </a:prstGeom>
          <a:noFill/>
        </p:spPr>
        <p:txBody>
          <a:bodyPr wrap="square" rtlCol="0">
            <a:spAutoFit/>
          </a:bodyPr>
          <a:lstStyle/>
          <a:p>
            <a:r>
              <a:rPr kumimoji="1" lang="ja-JP" altLang="en-US" sz="9600" dirty="0" smtClean="0">
                <a:latin typeface="HG丸ｺﾞｼｯｸM-PRO" panose="020F0600000000000000" pitchFamily="50" charset="-128"/>
                <a:ea typeface="HG丸ｺﾞｼｯｸM-PRO" panose="020F0600000000000000" pitchFamily="50" charset="-128"/>
              </a:rPr>
              <a:t>→</a:t>
            </a:r>
            <a:endParaRPr kumimoji="1" lang="ja-JP" altLang="en-US" sz="96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4892037" y="4114800"/>
            <a:ext cx="2781301" cy="830997"/>
          </a:xfrm>
          <a:prstGeom prst="rect">
            <a:avLst/>
          </a:prstGeom>
          <a:noFill/>
        </p:spPr>
        <p:txBody>
          <a:bodyPr wrap="square" rtlCol="0">
            <a:spAutoFit/>
          </a:bodyPr>
          <a:lstStyle/>
          <a:p>
            <a:r>
              <a:rPr kumimoji="1" lang="en-US" altLang="ja-JP" sz="4800" dirty="0" smtClean="0">
                <a:latin typeface="HG丸ｺﾞｼｯｸM-PRO" panose="020F0600000000000000" pitchFamily="50" charset="-128"/>
                <a:ea typeface="HG丸ｺﾞｼｯｸM-PRO" panose="020F0600000000000000" pitchFamily="50" charset="-128"/>
              </a:rPr>
              <a:t>32.5</a:t>
            </a:r>
            <a:r>
              <a:rPr lang="ja-JP" altLang="en-US" sz="4800" dirty="0">
                <a:latin typeface="HG丸ｺﾞｼｯｸM-PRO" panose="020F0600000000000000" pitchFamily="50" charset="-128"/>
                <a:ea typeface="HG丸ｺﾞｼｯｸM-PRO" panose="020F0600000000000000" pitchFamily="50" charset="-128"/>
              </a:rPr>
              <a:t>℃</a:t>
            </a:r>
            <a:endParaRPr kumimoji="1" lang="en-US" altLang="ja-JP" sz="4800" dirty="0" smtClean="0">
              <a:latin typeface="HG丸ｺﾞｼｯｸM-PRO" panose="020F0600000000000000" pitchFamily="50" charset="-128"/>
              <a:ea typeface="HG丸ｺﾞｼｯｸM-PRO" panose="020F0600000000000000" pitchFamily="50" charset="-128"/>
            </a:endParaRPr>
          </a:p>
        </p:txBody>
      </p:sp>
      <p:sp>
        <p:nvSpPr>
          <p:cNvPr id="12" name="右中かっこ 11"/>
          <p:cNvSpPr/>
          <p:nvPr/>
        </p:nvSpPr>
        <p:spPr>
          <a:xfrm>
            <a:off x="7505701" y="2438399"/>
            <a:ext cx="888998" cy="2249555"/>
          </a:xfrm>
          <a:prstGeom prst="rightBrace">
            <a:avLst>
              <a:gd name="adj1" fmla="val 44286"/>
              <a:gd name="adj2" fmla="val 5049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8660765" y="3127910"/>
            <a:ext cx="3836670" cy="769441"/>
          </a:xfrm>
          <a:prstGeom prst="rect">
            <a:avLst/>
          </a:prstGeom>
          <a:noFill/>
        </p:spPr>
        <p:txBody>
          <a:bodyPr wrap="square" rtlCol="0">
            <a:spAutoFit/>
          </a:bodyPr>
          <a:lstStyle/>
          <a:p>
            <a:r>
              <a:rPr lang="ja-JP" altLang="en-US" sz="4400" dirty="0">
                <a:solidFill>
                  <a:srgbClr val="FF0000"/>
                </a:solidFill>
                <a:latin typeface="HG丸ｺﾞｼｯｸM-PRO" panose="020F0600000000000000" pitchFamily="50" charset="-128"/>
                <a:ea typeface="HG丸ｺﾞｼｯｸM-PRO" panose="020F0600000000000000" pitchFamily="50" charset="-128"/>
              </a:rPr>
              <a:t>２</a:t>
            </a:r>
            <a:r>
              <a:rPr lang="en-US" altLang="ja-JP" sz="44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4400" dirty="0" smtClean="0">
                <a:solidFill>
                  <a:srgbClr val="FF0000"/>
                </a:solidFill>
                <a:latin typeface="HG丸ｺﾞｼｯｸM-PRO" panose="020F0600000000000000" pitchFamily="50" charset="-128"/>
                <a:ea typeface="HG丸ｺﾞｼｯｸM-PRO" panose="020F0600000000000000" pitchFamily="50" charset="-128"/>
              </a:rPr>
              <a:t>５</a:t>
            </a:r>
            <a:r>
              <a:rPr lang="ja-JP" altLang="en-US" sz="4400" dirty="0" smtClean="0">
                <a:solidFill>
                  <a:srgbClr val="FF0000"/>
                </a:solidFill>
                <a:latin typeface="HG丸ｺﾞｼｯｸM-PRO" panose="020F0600000000000000" pitchFamily="50" charset="-128"/>
                <a:ea typeface="HG丸ｺﾞｼｯｸM-PRO" panose="020F0600000000000000" pitchFamily="50" charset="-128"/>
              </a:rPr>
              <a:t>℃上昇！</a:t>
            </a:r>
            <a:endParaRPr kumimoji="1" lang="en-US" altLang="ja-JP" sz="44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6751321" y="5665114"/>
            <a:ext cx="5440680" cy="584775"/>
          </a:xfrm>
          <a:prstGeom prst="rect">
            <a:avLst/>
          </a:prstGeom>
          <a:noFill/>
        </p:spPr>
        <p:txBody>
          <a:bodyPr wrap="square" rtlCol="0">
            <a:spAutoFit/>
          </a:bodyPr>
          <a:lstStyle/>
          <a:p>
            <a:r>
              <a:rPr lang="en-US" altLang="ja-JP" sz="3200" dirty="0" smtClean="0">
                <a:latin typeface="HG丸ｺﾞｼｯｸM-PRO" panose="020F0600000000000000" pitchFamily="50" charset="-128"/>
                <a:ea typeface="HG丸ｺﾞｼｯｸM-PRO" panose="020F0600000000000000" pitchFamily="50" charset="-128"/>
              </a:rPr>
              <a:t>(</a:t>
            </a:r>
            <a:r>
              <a:rPr lang="ja-JP" altLang="en-US" sz="3200" dirty="0" smtClean="0">
                <a:latin typeface="HG丸ｺﾞｼｯｸM-PRO" panose="020F0600000000000000" pitchFamily="50" charset="-128"/>
                <a:ea typeface="HG丸ｺﾞｼｯｸM-PRO" panose="020F0600000000000000" pitchFamily="50" charset="-128"/>
              </a:rPr>
              <a:t>気象庁ホームページより</a:t>
            </a:r>
            <a:r>
              <a:rPr lang="en-US" altLang="ja-JP" sz="3200" dirty="0" smtClean="0">
                <a:latin typeface="HG丸ｺﾞｼｯｸM-PRO" panose="020F0600000000000000" pitchFamily="50" charset="-128"/>
                <a:ea typeface="HG丸ｺﾞｼｯｸM-PRO" panose="020F0600000000000000" pitchFamily="50" charset="-128"/>
              </a:rPr>
              <a:t>)</a:t>
            </a:r>
            <a:endParaRPr kumimoji="1" lang="en-US" altLang="ja-JP" sz="32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291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45673" y="301732"/>
            <a:ext cx="10709564" cy="769441"/>
          </a:xfrm>
          <a:prstGeom prst="rect">
            <a:avLst/>
          </a:prstGeom>
          <a:noFill/>
        </p:spPr>
        <p:txBody>
          <a:bodyPr wrap="square" rtlCol="0">
            <a:spAutoFit/>
          </a:bodyPr>
          <a:lstStyle/>
          <a:p>
            <a:r>
              <a:rPr kumimoji="1" lang="ja-JP" altLang="en-US" sz="4400" dirty="0" smtClean="0">
                <a:latin typeface="HG丸ｺﾞｼｯｸM-PRO" panose="020F0600000000000000" pitchFamily="50" charset="-128"/>
                <a:ea typeface="HG丸ｺﾞｼｯｸM-PRO" panose="020F0600000000000000" pitchFamily="50" charset="-128"/>
              </a:rPr>
              <a:t>軽トラマルシェで高齢者を支える</a:t>
            </a:r>
            <a:endParaRPr kumimoji="1" lang="ja-JP" altLang="en-US" sz="4400" dirty="0">
              <a:latin typeface="HG丸ｺﾞｼｯｸM-PRO" panose="020F0600000000000000" pitchFamily="50" charset="-128"/>
              <a:ea typeface="HG丸ｺﾞｼｯｸM-PRO" panose="020F0600000000000000" pitchFamily="50" charset="-128"/>
            </a:endParaRPr>
          </a:p>
        </p:txBody>
      </p:sp>
      <p:sp>
        <p:nvSpPr>
          <p:cNvPr id="3" name="額縁 2"/>
          <p:cNvSpPr/>
          <p:nvPr/>
        </p:nvSpPr>
        <p:spPr>
          <a:xfrm>
            <a:off x="1482436" y="139198"/>
            <a:ext cx="9130146" cy="1094510"/>
          </a:xfrm>
          <a:prstGeom prst="bevel">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1 つの角を切り取った四角形 8"/>
          <p:cNvSpPr/>
          <p:nvPr/>
        </p:nvSpPr>
        <p:spPr>
          <a:xfrm rot="5400000">
            <a:off x="561108" y="2098964"/>
            <a:ext cx="4461163" cy="4170219"/>
          </a:xfrm>
          <a:prstGeom prst="snip1Rect">
            <a:avLst>
              <a:gd name="adj" fmla="val 2025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抜出し 9"/>
          <p:cNvSpPr/>
          <p:nvPr/>
        </p:nvSpPr>
        <p:spPr>
          <a:xfrm rot="18894261">
            <a:off x="3677115" y="5521500"/>
            <a:ext cx="1160438" cy="542524"/>
          </a:xfrm>
          <a:prstGeom prst="flowChartExtra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122218" y="2521527"/>
            <a:ext cx="3283527" cy="2862322"/>
          </a:xfrm>
          <a:prstGeom prst="rect">
            <a:avLst/>
          </a:prstGeom>
          <a:noFill/>
        </p:spPr>
        <p:txBody>
          <a:bodyPr wrap="square" rtlCol="0">
            <a:spAutoFit/>
          </a:bodyPr>
          <a:lstStyle/>
          <a:p>
            <a:r>
              <a:rPr kumimoji="1" lang="ja-JP" altLang="en-US" sz="6000" dirty="0" smtClean="0">
                <a:latin typeface="HG丸ｺﾞｼｯｸM-PRO" panose="020F0600000000000000" pitchFamily="50" charset="-128"/>
                <a:ea typeface="HG丸ｺﾞｼｯｸM-PRO" panose="020F0600000000000000" pitchFamily="50" charset="-128"/>
              </a:rPr>
              <a:t>高齢者</a:t>
            </a:r>
            <a:r>
              <a:rPr lang="ja-JP" altLang="en-US" sz="6000" dirty="0" smtClean="0">
                <a:latin typeface="HG丸ｺﾞｼｯｸM-PRO" panose="020F0600000000000000" pitchFamily="50" charset="-128"/>
                <a:ea typeface="HG丸ｺﾞｼｯｸM-PRO" panose="020F0600000000000000" pitchFamily="50" charset="-128"/>
              </a:rPr>
              <a:t>の家を掲載した地図</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12" name="下矢印 11"/>
          <p:cNvSpPr/>
          <p:nvPr/>
        </p:nvSpPr>
        <p:spPr>
          <a:xfrm rot="16200000">
            <a:off x="5334000" y="3380509"/>
            <a:ext cx="2202873" cy="13300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8905009" y="2161308"/>
            <a:ext cx="1579418" cy="15655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論理積ゲート 14"/>
          <p:cNvSpPr/>
          <p:nvPr/>
        </p:nvSpPr>
        <p:spPr>
          <a:xfrm rot="16200000">
            <a:off x="8205354" y="4076699"/>
            <a:ext cx="2978728" cy="2279072"/>
          </a:xfrm>
          <a:prstGeom prst="flowChartDelay">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9325386" y="4045527"/>
            <a:ext cx="738664" cy="2424545"/>
          </a:xfrm>
          <a:prstGeom prst="rect">
            <a:avLst/>
          </a:prstGeom>
          <a:noFill/>
        </p:spPr>
        <p:txBody>
          <a:bodyPr vert="eaVert" wrap="squar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販売する人</a:t>
            </a:r>
            <a:endParaRPr kumimoji="1" lang="ja-JP" altLang="en-US" sz="3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90032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52900" y="245755"/>
            <a:ext cx="8928100" cy="1107996"/>
          </a:xfrm>
          <a:prstGeom prst="rect">
            <a:avLst/>
          </a:prstGeom>
          <a:noFill/>
        </p:spPr>
        <p:txBody>
          <a:bodyPr wrap="square" rtlCol="0">
            <a:spAutoFit/>
          </a:bodyPr>
          <a:lstStyle/>
          <a:p>
            <a:r>
              <a:rPr kumimoji="1" lang="ja-JP" altLang="en-US" sz="6600" dirty="0" smtClean="0">
                <a:latin typeface="HG丸ｺﾞｼｯｸM-PRO" panose="020F0600000000000000" pitchFamily="50" charset="-128"/>
                <a:ea typeface="HG丸ｺﾞｼｯｸM-PRO" panose="020F0600000000000000" pitchFamily="50" charset="-128"/>
              </a:rPr>
              <a:t>○効果</a:t>
            </a:r>
            <a:endParaRPr kumimoji="1" lang="ja-JP" altLang="en-US" sz="66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609998" y="2646329"/>
            <a:ext cx="2489200" cy="400110"/>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温室効果ガスの減少</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865687" y="1524331"/>
            <a:ext cx="2273300" cy="707886"/>
          </a:xfrm>
          <a:prstGeom prst="rect">
            <a:avLst/>
          </a:prstGeom>
          <a:noFill/>
        </p:spPr>
        <p:txBody>
          <a:bodyPr wrap="square" rtlCol="0">
            <a:spAutoFit/>
          </a:bodyPr>
          <a:lstStyle/>
          <a:p>
            <a:r>
              <a:rPr kumimoji="1" lang="ja-JP" altLang="en-US" sz="4000" b="1" dirty="0" smtClean="0">
                <a:latin typeface="HG丸ｺﾞｼｯｸM-PRO" panose="020F0600000000000000" pitchFamily="50" charset="-128"/>
                <a:ea typeface="HG丸ｺﾞｼｯｸM-PRO" panose="020F0600000000000000" pitchFamily="50" charset="-128"/>
              </a:rPr>
              <a:t>福祉</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848100" y="2736208"/>
            <a:ext cx="3570288" cy="400110"/>
          </a:xfrm>
          <a:prstGeom prst="rect">
            <a:avLst/>
          </a:prstGeom>
          <a:noFill/>
        </p:spPr>
        <p:txBody>
          <a:bodyPr wrap="squar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お年寄りとの交流が増える</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7856226" y="1585886"/>
            <a:ext cx="3989703" cy="646331"/>
          </a:xfrm>
          <a:prstGeom prst="rect">
            <a:avLst/>
          </a:prstGeom>
          <a:noFill/>
        </p:spPr>
        <p:txBody>
          <a:bodyPr wrap="square" rtlCol="0">
            <a:spAutoFit/>
          </a:bodyPr>
          <a:lstStyle/>
          <a:p>
            <a:r>
              <a:rPr kumimoji="1" lang="ja-JP" altLang="en-US" sz="3600" b="1" dirty="0" smtClean="0">
                <a:latin typeface="HG丸ｺﾞｼｯｸM-PRO" panose="020F0600000000000000" pitchFamily="50" charset="-128"/>
                <a:ea typeface="HG丸ｺﾞｼｯｸM-PRO" panose="020F0600000000000000" pitchFamily="50" charset="-128"/>
              </a:rPr>
              <a:t>地域経済の</a:t>
            </a:r>
            <a:r>
              <a:rPr kumimoji="1" lang="ja-JP" altLang="en-US" sz="3200" b="1" dirty="0" smtClean="0">
                <a:latin typeface="HG丸ｺﾞｼｯｸM-PRO" panose="020F0600000000000000" pitchFamily="50" charset="-128"/>
                <a:ea typeface="HG丸ｺﾞｼｯｸM-PRO" panose="020F0600000000000000" pitchFamily="50" charset="-128"/>
              </a:rPr>
              <a:t>活性化</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8004177" y="2570255"/>
            <a:ext cx="3625850" cy="707886"/>
          </a:xfrm>
          <a:prstGeom prst="rect">
            <a:avLst/>
          </a:prstGeom>
          <a:no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地域</a:t>
            </a:r>
            <a:r>
              <a:rPr lang="ja-JP" altLang="en-US" sz="2000" dirty="0" smtClean="0">
                <a:latin typeface="HG丸ｺﾞｼｯｸM-PRO" panose="020F0600000000000000" pitchFamily="50" charset="-128"/>
                <a:ea typeface="HG丸ｺﾞｼｯｸM-PRO" panose="020F0600000000000000" pitchFamily="50" charset="-128"/>
              </a:rPr>
              <a:t>の</a:t>
            </a:r>
            <a:r>
              <a:rPr lang="ja-JP" altLang="en-US" sz="2000" dirty="0">
                <a:latin typeface="HG丸ｺﾞｼｯｸM-PRO" panose="020F0600000000000000" pitchFamily="50" charset="-128"/>
                <a:ea typeface="HG丸ｺﾞｼｯｸM-PRO" panose="020F0600000000000000" pitchFamily="50" charset="-128"/>
              </a:rPr>
              <a:t>人</a:t>
            </a:r>
            <a:r>
              <a:rPr lang="ja-JP" altLang="en-US" sz="2000" dirty="0" smtClean="0">
                <a:latin typeface="HG丸ｺﾞｼｯｸM-PRO" panose="020F0600000000000000" pitchFamily="50" charset="-128"/>
                <a:ea typeface="HG丸ｺﾞｼｯｸM-PRO" panose="020F0600000000000000" pitchFamily="50" charset="-128"/>
              </a:rPr>
              <a:t>が地域にお金を使うことで、町内でお金が回る</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7" name="下矢印 6"/>
          <p:cNvSpPr/>
          <p:nvPr/>
        </p:nvSpPr>
        <p:spPr>
          <a:xfrm>
            <a:off x="5059363" y="4088088"/>
            <a:ext cx="1295400" cy="77470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弧 14"/>
          <p:cNvSpPr/>
          <p:nvPr/>
        </p:nvSpPr>
        <p:spPr>
          <a:xfrm>
            <a:off x="7697788" y="1405630"/>
            <a:ext cx="4148141" cy="2324477"/>
          </a:xfrm>
          <a:prstGeom prst="arc">
            <a:avLst>
              <a:gd name="adj1" fmla="val 20392961"/>
              <a:gd name="adj2" fmla="val 11914717"/>
            </a:avLst>
          </a:prstGeom>
          <a:noFill/>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弧 15"/>
          <p:cNvSpPr/>
          <p:nvPr/>
        </p:nvSpPr>
        <p:spPr>
          <a:xfrm>
            <a:off x="3724275" y="1878274"/>
            <a:ext cx="3570288" cy="1905443"/>
          </a:xfrm>
          <a:prstGeom prst="arc">
            <a:avLst>
              <a:gd name="adj1" fmla="val 17800130"/>
              <a:gd name="adj2" fmla="val 14175933"/>
            </a:avLst>
          </a:prstGeom>
          <a:noFill/>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円弧 16"/>
          <p:cNvSpPr/>
          <p:nvPr/>
        </p:nvSpPr>
        <p:spPr>
          <a:xfrm rot="5400000">
            <a:off x="933847" y="1257887"/>
            <a:ext cx="1866103" cy="3136899"/>
          </a:xfrm>
          <a:prstGeom prst="arc">
            <a:avLst>
              <a:gd name="adj1" fmla="val 12311195"/>
              <a:gd name="adj2" fmla="val 8664260"/>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1169985" y="1600665"/>
            <a:ext cx="1393825" cy="707886"/>
          </a:xfrm>
          <a:prstGeom prst="rect">
            <a:avLst/>
          </a:prstGeom>
          <a:noFill/>
        </p:spPr>
        <p:txBody>
          <a:bodyPr wrap="square" rtlCol="0">
            <a:spAutoFit/>
          </a:bodyPr>
          <a:lstStyle/>
          <a:p>
            <a:r>
              <a:rPr kumimoji="1" lang="ja-JP" altLang="en-US" sz="4000" b="1" dirty="0" smtClean="0">
                <a:latin typeface="HG丸ｺﾞｼｯｸM-PRO" panose="020F0600000000000000" pitchFamily="50" charset="-128"/>
                <a:ea typeface="HG丸ｺﾞｼｯｸM-PRO" panose="020F0600000000000000" pitchFamily="50" charset="-128"/>
              </a:rPr>
              <a:t>環境</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609998" y="5441479"/>
            <a:ext cx="11547480" cy="923330"/>
          </a:xfrm>
          <a:prstGeom prst="rect">
            <a:avLst/>
          </a:prstGeom>
        </p:spPr>
        <p:txBody>
          <a:bodyPr wrap="square">
            <a:spAutoFit/>
          </a:bodyPr>
          <a:lstStyle/>
          <a:p>
            <a:r>
              <a:rPr lang="ja-JP" altLang="en-US" sz="5400" dirty="0">
                <a:latin typeface="HG丸ｺﾞｼｯｸM-PRO" panose="020F0600000000000000" pitchFamily="50" charset="-128"/>
                <a:ea typeface="HG丸ｺﾞｼｯｸM-PRO" panose="020F0600000000000000" pitchFamily="50" charset="-128"/>
              </a:rPr>
              <a:t>五ケ瀬にとっていいことばかり！！</a:t>
            </a:r>
          </a:p>
        </p:txBody>
      </p:sp>
    </p:spTree>
    <p:extLst>
      <p:ext uri="{BB962C8B-B14F-4D97-AF65-F5344CB8AC3E}">
        <p14:creationId xmlns:p14="http://schemas.microsoft.com/office/powerpoint/2010/main" val="32713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down)">
                                      <p:cBhvr>
                                        <p:cTn id="22" dur="580">
                                          <p:stCondLst>
                                            <p:cond delay="0"/>
                                          </p:stCondLst>
                                        </p:cTn>
                                        <p:tgtEl>
                                          <p:spTgt spid="19">
                                            <p:txEl>
                                              <p:pRg st="0" end="0"/>
                                            </p:txEl>
                                          </p:spTgt>
                                        </p:tgtEl>
                                      </p:cBhvr>
                                    </p:animEffect>
                                    <p:anim calcmode="lin" valueType="num">
                                      <p:cBhvr>
                                        <p:cTn id="23" dur="1822" tmFilter="0,0; 0.14,0.36; 0.43,0.73; 0.71,0.91; 1.0,1.0">
                                          <p:stCondLst>
                                            <p:cond delay="0"/>
                                          </p:stCondLst>
                                        </p:cTn>
                                        <p:tgtEl>
                                          <p:spTgt spid="19">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9">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9">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9">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9">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19">
                                            <p:txEl>
                                              <p:pRg st="0" end="0"/>
                                            </p:txEl>
                                          </p:spTgt>
                                        </p:tgtEl>
                                      </p:cBhvr>
                                      <p:to x="100000" y="60000"/>
                                    </p:animScale>
                                    <p:animScale>
                                      <p:cBhvr>
                                        <p:cTn id="29" dur="166" decel="50000">
                                          <p:stCondLst>
                                            <p:cond delay="676"/>
                                          </p:stCondLst>
                                        </p:cTn>
                                        <p:tgtEl>
                                          <p:spTgt spid="19">
                                            <p:txEl>
                                              <p:pRg st="0" end="0"/>
                                            </p:txEl>
                                          </p:spTgt>
                                        </p:tgtEl>
                                      </p:cBhvr>
                                      <p:to x="100000" y="100000"/>
                                    </p:animScale>
                                    <p:animScale>
                                      <p:cBhvr>
                                        <p:cTn id="30" dur="26">
                                          <p:stCondLst>
                                            <p:cond delay="1312"/>
                                          </p:stCondLst>
                                        </p:cTn>
                                        <p:tgtEl>
                                          <p:spTgt spid="19">
                                            <p:txEl>
                                              <p:pRg st="0" end="0"/>
                                            </p:txEl>
                                          </p:spTgt>
                                        </p:tgtEl>
                                      </p:cBhvr>
                                      <p:to x="100000" y="80000"/>
                                    </p:animScale>
                                    <p:animScale>
                                      <p:cBhvr>
                                        <p:cTn id="31" dur="166" decel="50000">
                                          <p:stCondLst>
                                            <p:cond delay="1338"/>
                                          </p:stCondLst>
                                        </p:cTn>
                                        <p:tgtEl>
                                          <p:spTgt spid="19">
                                            <p:txEl>
                                              <p:pRg st="0" end="0"/>
                                            </p:txEl>
                                          </p:spTgt>
                                        </p:tgtEl>
                                      </p:cBhvr>
                                      <p:to x="100000" y="100000"/>
                                    </p:animScale>
                                    <p:animScale>
                                      <p:cBhvr>
                                        <p:cTn id="32" dur="26">
                                          <p:stCondLst>
                                            <p:cond delay="1642"/>
                                          </p:stCondLst>
                                        </p:cTn>
                                        <p:tgtEl>
                                          <p:spTgt spid="19">
                                            <p:txEl>
                                              <p:pRg st="0" end="0"/>
                                            </p:txEl>
                                          </p:spTgt>
                                        </p:tgtEl>
                                      </p:cBhvr>
                                      <p:to x="100000" y="90000"/>
                                    </p:animScale>
                                    <p:animScale>
                                      <p:cBhvr>
                                        <p:cTn id="33" dur="166" decel="50000">
                                          <p:stCondLst>
                                            <p:cond delay="1668"/>
                                          </p:stCondLst>
                                        </p:cTn>
                                        <p:tgtEl>
                                          <p:spTgt spid="19">
                                            <p:txEl>
                                              <p:pRg st="0" end="0"/>
                                            </p:txEl>
                                          </p:spTgt>
                                        </p:tgtEl>
                                      </p:cBhvr>
                                      <p:to x="100000" y="100000"/>
                                    </p:animScale>
                                    <p:animScale>
                                      <p:cBhvr>
                                        <p:cTn id="34" dur="26">
                                          <p:stCondLst>
                                            <p:cond delay="1808"/>
                                          </p:stCondLst>
                                        </p:cTn>
                                        <p:tgtEl>
                                          <p:spTgt spid="19">
                                            <p:txEl>
                                              <p:pRg st="0" end="0"/>
                                            </p:txEl>
                                          </p:spTgt>
                                        </p:tgtEl>
                                      </p:cBhvr>
                                      <p:to x="100000" y="95000"/>
                                    </p:animScale>
                                    <p:animScale>
                                      <p:cBhvr>
                                        <p:cTn id="35" dur="166" decel="50000">
                                          <p:stCondLst>
                                            <p:cond delay="1834"/>
                                          </p:stCondLst>
                                        </p:cTn>
                                        <p:tgtEl>
                                          <p:spTgt spid="1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78100" y="266700"/>
            <a:ext cx="10731500" cy="1200329"/>
          </a:xfrm>
          <a:prstGeom prst="rect">
            <a:avLst/>
          </a:prstGeom>
          <a:noFill/>
        </p:spPr>
        <p:txBody>
          <a:bodyPr wrap="square" rtlCol="0">
            <a:spAutoFit/>
          </a:bodyPr>
          <a:lstStyle/>
          <a:p>
            <a:r>
              <a:rPr lang="ja-JP" altLang="en-US" sz="7200" dirty="0">
                <a:latin typeface="AR丸ゴシック体M" panose="020F0609000000000000" pitchFamily="49" charset="-128"/>
                <a:ea typeface="AR丸ゴシック体M" panose="020F0609000000000000" pitchFamily="49" charset="-128"/>
              </a:rPr>
              <a:t>★</a:t>
            </a:r>
            <a:r>
              <a:rPr kumimoji="1" lang="ja-JP" altLang="en-US" sz="7200" dirty="0" smtClean="0">
                <a:latin typeface="AR丸ゴシック体M" panose="020F0609000000000000" pitchFamily="49" charset="-128"/>
                <a:ea typeface="AR丸ゴシック体M" panose="020F0609000000000000" pitchFamily="49" charset="-128"/>
              </a:rPr>
              <a:t>全体を通して</a:t>
            </a:r>
            <a:endParaRPr kumimoji="1" lang="ja-JP" altLang="en-US" sz="7200" dirty="0">
              <a:latin typeface="AR丸ゴシック体M" panose="020F0609000000000000" pitchFamily="49" charset="-128"/>
              <a:ea typeface="AR丸ゴシック体M" panose="020F0609000000000000" pitchFamily="49" charset="-128"/>
            </a:endParaRPr>
          </a:p>
        </p:txBody>
      </p:sp>
      <p:sp>
        <p:nvSpPr>
          <p:cNvPr id="3" name="テキスト ボックス 2"/>
          <p:cNvSpPr txBox="1"/>
          <p:nvPr/>
        </p:nvSpPr>
        <p:spPr>
          <a:xfrm>
            <a:off x="711200" y="2057400"/>
            <a:ext cx="11391900" cy="5170646"/>
          </a:xfrm>
          <a:prstGeom prst="rect">
            <a:avLst/>
          </a:prstGeom>
          <a:noFill/>
        </p:spPr>
        <p:txBody>
          <a:bodyPr wrap="square" rtlCol="0">
            <a:spAutoFit/>
          </a:bodyPr>
          <a:lstStyle/>
          <a:p>
            <a:r>
              <a:rPr kumimoji="1" lang="ja-JP" altLang="en-US" sz="6600" dirty="0" smtClean="0">
                <a:latin typeface="AR丸ゴシック体M" panose="020F0609000000000000" pitchFamily="49" charset="-128"/>
                <a:ea typeface="AR丸ゴシック体M" panose="020F0609000000000000" pitchFamily="49" charset="-128"/>
              </a:rPr>
              <a:t>○</a:t>
            </a:r>
            <a:r>
              <a:rPr lang="ja-JP" altLang="en-US" sz="6600" dirty="0" smtClean="0">
                <a:latin typeface="AR丸ゴシック体M" panose="020F0609000000000000" pitchFamily="49" charset="-128"/>
                <a:ea typeface="AR丸ゴシック体M" panose="020F0609000000000000" pitchFamily="49" charset="-128"/>
              </a:rPr>
              <a:t>五ヶ瀬が今より快適に</a:t>
            </a:r>
            <a:r>
              <a:rPr lang="ja-JP" altLang="en-US" sz="6600" dirty="0" err="1" smtClean="0">
                <a:latin typeface="AR丸ゴシック体M" panose="020F0609000000000000" pitchFamily="49" charset="-128"/>
                <a:ea typeface="AR丸ゴシック体M" panose="020F0609000000000000" pitchFamily="49" charset="-128"/>
              </a:rPr>
              <a:t>過ご</a:t>
            </a:r>
            <a:r>
              <a:rPr lang="ja-JP" altLang="en-US" sz="6600" dirty="0" smtClean="0">
                <a:latin typeface="AR丸ゴシック体M" panose="020F0609000000000000" pitchFamily="49" charset="-128"/>
                <a:ea typeface="AR丸ゴシック体M" panose="020F0609000000000000" pitchFamily="49" charset="-128"/>
              </a:rPr>
              <a:t>　　</a:t>
            </a:r>
            <a:endParaRPr lang="en-US" altLang="ja-JP" sz="6600" dirty="0">
              <a:latin typeface="AR丸ゴシック体M" panose="020F0609000000000000" pitchFamily="49" charset="-128"/>
              <a:ea typeface="AR丸ゴシック体M" panose="020F0609000000000000" pitchFamily="49" charset="-128"/>
            </a:endParaRPr>
          </a:p>
          <a:p>
            <a:r>
              <a:rPr lang="ja-JP" altLang="en-US" sz="6600" dirty="0" smtClean="0">
                <a:latin typeface="AR丸ゴシック体M" panose="020F0609000000000000" pitchFamily="49" charset="-128"/>
                <a:ea typeface="AR丸ゴシック体M" panose="020F0609000000000000" pitchFamily="49" charset="-128"/>
              </a:rPr>
              <a:t>　せる町になる。</a:t>
            </a:r>
            <a:endParaRPr lang="en-US" altLang="ja-JP" sz="6600" dirty="0" smtClean="0">
              <a:latin typeface="AR丸ゴシック体M" panose="020F0609000000000000" pitchFamily="49" charset="-128"/>
              <a:ea typeface="AR丸ゴシック体M" panose="020F0609000000000000" pitchFamily="49" charset="-128"/>
            </a:endParaRPr>
          </a:p>
          <a:p>
            <a:r>
              <a:rPr lang="ja-JP" altLang="en-US" sz="6600" dirty="0" smtClean="0">
                <a:latin typeface="AR丸ゴシック体M" panose="020F0609000000000000" pitchFamily="49" charset="-128"/>
                <a:ea typeface="AR丸ゴシック体M" panose="020F0609000000000000" pitchFamily="49" charset="-128"/>
              </a:rPr>
              <a:t>○町民同士の交流が増える。</a:t>
            </a:r>
            <a:endParaRPr lang="en-US" altLang="ja-JP" sz="6600" dirty="0" smtClean="0">
              <a:latin typeface="AR丸ゴシック体M" panose="020F0609000000000000" pitchFamily="49" charset="-128"/>
              <a:ea typeface="AR丸ゴシック体M" panose="020F0609000000000000" pitchFamily="49" charset="-128"/>
            </a:endParaRPr>
          </a:p>
          <a:p>
            <a:r>
              <a:rPr lang="ja-JP" altLang="en-US" sz="6600" dirty="0" smtClean="0">
                <a:latin typeface="AR丸ゴシック体M" panose="020F0609000000000000" pitchFamily="49" charset="-128"/>
                <a:ea typeface="AR丸ゴシック体M" panose="020F0609000000000000" pitchFamily="49" charset="-128"/>
              </a:rPr>
              <a:t>○高齢者も元気になる。</a:t>
            </a:r>
            <a:endParaRPr lang="en-US" altLang="ja-JP" sz="6600" dirty="0" smtClean="0">
              <a:latin typeface="AR丸ゴシック体M" panose="020F0609000000000000" pitchFamily="49" charset="-128"/>
              <a:ea typeface="AR丸ゴシック体M" panose="020F0609000000000000" pitchFamily="49" charset="-128"/>
            </a:endParaRPr>
          </a:p>
          <a:p>
            <a:endParaRPr lang="en-US" altLang="ja-JP" sz="6600" dirty="0" smtClean="0">
              <a:latin typeface="AR丸ゴシック体M" panose="020F0609000000000000" pitchFamily="49" charset="-128"/>
              <a:ea typeface="AR丸ゴシック体M" panose="020F0609000000000000" pitchFamily="49" charset="-128"/>
            </a:endParaRPr>
          </a:p>
        </p:txBody>
      </p:sp>
    </p:spTree>
    <p:extLst>
      <p:ext uri="{BB962C8B-B14F-4D97-AF65-F5344CB8AC3E}">
        <p14:creationId xmlns:p14="http://schemas.microsoft.com/office/powerpoint/2010/main" val="296392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55800" y="419100"/>
            <a:ext cx="7937500" cy="923330"/>
          </a:xfrm>
          <a:prstGeom prst="rect">
            <a:avLst/>
          </a:prstGeom>
          <a:noFill/>
        </p:spPr>
        <p:txBody>
          <a:bodyPr wrap="square" rtlCol="0">
            <a:spAutoFit/>
          </a:bodyPr>
          <a:lstStyle/>
          <a:p>
            <a:r>
              <a:rPr kumimoji="1" lang="en-US" altLang="ja-JP" sz="5400" dirty="0" smtClean="0">
                <a:latin typeface="HG丸ｺﾞｼｯｸM-PRO" panose="020F0600000000000000" pitchFamily="50" charset="-128"/>
                <a:ea typeface="HG丸ｺﾞｼｯｸM-PRO" panose="020F0600000000000000" pitchFamily="50" charset="-128"/>
              </a:rPr>
              <a:t>【</a:t>
            </a:r>
            <a:r>
              <a:rPr kumimoji="1" lang="ja-JP" altLang="en-US" sz="5400" dirty="0" smtClean="0">
                <a:latin typeface="HG丸ｺﾞｼｯｸM-PRO" panose="020F0600000000000000" pitchFamily="50" charset="-128"/>
                <a:ea typeface="HG丸ｺﾞｼｯｸM-PRO" panose="020F0600000000000000" pitchFamily="50" charset="-128"/>
              </a:rPr>
              <a:t>気温上昇による影響</a:t>
            </a:r>
            <a:r>
              <a:rPr kumimoji="1" lang="en-US" altLang="ja-JP" sz="5400" dirty="0" smtClean="0">
                <a:latin typeface="HG丸ｺﾞｼｯｸM-PRO" panose="020F0600000000000000" pitchFamily="50" charset="-128"/>
                <a:ea typeface="HG丸ｺﾞｼｯｸM-PRO" panose="020F0600000000000000" pitchFamily="50" charset="-128"/>
              </a:rPr>
              <a:t>】</a:t>
            </a:r>
            <a:endParaRPr kumimoji="1" lang="ja-JP" altLang="en-US" sz="54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174750" y="2743200"/>
            <a:ext cx="9499600" cy="2585323"/>
          </a:xfrm>
          <a:prstGeom prst="rect">
            <a:avLst/>
          </a:prstGeom>
          <a:noFill/>
        </p:spPr>
        <p:txBody>
          <a:bodyPr wrap="square" rtlCol="0">
            <a:spAutoFit/>
          </a:bodyPr>
          <a:lstStyle/>
          <a:p>
            <a:r>
              <a:rPr lang="ja-JP" altLang="en-US" sz="5400" dirty="0" smtClean="0">
                <a:solidFill>
                  <a:schemeClr val="accent4">
                    <a:lumMod val="60000"/>
                    <a:lumOff val="40000"/>
                  </a:schemeClr>
                </a:solidFill>
                <a:latin typeface="HG丸ｺﾞｼｯｸM-PRO" panose="020F0600000000000000" pitchFamily="50" charset="-128"/>
                <a:ea typeface="HG丸ｺﾞｼｯｸM-PRO" panose="020F0600000000000000" pitchFamily="50" charset="-128"/>
              </a:rPr>
              <a:t>●</a:t>
            </a:r>
            <a:r>
              <a:rPr lang="ja-JP" altLang="en-US" sz="5400" dirty="0" smtClean="0">
                <a:latin typeface="HG丸ｺﾞｼｯｸM-PRO" panose="020F0600000000000000" pitchFamily="50" charset="-128"/>
                <a:ea typeface="HG丸ｺﾞｼｯｸM-PRO" panose="020F0600000000000000" pitchFamily="50" charset="-128"/>
              </a:rPr>
              <a:t>熱波による死亡や疾患</a:t>
            </a:r>
            <a:endParaRPr lang="en-US" altLang="ja-JP" sz="5400" dirty="0" smtClean="0">
              <a:latin typeface="HG丸ｺﾞｼｯｸM-PRO" panose="020F0600000000000000" pitchFamily="50" charset="-128"/>
              <a:ea typeface="HG丸ｺﾞｼｯｸM-PRO" panose="020F0600000000000000" pitchFamily="50" charset="-128"/>
            </a:endParaRPr>
          </a:p>
          <a:p>
            <a:r>
              <a:rPr kumimoji="1" lang="ja-JP" altLang="en-US" sz="5400" dirty="0" smtClean="0">
                <a:solidFill>
                  <a:schemeClr val="accent4">
                    <a:lumMod val="60000"/>
                    <a:lumOff val="40000"/>
                  </a:schemeClr>
                </a:solidFill>
                <a:latin typeface="HG丸ｺﾞｼｯｸM-PRO" panose="020F0600000000000000" pitchFamily="50" charset="-128"/>
                <a:ea typeface="HG丸ｺﾞｼｯｸM-PRO" panose="020F0600000000000000" pitchFamily="50" charset="-128"/>
              </a:rPr>
              <a:t>●</a:t>
            </a:r>
            <a:r>
              <a:rPr lang="ja-JP" altLang="en-US" sz="5400" dirty="0">
                <a:latin typeface="HG丸ｺﾞｼｯｸM-PRO" panose="020F0600000000000000" pitchFamily="50" charset="-128"/>
                <a:ea typeface="HG丸ｺﾞｼｯｸM-PRO" panose="020F0600000000000000" pitchFamily="50" charset="-128"/>
              </a:rPr>
              <a:t>災害</a:t>
            </a:r>
            <a:r>
              <a:rPr lang="ja-JP" altLang="en-US" sz="5400" dirty="0" smtClean="0">
                <a:latin typeface="HG丸ｺﾞｼｯｸM-PRO" panose="020F0600000000000000" pitchFamily="50" charset="-128"/>
                <a:ea typeface="HG丸ｺﾞｼｯｸM-PRO" panose="020F0600000000000000" pitchFamily="50" charset="-128"/>
              </a:rPr>
              <a:t>の増加</a:t>
            </a:r>
            <a:endParaRPr kumimoji="1" lang="en-US" altLang="ja-JP" sz="5400" dirty="0" smtClean="0">
              <a:latin typeface="HG丸ｺﾞｼｯｸM-PRO" panose="020F0600000000000000" pitchFamily="50" charset="-128"/>
              <a:ea typeface="HG丸ｺﾞｼｯｸM-PRO" panose="020F0600000000000000" pitchFamily="50" charset="-128"/>
            </a:endParaRPr>
          </a:p>
          <a:p>
            <a:r>
              <a:rPr lang="ja-JP" altLang="en-US" sz="5400" dirty="0" smtClean="0">
                <a:solidFill>
                  <a:schemeClr val="accent4">
                    <a:lumMod val="60000"/>
                    <a:lumOff val="40000"/>
                  </a:schemeClr>
                </a:solidFill>
                <a:latin typeface="HG丸ｺﾞｼｯｸM-PRO" panose="020F0600000000000000" pitchFamily="50" charset="-128"/>
                <a:ea typeface="HG丸ｺﾞｼｯｸM-PRO" panose="020F0600000000000000" pitchFamily="50" charset="-128"/>
              </a:rPr>
              <a:t>●</a:t>
            </a:r>
            <a:r>
              <a:rPr lang="ja-JP" altLang="en-US" sz="5400" dirty="0" smtClean="0">
                <a:latin typeface="HG丸ｺﾞｼｯｸM-PRO" panose="020F0600000000000000" pitchFamily="50" charset="-128"/>
                <a:ea typeface="HG丸ｺﾞｼｯｸM-PRO" panose="020F0600000000000000" pitchFamily="50" charset="-128"/>
              </a:rPr>
              <a:t>水資源不足と農業生産減少　</a:t>
            </a:r>
            <a:r>
              <a:rPr lang="ja-JP" altLang="en-US" sz="5400" dirty="0" smtClean="0">
                <a:latin typeface="+mn-ea"/>
              </a:rPr>
              <a:t>　</a:t>
            </a:r>
            <a:r>
              <a:rPr lang="ja-JP" altLang="en-US" sz="5400" dirty="0" smtClean="0"/>
              <a:t>　　</a:t>
            </a:r>
            <a:r>
              <a:rPr lang="ja-JP" altLang="en-US" sz="5400" dirty="0"/>
              <a:t>　</a:t>
            </a:r>
            <a:r>
              <a:rPr lang="ja-JP" altLang="en-US" sz="5400" dirty="0" smtClean="0"/>
              <a:t>　</a:t>
            </a:r>
            <a:endParaRPr lang="en-US" altLang="ja-JP" sz="5400" dirty="0" smtClean="0"/>
          </a:p>
        </p:txBody>
      </p:sp>
      <p:sp>
        <p:nvSpPr>
          <p:cNvPr id="6" name="テキスト ボックス 5"/>
          <p:cNvSpPr txBox="1"/>
          <p:nvPr/>
        </p:nvSpPr>
        <p:spPr>
          <a:xfrm>
            <a:off x="8813800" y="5981700"/>
            <a:ext cx="4711700" cy="369332"/>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ＷＷＦジャパンより</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0426700" y="4504383"/>
            <a:ext cx="1485900" cy="707886"/>
          </a:xfrm>
          <a:prstGeom prst="rect">
            <a:avLst/>
          </a:prstGeom>
          <a:noFill/>
        </p:spPr>
        <p:txBody>
          <a:bodyPr wrap="square" rtlCol="0">
            <a:spAutoFit/>
          </a:bodyPr>
          <a:lstStyle/>
          <a:p>
            <a:r>
              <a:rPr kumimoji="1" lang="ja-JP" altLang="en-US" sz="4000" dirty="0" smtClean="0">
                <a:latin typeface="HG丸ｺﾞｼｯｸM-PRO" panose="020F0600000000000000" pitchFamily="50" charset="-128"/>
                <a:ea typeface="HG丸ｺﾞｼｯｸM-PRO" panose="020F0600000000000000" pitchFamily="50" charset="-128"/>
              </a:rPr>
              <a:t>など</a:t>
            </a:r>
            <a:endParaRPr kumimoji="1" lang="ja-JP" altLang="en-US" sz="4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2541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81450" y="520700"/>
            <a:ext cx="5041900" cy="1200329"/>
          </a:xfrm>
          <a:prstGeom prst="rect">
            <a:avLst/>
          </a:prstGeom>
          <a:noFill/>
        </p:spPr>
        <p:txBody>
          <a:bodyPr wrap="square" rtlCol="0">
            <a:spAutoFit/>
          </a:bodyPr>
          <a:lstStyle/>
          <a:p>
            <a:r>
              <a:rPr kumimoji="1" lang="ja-JP" altLang="en-US" sz="7200" dirty="0" smtClean="0">
                <a:latin typeface="HG丸ｺﾞｼｯｸM-PRO" panose="020F0600000000000000" pitchFamily="50" charset="-128"/>
                <a:ea typeface="HG丸ｺﾞｼｯｸM-PRO" panose="020F0600000000000000" pitchFamily="50" charset="-128"/>
              </a:rPr>
              <a:t>★仮説</a:t>
            </a:r>
            <a:endParaRPr kumimoji="1" lang="ja-JP" altLang="en-US" sz="72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800100" y="2413000"/>
            <a:ext cx="10871200" cy="3785652"/>
          </a:xfrm>
          <a:prstGeom prst="rect">
            <a:avLst/>
          </a:prstGeom>
          <a:noFill/>
        </p:spPr>
        <p:txBody>
          <a:bodyPr wrap="square" rtlCol="0">
            <a:spAutoFit/>
          </a:bodyPr>
          <a:lstStyle/>
          <a:p>
            <a:r>
              <a:rPr kumimoji="1" lang="ja-JP" altLang="en-US" sz="6000" dirty="0" smtClean="0">
                <a:latin typeface="HG丸ｺﾞｼｯｸM-PRO" panose="020F0600000000000000" pitchFamily="50" charset="-128"/>
                <a:ea typeface="HG丸ｺﾞｼｯｸM-PRO" panose="020F0600000000000000" pitchFamily="50" charset="-128"/>
              </a:rPr>
              <a:t>五ヶ瀬町民が環境問題に目を向け、対策に取り組めば、町民が今より快適に過ごせるようになるだろう。</a:t>
            </a:r>
            <a:endParaRPr kumimoji="1" lang="ja-JP" altLang="en-US" sz="6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46291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35400" y="647700"/>
            <a:ext cx="8953500" cy="1200329"/>
          </a:xfrm>
          <a:prstGeom prst="rect">
            <a:avLst/>
          </a:prstGeom>
          <a:noFill/>
        </p:spPr>
        <p:txBody>
          <a:bodyPr wrap="square" rtlCol="0">
            <a:spAutoFit/>
          </a:bodyPr>
          <a:lstStyle/>
          <a:p>
            <a:r>
              <a:rPr kumimoji="1" lang="ja-JP" altLang="en-US" sz="7200" dirty="0" smtClean="0">
                <a:latin typeface="HG丸ｺﾞｼｯｸM-PRO" panose="020F0600000000000000" pitchFamily="50" charset="-128"/>
                <a:ea typeface="HG丸ｺﾞｼｯｸM-PRO" panose="020F0600000000000000" pitchFamily="50" charset="-128"/>
              </a:rPr>
              <a:t>★提言</a:t>
            </a:r>
            <a:endParaRPr kumimoji="1" lang="ja-JP" altLang="en-US" sz="72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863600" y="2463800"/>
            <a:ext cx="10998200" cy="2862322"/>
          </a:xfrm>
          <a:prstGeom prst="rect">
            <a:avLst/>
          </a:prstGeom>
          <a:noFill/>
        </p:spPr>
        <p:txBody>
          <a:bodyPr wrap="square" rtlCol="0">
            <a:spAutoFit/>
          </a:bodyPr>
          <a:lstStyle/>
          <a:p>
            <a:r>
              <a:rPr kumimoji="1" lang="ja-JP" altLang="en-US" sz="6000" dirty="0" smtClean="0">
                <a:latin typeface="HG丸ｺﾞｼｯｸM-PRO" panose="020F0600000000000000" pitchFamily="50" charset="-128"/>
                <a:ea typeface="HG丸ｺﾞｼｯｸM-PRO" panose="020F0600000000000000" pitchFamily="50" charset="-128"/>
              </a:rPr>
              <a:t>五ヶ瀬町で環境問題対策に取り組み、五ケ瀬をもっと快適に暮せる町に</a:t>
            </a:r>
            <a:r>
              <a:rPr lang="ja-JP" altLang="en-US" sz="6000" dirty="0" smtClean="0">
                <a:latin typeface="HG丸ｺﾞｼｯｸM-PRO" panose="020F0600000000000000" pitchFamily="50" charset="-128"/>
                <a:ea typeface="HG丸ｺﾞｼｯｸM-PRO" panose="020F0600000000000000" pitchFamily="50" charset="-128"/>
              </a:rPr>
              <a:t>しよう！</a:t>
            </a:r>
            <a:endParaRPr kumimoji="1" lang="ja-JP" altLang="en-US" sz="6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84740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27400" y="230390"/>
            <a:ext cx="8636000" cy="1200329"/>
          </a:xfrm>
          <a:prstGeom prst="rect">
            <a:avLst/>
          </a:prstGeom>
          <a:noFill/>
        </p:spPr>
        <p:txBody>
          <a:bodyPr wrap="square" rtlCol="0">
            <a:spAutoFit/>
          </a:bodyPr>
          <a:lstStyle/>
          <a:p>
            <a:r>
              <a:rPr kumimoji="1" lang="ja-JP" altLang="en-US" sz="7200" dirty="0" smtClean="0">
                <a:latin typeface="HG丸ｺﾞｼｯｸM-PRO" panose="020F0600000000000000" pitchFamily="50" charset="-128"/>
                <a:ea typeface="HG丸ｺﾞｼｯｸM-PRO" panose="020F0600000000000000" pitchFamily="50" charset="-128"/>
              </a:rPr>
              <a:t>★具体策</a:t>
            </a:r>
            <a:endParaRPr kumimoji="1" lang="ja-JP" altLang="en-US" sz="72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371600" y="1557836"/>
            <a:ext cx="9740900" cy="1938992"/>
          </a:xfrm>
          <a:prstGeom prst="rect">
            <a:avLst/>
          </a:prstGeom>
          <a:noFill/>
        </p:spPr>
        <p:txBody>
          <a:bodyPr wrap="square" rtlCol="0">
            <a:spAutoFit/>
          </a:bodyPr>
          <a:lstStyle/>
          <a:p>
            <a:r>
              <a:rPr lang="ja-JP" altLang="en-US" sz="6000" b="1" dirty="0" smtClean="0">
                <a:latin typeface="HG丸ｺﾞｼｯｸM-PRO" panose="020F0600000000000000" pitchFamily="50" charset="-128"/>
                <a:ea typeface="HG丸ｺﾞｼｯｸM-PRO" panose="020F0600000000000000" pitchFamily="50" charset="-128"/>
              </a:rPr>
              <a:t>①</a:t>
            </a:r>
            <a:r>
              <a:rPr lang="en-US" altLang="ja-JP" sz="6000" b="1" dirty="0" smtClean="0">
                <a:latin typeface="HG丸ｺﾞｼｯｸM-PRO" panose="020F0600000000000000" pitchFamily="50" charset="-128"/>
                <a:ea typeface="HG丸ｺﾞｼｯｸM-PRO" panose="020F0600000000000000" pitchFamily="50" charset="-128"/>
              </a:rPr>
              <a:t>MUST</a:t>
            </a:r>
            <a:r>
              <a:rPr lang="ja-JP" altLang="en-US" sz="6000" b="1" dirty="0" smtClean="0">
                <a:latin typeface="HG丸ｺﾞｼｯｸM-PRO" panose="020F0600000000000000" pitchFamily="50" charset="-128"/>
                <a:ea typeface="HG丸ｺﾞｼｯｸM-PRO" panose="020F0600000000000000" pitchFamily="50" charset="-128"/>
              </a:rPr>
              <a:t>　</a:t>
            </a:r>
            <a:r>
              <a:rPr lang="en-US" altLang="ja-JP" sz="6000" b="1" dirty="0" smtClean="0">
                <a:latin typeface="HG丸ｺﾞｼｯｸM-PRO" panose="020F0600000000000000" pitchFamily="50" charset="-128"/>
                <a:ea typeface="HG丸ｺﾞｼｯｸM-PRO" panose="020F0600000000000000" pitchFamily="50" charset="-128"/>
              </a:rPr>
              <a:t>HAVE</a:t>
            </a:r>
            <a:r>
              <a:rPr lang="ja-JP" altLang="en-US" sz="6000" b="1" dirty="0" smtClean="0">
                <a:latin typeface="HG丸ｺﾞｼｯｸM-PRO" panose="020F0600000000000000" pitchFamily="50" charset="-128"/>
                <a:ea typeface="HG丸ｺﾞｼｯｸM-PRO" panose="020F0600000000000000" pitchFamily="50" charset="-128"/>
              </a:rPr>
              <a:t>　</a:t>
            </a:r>
            <a:endParaRPr lang="en-US" altLang="ja-JP" sz="6000" b="1" dirty="0" smtClean="0">
              <a:latin typeface="HG丸ｺﾞｼｯｸM-PRO" panose="020F0600000000000000" pitchFamily="50" charset="-128"/>
              <a:ea typeface="HG丸ｺﾞｼｯｸM-PRO" panose="020F0600000000000000" pitchFamily="50" charset="-128"/>
            </a:endParaRPr>
          </a:p>
          <a:p>
            <a:r>
              <a:rPr lang="ja-JP" altLang="en-US" sz="6000" b="1" dirty="0">
                <a:latin typeface="HG丸ｺﾞｼｯｸM-PRO" panose="020F0600000000000000" pitchFamily="50" charset="-128"/>
                <a:ea typeface="HG丸ｺﾞｼｯｸM-PRO" panose="020F0600000000000000" pitchFamily="50" charset="-128"/>
              </a:rPr>
              <a:t>　</a:t>
            </a:r>
            <a:r>
              <a:rPr lang="ja-JP" altLang="en-US" sz="6000" b="1" dirty="0">
                <a:solidFill>
                  <a:srgbClr val="FF0000"/>
                </a:solidFill>
                <a:latin typeface="HG丸ｺﾞｼｯｸM-PRO" panose="020F0600000000000000" pitchFamily="50" charset="-128"/>
                <a:ea typeface="HG丸ｺﾞｼｯｸM-PRO" panose="020F0600000000000000" pitchFamily="50" charset="-128"/>
              </a:rPr>
              <a:t>マイ</a:t>
            </a:r>
            <a:r>
              <a:rPr lang="ja-JP" altLang="en-US" sz="6000" b="1" dirty="0" smtClean="0">
                <a:solidFill>
                  <a:srgbClr val="FF0000"/>
                </a:solidFill>
                <a:latin typeface="HG丸ｺﾞｼｯｸM-PRO" panose="020F0600000000000000" pitchFamily="50" charset="-128"/>
                <a:ea typeface="HG丸ｺﾞｼｯｸM-PRO" panose="020F0600000000000000" pitchFamily="50" charset="-128"/>
              </a:rPr>
              <a:t>バック</a:t>
            </a:r>
            <a:r>
              <a:rPr lang="ja-JP" altLang="en-US" sz="6000" b="1" dirty="0" smtClean="0">
                <a:latin typeface="HG丸ｺﾞｼｯｸM-PRO" panose="020F0600000000000000" pitchFamily="50" charset="-128"/>
                <a:ea typeface="HG丸ｺﾞｼｯｸM-PRO" panose="020F0600000000000000" pitchFamily="50" charset="-128"/>
              </a:rPr>
              <a:t>運動</a:t>
            </a:r>
            <a:endParaRPr kumimoji="1" lang="ja-JP" altLang="en-US" sz="60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371600" y="3447702"/>
            <a:ext cx="8699500" cy="1938992"/>
          </a:xfrm>
          <a:prstGeom prst="rect">
            <a:avLst/>
          </a:prstGeom>
          <a:noFill/>
        </p:spPr>
        <p:txBody>
          <a:bodyPr wrap="square" rtlCol="0">
            <a:spAutoFit/>
          </a:bodyPr>
          <a:lstStyle/>
          <a:p>
            <a:r>
              <a:rPr lang="ja-JP" altLang="en-US" sz="6000" b="1" dirty="0" smtClean="0">
                <a:latin typeface="HG丸ｺﾞｼｯｸM-PRO" panose="020F0600000000000000" pitchFamily="50" charset="-128"/>
                <a:ea typeface="HG丸ｺﾞｼｯｸM-PRO" panose="020F0600000000000000" pitchFamily="50" charset="-128"/>
              </a:rPr>
              <a:t>②五ケ瀬を</a:t>
            </a:r>
            <a:r>
              <a:rPr lang="ja-JP" altLang="en-US" sz="6000" b="1" dirty="0" smtClean="0">
                <a:solidFill>
                  <a:srgbClr val="FF0000"/>
                </a:solidFill>
                <a:latin typeface="HG丸ｺﾞｼｯｸM-PRO" panose="020F0600000000000000" pitchFamily="50" charset="-128"/>
                <a:ea typeface="HG丸ｺﾞｼｯｸM-PRO" panose="020F0600000000000000" pitchFamily="50" charset="-128"/>
              </a:rPr>
              <a:t>緑</a:t>
            </a:r>
            <a:r>
              <a:rPr lang="ja-JP" altLang="en-US" sz="6000" b="1" dirty="0" smtClean="0">
                <a:latin typeface="HG丸ｺﾞｼｯｸM-PRO" panose="020F0600000000000000" pitchFamily="50" charset="-128"/>
                <a:ea typeface="HG丸ｺﾞｼｯｸM-PRO" panose="020F0600000000000000" pitchFamily="50" charset="-128"/>
              </a:rPr>
              <a:t>でいっぱい　　　</a:t>
            </a:r>
            <a:endParaRPr lang="en-US" altLang="ja-JP" sz="6000" b="1" dirty="0" smtClean="0">
              <a:latin typeface="HG丸ｺﾞｼｯｸM-PRO" panose="020F0600000000000000" pitchFamily="50" charset="-128"/>
              <a:ea typeface="HG丸ｺﾞｼｯｸM-PRO" panose="020F0600000000000000" pitchFamily="50" charset="-128"/>
            </a:endParaRPr>
          </a:p>
          <a:p>
            <a:r>
              <a:rPr lang="ja-JP" altLang="en-US" sz="6000" b="1" dirty="0" smtClean="0">
                <a:latin typeface="HG丸ｺﾞｼｯｸM-PRO" panose="020F0600000000000000" pitchFamily="50" charset="-128"/>
                <a:ea typeface="HG丸ｺﾞｼｯｸM-PRO" panose="020F0600000000000000" pitchFamily="50" charset="-128"/>
              </a:rPr>
              <a:t>　にしよう作戦！！</a:t>
            </a:r>
            <a:endParaRPr lang="en-US" altLang="ja-JP" sz="6000" b="1" dirty="0" smtClean="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371600" y="5532457"/>
            <a:ext cx="9144000" cy="1015663"/>
          </a:xfrm>
          <a:prstGeom prst="rect">
            <a:avLst/>
          </a:prstGeom>
          <a:noFill/>
        </p:spPr>
        <p:txBody>
          <a:bodyPr wrap="square" rtlCol="0">
            <a:spAutoFit/>
          </a:bodyPr>
          <a:lstStyle/>
          <a:p>
            <a:r>
              <a:rPr kumimoji="1" lang="ja-JP" altLang="en-US" sz="6000" b="1" dirty="0" smtClean="0">
                <a:latin typeface="HG丸ｺﾞｼｯｸM-PRO" panose="020F0600000000000000" pitchFamily="50" charset="-128"/>
                <a:ea typeface="HG丸ｺﾞｼｯｸM-PRO" panose="020F0600000000000000" pitchFamily="50" charset="-128"/>
              </a:rPr>
              <a:t>③</a:t>
            </a:r>
            <a:r>
              <a:rPr kumimoji="1" lang="ja-JP" altLang="en-US" sz="6000" b="1" dirty="0" smtClean="0">
                <a:solidFill>
                  <a:srgbClr val="FF0000"/>
                </a:solidFill>
                <a:latin typeface="HG丸ｺﾞｼｯｸM-PRO" panose="020F0600000000000000" pitchFamily="50" charset="-128"/>
                <a:ea typeface="HG丸ｺﾞｼｯｸM-PRO" panose="020F0600000000000000" pitchFamily="50" charset="-128"/>
              </a:rPr>
              <a:t>地産地消</a:t>
            </a:r>
            <a:r>
              <a:rPr kumimoji="1" lang="ja-JP" altLang="en-US" sz="6000" b="1" dirty="0" smtClean="0">
                <a:latin typeface="HG丸ｺﾞｼｯｸM-PRO" panose="020F0600000000000000" pitchFamily="50" charset="-128"/>
                <a:ea typeface="HG丸ｺﾞｼｯｸM-PRO" panose="020F0600000000000000" pitchFamily="50" charset="-128"/>
              </a:rPr>
              <a:t>で一石三鳥</a:t>
            </a:r>
            <a:endParaRPr kumimoji="1" lang="ja-JP" altLang="en-US" sz="6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1109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647942" y="2629654"/>
            <a:ext cx="7394973" cy="1938992"/>
          </a:xfrm>
          <a:prstGeom prst="rect">
            <a:avLst/>
          </a:prstGeom>
        </p:spPr>
        <p:txBody>
          <a:bodyPr wrap="none">
            <a:spAutoFit/>
          </a:bodyPr>
          <a:lstStyle/>
          <a:p>
            <a:r>
              <a:rPr lang="ja-JP" altLang="en-US" sz="6000" b="1" dirty="0">
                <a:latin typeface="HG丸ｺﾞｼｯｸM-PRO" panose="020F0600000000000000" pitchFamily="50" charset="-128"/>
                <a:ea typeface="HG丸ｺﾞｼｯｸM-PRO" panose="020F0600000000000000" pitchFamily="50" charset="-128"/>
              </a:rPr>
              <a:t>①</a:t>
            </a:r>
            <a:r>
              <a:rPr lang="en-US" altLang="ja-JP" sz="6000" b="1" dirty="0">
                <a:latin typeface="HG丸ｺﾞｼｯｸM-PRO" panose="020F0600000000000000" pitchFamily="50" charset="-128"/>
                <a:ea typeface="HG丸ｺﾞｼｯｸM-PRO" panose="020F0600000000000000" pitchFamily="50" charset="-128"/>
              </a:rPr>
              <a:t>MUST</a:t>
            </a:r>
            <a:r>
              <a:rPr lang="ja-JP" altLang="en-US" sz="6000" b="1" dirty="0">
                <a:latin typeface="HG丸ｺﾞｼｯｸM-PRO" panose="020F0600000000000000" pitchFamily="50" charset="-128"/>
                <a:ea typeface="HG丸ｺﾞｼｯｸM-PRO" panose="020F0600000000000000" pitchFamily="50" charset="-128"/>
              </a:rPr>
              <a:t>　</a:t>
            </a:r>
            <a:r>
              <a:rPr lang="en-US" altLang="ja-JP" sz="6000" b="1" dirty="0">
                <a:latin typeface="HG丸ｺﾞｼｯｸM-PRO" panose="020F0600000000000000" pitchFamily="50" charset="-128"/>
                <a:ea typeface="HG丸ｺﾞｼｯｸM-PRO" panose="020F0600000000000000" pitchFamily="50" charset="-128"/>
              </a:rPr>
              <a:t>HAVE</a:t>
            </a:r>
            <a:r>
              <a:rPr lang="ja-JP" altLang="en-US" sz="6000" b="1" dirty="0">
                <a:latin typeface="HG丸ｺﾞｼｯｸM-PRO" panose="020F0600000000000000" pitchFamily="50" charset="-128"/>
                <a:ea typeface="HG丸ｺﾞｼｯｸM-PRO" panose="020F0600000000000000" pitchFamily="50" charset="-128"/>
              </a:rPr>
              <a:t>　</a:t>
            </a:r>
            <a:endParaRPr lang="en-US" altLang="ja-JP" sz="6000" b="1" dirty="0" smtClean="0">
              <a:latin typeface="HG丸ｺﾞｼｯｸM-PRO" panose="020F0600000000000000" pitchFamily="50" charset="-128"/>
              <a:ea typeface="HG丸ｺﾞｼｯｸM-PRO" panose="020F0600000000000000" pitchFamily="50" charset="-128"/>
            </a:endParaRPr>
          </a:p>
          <a:p>
            <a:r>
              <a:rPr lang="ja-JP" altLang="en-US" sz="6000" b="1" dirty="0">
                <a:latin typeface="HG丸ｺﾞｼｯｸM-PRO" panose="020F0600000000000000" pitchFamily="50" charset="-128"/>
                <a:ea typeface="HG丸ｺﾞｼｯｸM-PRO" panose="020F0600000000000000" pitchFamily="50" charset="-128"/>
              </a:rPr>
              <a:t>　マイ</a:t>
            </a:r>
            <a:r>
              <a:rPr lang="ja-JP" altLang="en-US" sz="6000" b="1" dirty="0" smtClean="0">
                <a:latin typeface="HG丸ｺﾞｼｯｸM-PRO" panose="020F0600000000000000" pitchFamily="50" charset="-128"/>
                <a:ea typeface="HG丸ｺﾞｼｯｸM-PRO" panose="020F0600000000000000" pitchFamily="50" charset="-128"/>
              </a:rPr>
              <a:t>バック</a:t>
            </a:r>
            <a:r>
              <a:rPr lang="ja-JP" altLang="en-US" sz="6000" b="1" dirty="0">
                <a:latin typeface="HG丸ｺﾞｼｯｸM-PRO" panose="020F0600000000000000" pitchFamily="50" charset="-128"/>
                <a:ea typeface="HG丸ｺﾞｼｯｸM-PRO" panose="020F0600000000000000" pitchFamily="50" charset="-128"/>
              </a:rPr>
              <a:t>運動</a:t>
            </a:r>
          </a:p>
        </p:txBody>
      </p:sp>
    </p:spTree>
    <p:extLst>
      <p:ext uri="{BB962C8B-B14F-4D97-AF65-F5344CB8AC3E}">
        <p14:creationId xmlns:p14="http://schemas.microsoft.com/office/powerpoint/2010/main" val="541873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82700" y="280432"/>
            <a:ext cx="9461500" cy="707886"/>
          </a:xfrm>
          <a:prstGeom prst="rect">
            <a:avLst/>
          </a:prstGeom>
          <a:noFill/>
        </p:spPr>
        <p:txBody>
          <a:bodyPr wrap="square" rtlCol="0">
            <a:spAutoFit/>
          </a:bodyPr>
          <a:lstStyle/>
          <a:p>
            <a:r>
              <a:rPr lang="ja-JP" altLang="en-US" sz="4000" dirty="0" smtClean="0">
                <a:latin typeface="HG丸ｺﾞｼｯｸM-PRO" panose="020F0600000000000000" pitchFamily="50" charset="-128"/>
                <a:ea typeface="HG丸ｺﾞｼｯｸM-PRO" panose="020F0600000000000000" pitchFamily="50" charset="-128"/>
              </a:rPr>
              <a:t>○マイバックと地球温暖化の関係</a:t>
            </a:r>
            <a:endParaRPr lang="en-US" altLang="ja-JP" sz="4000" b="1" dirty="0" smtClean="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52730" y="1166118"/>
            <a:ext cx="12426950" cy="5386090"/>
          </a:xfrm>
          <a:prstGeom prst="rect">
            <a:avLst/>
          </a:prstGeom>
          <a:noFill/>
        </p:spPr>
        <p:txBody>
          <a:bodyPr wrap="square" rtlCol="0">
            <a:spAutoFit/>
          </a:bodyPr>
          <a:lstStyle/>
          <a:p>
            <a:r>
              <a:rPr lang="ja-JP" altLang="en-US" sz="4800" dirty="0" smtClean="0">
                <a:latin typeface="HG丸ｺﾞｼｯｸM-PRO" panose="020F0600000000000000" pitchFamily="50" charset="-128"/>
                <a:ea typeface="HG丸ｺﾞｼｯｸM-PRO" panose="020F0600000000000000" pitchFamily="50" charset="-128"/>
              </a:rPr>
              <a:t>①プラスチックごみが減る</a:t>
            </a:r>
            <a:endParaRPr lang="en-US" altLang="ja-JP" sz="4800" dirty="0" smtClean="0">
              <a:latin typeface="HG丸ｺﾞｼｯｸM-PRO" panose="020F0600000000000000" pitchFamily="50" charset="-128"/>
              <a:ea typeface="HG丸ｺﾞｼｯｸM-PRO" panose="020F0600000000000000" pitchFamily="50" charset="-128"/>
            </a:endParaRPr>
          </a:p>
          <a:p>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4000" dirty="0" smtClean="0">
                <a:latin typeface="HG丸ｺﾞｼｯｸM-PRO" panose="020F0600000000000000" pitchFamily="50" charset="-128"/>
                <a:ea typeface="HG丸ｺﾞｼｯｸM-PRO" panose="020F0600000000000000" pitchFamily="50" charset="-128"/>
              </a:rPr>
              <a:t>ごみ減る</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4000" dirty="0" smtClean="0">
                <a:latin typeface="HG丸ｺﾞｼｯｸM-PRO" panose="020F0600000000000000" pitchFamily="50" charset="-128"/>
                <a:ea typeface="HG丸ｺﾞｼｯｸM-PRO" panose="020F0600000000000000" pitchFamily="50" charset="-128"/>
              </a:rPr>
              <a:t>燃やすもの減る</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4000" dirty="0" smtClean="0">
                <a:latin typeface="HG丸ｺﾞｼｯｸM-PRO" panose="020F0600000000000000" pitchFamily="50" charset="-128"/>
                <a:ea typeface="HG丸ｺﾞｼｯｸM-PRO" panose="020F0600000000000000" pitchFamily="50" charset="-128"/>
              </a:rPr>
              <a:t>ＣＯ</a:t>
            </a:r>
            <a:r>
              <a:rPr lang="ja-JP" altLang="en-US" sz="4000" dirty="0">
                <a:latin typeface="HG丸ｺﾞｼｯｸM-PRO" panose="020F0600000000000000" pitchFamily="50" charset="-128"/>
                <a:ea typeface="HG丸ｺﾞｼｯｸM-PRO" panose="020F0600000000000000" pitchFamily="50" charset="-128"/>
              </a:rPr>
              <a:t>２</a:t>
            </a:r>
            <a:r>
              <a:rPr lang="ja-JP" altLang="en-US" sz="4000" dirty="0" smtClean="0">
                <a:latin typeface="HG丸ｺﾞｼｯｸM-PRO" panose="020F0600000000000000" pitchFamily="50" charset="-128"/>
                <a:ea typeface="HG丸ｺﾞｼｯｸM-PRO" panose="020F0600000000000000" pitchFamily="50" charset="-128"/>
              </a:rPr>
              <a:t>減る</a:t>
            </a:r>
            <a:endParaRPr lang="en-US" altLang="ja-JP" sz="4000" dirty="0" smtClean="0">
              <a:latin typeface="HG丸ｺﾞｼｯｸM-PRO" panose="020F0600000000000000" pitchFamily="50" charset="-128"/>
              <a:ea typeface="HG丸ｺﾞｼｯｸM-PRO" panose="020F0600000000000000" pitchFamily="50" charset="-128"/>
            </a:endParaRPr>
          </a:p>
          <a:p>
            <a:endParaRPr lang="en-US" altLang="ja-JP" sz="4000" dirty="0">
              <a:latin typeface="HG丸ｺﾞｼｯｸM-PRO" panose="020F0600000000000000" pitchFamily="50" charset="-128"/>
              <a:ea typeface="HG丸ｺﾞｼｯｸM-PRO" panose="020F0600000000000000" pitchFamily="50" charset="-128"/>
            </a:endParaRPr>
          </a:p>
          <a:p>
            <a:r>
              <a:rPr lang="ja-JP" altLang="en-US" sz="4800" dirty="0" smtClean="0">
                <a:latin typeface="HG丸ｺﾞｼｯｸM-PRO" panose="020F0600000000000000" pitchFamily="50" charset="-128"/>
                <a:ea typeface="HG丸ｺﾞｼｯｸM-PRO" panose="020F0600000000000000" pitchFamily="50" charset="-128"/>
              </a:rPr>
              <a:t>②製造の際に産出されるＣＯ２の減少</a:t>
            </a:r>
            <a:endParaRPr lang="en-US" altLang="ja-JP" sz="4800" dirty="0" smtClean="0">
              <a:latin typeface="HG丸ｺﾞｼｯｸM-PRO" panose="020F0600000000000000" pitchFamily="50" charset="-128"/>
              <a:ea typeface="HG丸ｺﾞｼｯｸM-PRO" panose="020F0600000000000000" pitchFamily="50" charset="-128"/>
            </a:endParaRPr>
          </a:p>
          <a:p>
            <a:endParaRPr lang="en-US" altLang="ja-JP" sz="4800" dirty="0">
              <a:latin typeface="HG丸ｺﾞｼｯｸM-PRO" panose="020F0600000000000000" pitchFamily="50" charset="-128"/>
              <a:ea typeface="HG丸ｺﾞｼｯｸM-PRO" panose="020F0600000000000000" pitchFamily="50" charset="-128"/>
            </a:endParaRPr>
          </a:p>
          <a:p>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4000" dirty="0" smtClean="0">
                <a:latin typeface="HG丸ｺﾞｼｯｸM-PRO" panose="020F0600000000000000" pitchFamily="50" charset="-128"/>
                <a:ea typeface="HG丸ｺﾞｼｯｸM-PRO" panose="020F0600000000000000" pitchFamily="50" charset="-128"/>
              </a:rPr>
              <a:t>ビニール袋が作られるときにＣＯ２が排出されて</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　いる</a:t>
            </a:r>
            <a:endParaRPr lang="en-US" altLang="ja-JP" sz="40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28158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1371</TotalTime>
  <Words>2267</Words>
  <Application>Microsoft Office PowerPoint</Application>
  <PresentationFormat>ワイド画面</PresentationFormat>
  <Paragraphs>234</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32</vt:i4>
      </vt:variant>
    </vt:vector>
  </HeadingPairs>
  <TitlesOfParts>
    <vt:vector size="42" baseType="lpstr">
      <vt:lpstr>AR PＰＯＰ体B</vt:lpstr>
      <vt:lpstr>AR P悠々ゴシック体E</vt:lpstr>
      <vt:lpstr>AR丸ゴシック体M</vt:lpstr>
      <vt:lpstr>HGPｺﾞｼｯｸM</vt:lpstr>
      <vt:lpstr>HGｺﾞｼｯｸM</vt:lpstr>
      <vt:lpstr>HG丸ｺﾞｼｯｸM-PRO</vt:lpstr>
      <vt:lpstr>游ゴシック</vt:lpstr>
      <vt:lpstr>游ゴシック Light</vt:lpstr>
      <vt:lpstr>Arial</vt:lpstr>
      <vt:lpstr>Office テーマ</vt:lpstr>
      <vt:lpstr>快適に暮らせる 五ケ瀬に！！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五ヶ瀬町教育委員会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150</cp:revision>
  <dcterms:created xsi:type="dcterms:W3CDTF">2020-05-21T05:58:04Z</dcterms:created>
  <dcterms:modified xsi:type="dcterms:W3CDTF">2020-12-18T08:20:50Z</dcterms:modified>
</cp:coreProperties>
</file>