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48" d="100"/>
          <a:sy n="148" d="100"/>
        </p:scale>
        <p:origin x="1500" y="-43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25F01C0-BEC6-4FE2-944C-EE9A740A3FFF}" type="datetimeFigureOut">
              <a:rPr kumimoji="1" lang="ja-JP" altLang="en-US" smtClean="0"/>
              <a:t>2022/3/3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7CF97B-F499-488B-9DDD-4D4029740B52}" type="slidenum">
              <a:rPr kumimoji="1" lang="ja-JP" altLang="en-US" smtClean="0"/>
              <a:t>‹#›</a:t>
            </a:fld>
            <a:endParaRPr kumimoji="1" lang="ja-JP" altLang="en-US"/>
          </a:p>
        </p:txBody>
      </p:sp>
    </p:spTree>
    <p:extLst>
      <p:ext uri="{BB962C8B-B14F-4D97-AF65-F5344CB8AC3E}">
        <p14:creationId xmlns:p14="http://schemas.microsoft.com/office/powerpoint/2010/main" val="796106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25F01C0-BEC6-4FE2-944C-EE9A740A3FFF}" type="datetimeFigureOut">
              <a:rPr kumimoji="1" lang="ja-JP" altLang="en-US" smtClean="0"/>
              <a:t>2022/3/3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7CF97B-F499-488B-9DDD-4D4029740B52}" type="slidenum">
              <a:rPr kumimoji="1" lang="ja-JP" altLang="en-US" smtClean="0"/>
              <a:t>‹#›</a:t>
            </a:fld>
            <a:endParaRPr kumimoji="1" lang="ja-JP" altLang="en-US"/>
          </a:p>
        </p:txBody>
      </p:sp>
    </p:spTree>
    <p:extLst>
      <p:ext uri="{BB962C8B-B14F-4D97-AF65-F5344CB8AC3E}">
        <p14:creationId xmlns:p14="http://schemas.microsoft.com/office/powerpoint/2010/main" val="3746725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25F01C0-BEC6-4FE2-944C-EE9A740A3FFF}" type="datetimeFigureOut">
              <a:rPr kumimoji="1" lang="ja-JP" altLang="en-US" smtClean="0"/>
              <a:t>2022/3/3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7CF97B-F499-488B-9DDD-4D4029740B52}" type="slidenum">
              <a:rPr kumimoji="1" lang="ja-JP" altLang="en-US" smtClean="0"/>
              <a:t>‹#›</a:t>
            </a:fld>
            <a:endParaRPr kumimoji="1" lang="ja-JP" altLang="en-US"/>
          </a:p>
        </p:txBody>
      </p:sp>
    </p:spTree>
    <p:extLst>
      <p:ext uri="{BB962C8B-B14F-4D97-AF65-F5344CB8AC3E}">
        <p14:creationId xmlns:p14="http://schemas.microsoft.com/office/powerpoint/2010/main" val="1220571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25F01C0-BEC6-4FE2-944C-EE9A740A3FFF}" type="datetimeFigureOut">
              <a:rPr kumimoji="1" lang="ja-JP" altLang="en-US" smtClean="0"/>
              <a:t>2022/3/3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7CF97B-F499-488B-9DDD-4D4029740B52}" type="slidenum">
              <a:rPr kumimoji="1" lang="ja-JP" altLang="en-US" smtClean="0"/>
              <a:t>‹#›</a:t>
            </a:fld>
            <a:endParaRPr kumimoji="1" lang="ja-JP" altLang="en-US"/>
          </a:p>
        </p:txBody>
      </p:sp>
    </p:spTree>
    <p:extLst>
      <p:ext uri="{BB962C8B-B14F-4D97-AF65-F5344CB8AC3E}">
        <p14:creationId xmlns:p14="http://schemas.microsoft.com/office/powerpoint/2010/main" val="366496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25F01C0-BEC6-4FE2-944C-EE9A740A3FFF}" type="datetimeFigureOut">
              <a:rPr kumimoji="1" lang="ja-JP" altLang="en-US" smtClean="0"/>
              <a:t>2022/3/3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7CF97B-F499-488B-9DDD-4D4029740B52}" type="slidenum">
              <a:rPr kumimoji="1" lang="ja-JP" altLang="en-US" smtClean="0"/>
              <a:t>‹#›</a:t>
            </a:fld>
            <a:endParaRPr kumimoji="1" lang="ja-JP" altLang="en-US"/>
          </a:p>
        </p:txBody>
      </p:sp>
    </p:spTree>
    <p:extLst>
      <p:ext uri="{BB962C8B-B14F-4D97-AF65-F5344CB8AC3E}">
        <p14:creationId xmlns:p14="http://schemas.microsoft.com/office/powerpoint/2010/main" val="1424541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25F01C0-BEC6-4FE2-944C-EE9A740A3FFF}" type="datetimeFigureOut">
              <a:rPr kumimoji="1" lang="ja-JP" altLang="en-US" smtClean="0"/>
              <a:t>2022/3/3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7CF97B-F499-488B-9DDD-4D4029740B52}" type="slidenum">
              <a:rPr kumimoji="1" lang="ja-JP" altLang="en-US" smtClean="0"/>
              <a:t>‹#›</a:t>
            </a:fld>
            <a:endParaRPr kumimoji="1" lang="ja-JP" altLang="en-US"/>
          </a:p>
        </p:txBody>
      </p:sp>
    </p:spTree>
    <p:extLst>
      <p:ext uri="{BB962C8B-B14F-4D97-AF65-F5344CB8AC3E}">
        <p14:creationId xmlns:p14="http://schemas.microsoft.com/office/powerpoint/2010/main" val="1402747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25F01C0-BEC6-4FE2-944C-EE9A740A3FFF}" type="datetimeFigureOut">
              <a:rPr kumimoji="1" lang="ja-JP" altLang="en-US" smtClean="0"/>
              <a:t>2022/3/3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97CF97B-F499-488B-9DDD-4D4029740B52}" type="slidenum">
              <a:rPr kumimoji="1" lang="ja-JP" altLang="en-US" smtClean="0"/>
              <a:t>‹#›</a:t>
            </a:fld>
            <a:endParaRPr kumimoji="1" lang="ja-JP" altLang="en-US"/>
          </a:p>
        </p:txBody>
      </p:sp>
    </p:spTree>
    <p:extLst>
      <p:ext uri="{BB962C8B-B14F-4D97-AF65-F5344CB8AC3E}">
        <p14:creationId xmlns:p14="http://schemas.microsoft.com/office/powerpoint/2010/main" val="1352672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25F01C0-BEC6-4FE2-944C-EE9A740A3FFF}" type="datetimeFigureOut">
              <a:rPr kumimoji="1" lang="ja-JP" altLang="en-US" smtClean="0"/>
              <a:t>2022/3/3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97CF97B-F499-488B-9DDD-4D4029740B52}" type="slidenum">
              <a:rPr kumimoji="1" lang="ja-JP" altLang="en-US" smtClean="0"/>
              <a:t>‹#›</a:t>
            </a:fld>
            <a:endParaRPr kumimoji="1" lang="ja-JP" altLang="en-US"/>
          </a:p>
        </p:txBody>
      </p:sp>
    </p:spTree>
    <p:extLst>
      <p:ext uri="{BB962C8B-B14F-4D97-AF65-F5344CB8AC3E}">
        <p14:creationId xmlns:p14="http://schemas.microsoft.com/office/powerpoint/2010/main" val="3077695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5F01C0-BEC6-4FE2-944C-EE9A740A3FFF}" type="datetimeFigureOut">
              <a:rPr kumimoji="1" lang="ja-JP" altLang="en-US" smtClean="0"/>
              <a:t>2022/3/3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97CF97B-F499-488B-9DDD-4D4029740B52}" type="slidenum">
              <a:rPr kumimoji="1" lang="ja-JP" altLang="en-US" smtClean="0"/>
              <a:t>‹#›</a:t>
            </a:fld>
            <a:endParaRPr kumimoji="1" lang="ja-JP" altLang="en-US"/>
          </a:p>
        </p:txBody>
      </p:sp>
    </p:spTree>
    <p:extLst>
      <p:ext uri="{BB962C8B-B14F-4D97-AF65-F5344CB8AC3E}">
        <p14:creationId xmlns:p14="http://schemas.microsoft.com/office/powerpoint/2010/main" val="1099350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25F01C0-BEC6-4FE2-944C-EE9A740A3FFF}" type="datetimeFigureOut">
              <a:rPr kumimoji="1" lang="ja-JP" altLang="en-US" smtClean="0"/>
              <a:t>2022/3/3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7CF97B-F499-488B-9DDD-4D4029740B52}" type="slidenum">
              <a:rPr kumimoji="1" lang="ja-JP" altLang="en-US" smtClean="0"/>
              <a:t>‹#›</a:t>
            </a:fld>
            <a:endParaRPr kumimoji="1" lang="ja-JP" altLang="en-US"/>
          </a:p>
        </p:txBody>
      </p:sp>
    </p:spTree>
    <p:extLst>
      <p:ext uri="{BB962C8B-B14F-4D97-AF65-F5344CB8AC3E}">
        <p14:creationId xmlns:p14="http://schemas.microsoft.com/office/powerpoint/2010/main" val="852923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25F01C0-BEC6-4FE2-944C-EE9A740A3FFF}" type="datetimeFigureOut">
              <a:rPr kumimoji="1" lang="ja-JP" altLang="en-US" smtClean="0"/>
              <a:t>2022/3/3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7CF97B-F499-488B-9DDD-4D4029740B52}" type="slidenum">
              <a:rPr kumimoji="1" lang="ja-JP" altLang="en-US" smtClean="0"/>
              <a:t>‹#›</a:t>
            </a:fld>
            <a:endParaRPr kumimoji="1" lang="ja-JP" altLang="en-US"/>
          </a:p>
        </p:txBody>
      </p:sp>
    </p:spTree>
    <p:extLst>
      <p:ext uri="{BB962C8B-B14F-4D97-AF65-F5344CB8AC3E}">
        <p14:creationId xmlns:p14="http://schemas.microsoft.com/office/powerpoint/2010/main" val="1127155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25F01C0-BEC6-4FE2-944C-EE9A740A3FFF}" type="datetimeFigureOut">
              <a:rPr kumimoji="1" lang="ja-JP" altLang="en-US" smtClean="0"/>
              <a:t>2022/3/3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97CF97B-F499-488B-9DDD-4D4029740B52}" type="slidenum">
              <a:rPr kumimoji="1" lang="ja-JP" altLang="en-US" smtClean="0"/>
              <a:t>‹#›</a:t>
            </a:fld>
            <a:endParaRPr kumimoji="1" lang="ja-JP" altLang="en-US"/>
          </a:p>
        </p:txBody>
      </p:sp>
    </p:spTree>
    <p:extLst>
      <p:ext uri="{BB962C8B-B14F-4D97-AF65-F5344CB8AC3E}">
        <p14:creationId xmlns:p14="http://schemas.microsoft.com/office/powerpoint/2010/main" val="22597628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a:extLst>
              <a:ext uri="{FF2B5EF4-FFF2-40B4-BE49-F238E27FC236}">
                <a16:creationId xmlns:a16="http://schemas.microsoft.com/office/drawing/2014/main" id="{03AA5B71-C3E0-4F86-AF30-0DC2EC40B89B}"/>
              </a:ext>
            </a:extLst>
          </p:cNvPr>
          <p:cNvGraphicFramePr>
            <a:graphicFrameLocks noGrp="1"/>
          </p:cNvGraphicFramePr>
          <p:nvPr>
            <p:extLst>
              <p:ext uri="{D42A27DB-BD31-4B8C-83A1-F6EECF244321}">
                <p14:modId xmlns:p14="http://schemas.microsoft.com/office/powerpoint/2010/main" val="216730838"/>
              </p:ext>
            </p:extLst>
          </p:nvPr>
        </p:nvGraphicFramePr>
        <p:xfrm>
          <a:off x="237994" y="200416"/>
          <a:ext cx="6313118" cy="9569884"/>
        </p:xfrm>
        <a:graphic>
          <a:graphicData uri="http://schemas.openxmlformats.org/drawingml/2006/table">
            <a:tbl>
              <a:tblPr firstRow="1" firstCol="1" bandRow="1">
                <a:tableStyleId>{5C22544A-7EE6-4342-B048-85BDC9FD1C3A}</a:tableStyleId>
              </a:tblPr>
              <a:tblGrid>
                <a:gridCol w="3156559">
                  <a:extLst>
                    <a:ext uri="{9D8B030D-6E8A-4147-A177-3AD203B41FA5}">
                      <a16:colId xmlns:a16="http://schemas.microsoft.com/office/drawing/2014/main" val="2515503172"/>
                    </a:ext>
                  </a:extLst>
                </a:gridCol>
                <a:gridCol w="3156559">
                  <a:extLst>
                    <a:ext uri="{9D8B030D-6E8A-4147-A177-3AD203B41FA5}">
                      <a16:colId xmlns:a16="http://schemas.microsoft.com/office/drawing/2014/main" val="737387066"/>
                    </a:ext>
                  </a:extLst>
                </a:gridCol>
              </a:tblGrid>
              <a:tr h="639604">
                <a:tc gridSpan="2">
                  <a:txBody>
                    <a:bodyPr/>
                    <a:lstStyle/>
                    <a:p>
                      <a:pPr algn="just"/>
                      <a:r>
                        <a:rPr lang="ja-JP" sz="1600" kern="100" dirty="0">
                          <a:solidFill>
                            <a:schemeClr val="tx1">
                              <a:lumMod val="75000"/>
                              <a:lumOff val="25000"/>
                            </a:schemeClr>
                          </a:solidFill>
                          <a:effectLst/>
                        </a:rPr>
                        <a:t>「　</a:t>
                      </a:r>
                      <a:r>
                        <a:rPr lang="ja-JP" altLang="en-US" sz="1600" kern="100" dirty="0">
                          <a:solidFill>
                            <a:schemeClr val="tx1">
                              <a:lumMod val="75000"/>
                              <a:lumOff val="25000"/>
                            </a:schemeClr>
                          </a:solidFill>
                          <a:effectLst/>
                        </a:rPr>
                        <a:t>化学的な物質の見分け方</a:t>
                      </a:r>
                      <a:r>
                        <a:rPr lang="ja-JP" sz="1600" kern="100" dirty="0">
                          <a:solidFill>
                            <a:schemeClr val="tx1">
                              <a:lumMod val="75000"/>
                              <a:lumOff val="25000"/>
                            </a:schemeClr>
                          </a:solidFill>
                          <a:effectLst/>
                        </a:rPr>
                        <a:t>　」</a:t>
                      </a:r>
                    </a:p>
                    <a:p>
                      <a:pPr algn="just"/>
                      <a:r>
                        <a:rPr lang="ja-JP" sz="1050" b="0" kern="100" dirty="0">
                          <a:solidFill>
                            <a:schemeClr val="tx1">
                              <a:lumMod val="75000"/>
                              <a:lumOff val="25000"/>
                            </a:schemeClr>
                          </a:solidFill>
                          <a:effectLst/>
                        </a:rPr>
                        <a:t>宮崎県立延岡</a:t>
                      </a:r>
                      <a:r>
                        <a:rPr lang="ja-JP" sz="1050" b="0" kern="100">
                          <a:solidFill>
                            <a:schemeClr val="tx1">
                              <a:lumMod val="75000"/>
                              <a:lumOff val="25000"/>
                            </a:schemeClr>
                          </a:solidFill>
                          <a:effectLst/>
                        </a:rPr>
                        <a:t>高等学校　</a:t>
                      </a:r>
                      <a:r>
                        <a:rPr lang="ja-JP" altLang="en-US" sz="1050" b="0" kern="100">
                          <a:solidFill>
                            <a:schemeClr val="tx1">
                              <a:lumMod val="75000"/>
                              <a:lumOff val="25000"/>
                            </a:schemeClr>
                          </a:solidFill>
                          <a:effectLst/>
                        </a:rPr>
                        <a:t>▲▲科１年　■班　</a:t>
                      </a:r>
                      <a:r>
                        <a:rPr lang="ja-JP" sz="1050" b="0" kern="100">
                          <a:solidFill>
                            <a:schemeClr val="tx1">
                              <a:lumMod val="75000"/>
                              <a:lumOff val="25000"/>
                            </a:schemeClr>
                          </a:solidFill>
                          <a:effectLst/>
                        </a:rPr>
                        <a:t>○</a:t>
                      </a:r>
                      <a:r>
                        <a:rPr lang="ja-JP" sz="1050" b="0" kern="100" dirty="0">
                          <a:solidFill>
                            <a:schemeClr val="tx1">
                              <a:lumMod val="75000"/>
                              <a:lumOff val="25000"/>
                            </a:schemeClr>
                          </a:solidFill>
                          <a:effectLst/>
                        </a:rPr>
                        <a:t>○　○○、○○　○○、○○　○○、○○　○○</a:t>
                      </a:r>
                      <a:endParaRPr lang="ja-JP" sz="1050" b="0" kern="100" dirty="0">
                        <a:solidFill>
                          <a:schemeClr val="tx1">
                            <a:lumMod val="75000"/>
                            <a:lumOff val="25000"/>
                          </a:schemeClr>
                        </a:solidFill>
                        <a:effectLst/>
                        <a:latin typeface="Arial" panose="020B0604020202020204" pitchFamily="34" charset="0"/>
                        <a:ea typeface="ＭＳ ゴシック" panose="020B0609070205080204" pitchFamily="49" charset="-128"/>
                        <a:cs typeface="Times New Roman" panose="02020603050405020304" pitchFamily="18" charset="0"/>
                      </a:endParaRPr>
                    </a:p>
                  </a:txBody>
                  <a:tcPr marL="51965" marR="519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330816122"/>
                  </a:ext>
                </a:extLst>
              </a:tr>
              <a:tr h="1586189">
                <a:tc>
                  <a:txBody>
                    <a:bodyPr/>
                    <a:lstStyle/>
                    <a:p>
                      <a:pPr algn="just"/>
                      <a:r>
                        <a:rPr lang="ja-JP" sz="1200" b="0" kern="100" dirty="0">
                          <a:solidFill>
                            <a:schemeClr val="tx1">
                              <a:lumMod val="75000"/>
                              <a:lumOff val="25000"/>
                            </a:schemeClr>
                          </a:solidFill>
                          <a:effectLst/>
                        </a:rPr>
                        <a:t>１．研究の動機</a:t>
                      </a:r>
                    </a:p>
                    <a:p>
                      <a:pPr marL="133350" algn="just"/>
                      <a:r>
                        <a:rPr lang="ja-JP" sz="1050" b="0" kern="100" dirty="0">
                          <a:solidFill>
                            <a:schemeClr val="tx1">
                              <a:lumMod val="75000"/>
                              <a:lumOff val="25000"/>
                            </a:schemeClr>
                          </a:solidFill>
                          <a:effectLst/>
                        </a:rPr>
                        <a:t>自分が取り組もうとしている研究と身近なものまたは学習事項との関連に触れながら，興味を持った科学的な研究内容を明らかにしながら書こう！</a:t>
                      </a:r>
                      <a:endParaRPr lang="ja-JP" sz="1050" b="0" kern="100" dirty="0">
                        <a:solidFill>
                          <a:schemeClr val="tx1">
                            <a:lumMod val="75000"/>
                            <a:lumOff val="25000"/>
                          </a:schemeClr>
                        </a:solidFill>
                        <a:effectLst/>
                        <a:latin typeface="Arial" panose="020B0604020202020204" pitchFamily="34" charset="0"/>
                        <a:ea typeface="ＭＳ ゴシック" panose="020B0609070205080204" pitchFamily="49" charset="-128"/>
                        <a:cs typeface="Times New Roman" panose="02020603050405020304" pitchFamily="18" charset="0"/>
                      </a:endParaRPr>
                    </a:p>
                  </a:txBody>
                  <a:tcPr marL="51965" marR="519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just" defTabSz="685800" rtl="0" eaLnBrk="1" latinLnBrk="0" hangingPunct="1"/>
                      <a:r>
                        <a:rPr kumimoji="1" lang="ja-JP" altLang="en-US" sz="1200" b="0" kern="100" dirty="0">
                          <a:solidFill>
                            <a:schemeClr val="tx1">
                              <a:lumMod val="75000"/>
                              <a:lumOff val="25000"/>
                            </a:schemeClr>
                          </a:solidFill>
                          <a:effectLst/>
                          <a:latin typeface="+mn-lt"/>
                          <a:ea typeface="+mn-ea"/>
                          <a:cs typeface="+mn-cs"/>
                        </a:rPr>
                        <a:t>２．仮説</a:t>
                      </a:r>
                    </a:p>
                    <a:p>
                      <a:pPr algn="just"/>
                      <a:r>
                        <a:rPr lang="ja-JP" sz="1050" b="0" kern="100" dirty="0">
                          <a:solidFill>
                            <a:schemeClr val="tx1">
                              <a:lumMod val="75000"/>
                              <a:lumOff val="25000"/>
                            </a:schemeClr>
                          </a:solidFill>
                          <a:effectLst/>
                        </a:rPr>
                        <a:t>自分が「こうかな？」と思っていることについて，「○○○なので，■■■となる。」と仮説を設定する。「○○○」は，真実を取り上げる。</a:t>
                      </a:r>
                      <a:endParaRPr lang="ja-JP" sz="1050" b="0" kern="100" dirty="0">
                        <a:solidFill>
                          <a:schemeClr val="tx1">
                            <a:lumMod val="75000"/>
                            <a:lumOff val="25000"/>
                          </a:schemeClr>
                        </a:solidFill>
                        <a:effectLst/>
                        <a:latin typeface="Arial" panose="020B0604020202020204" pitchFamily="34" charset="0"/>
                        <a:ea typeface="ＭＳ ゴシック" panose="020B0609070205080204" pitchFamily="49" charset="-128"/>
                        <a:cs typeface="Times New Roman" panose="02020603050405020304" pitchFamily="18" charset="0"/>
                      </a:endParaRPr>
                    </a:p>
                  </a:txBody>
                  <a:tcPr marL="51965" marR="519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5802844"/>
                  </a:ext>
                </a:extLst>
              </a:tr>
              <a:tr h="1878516">
                <a:tc rowSpan="2">
                  <a:txBody>
                    <a:bodyPr/>
                    <a:lstStyle/>
                    <a:p>
                      <a:pPr marL="0" algn="just" defTabSz="685800" rtl="0" eaLnBrk="1" latinLnBrk="0" hangingPunct="1"/>
                      <a:r>
                        <a:rPr kumimoji="1" lang="ja-JP" altLang="en-US" sz="1200" b="0" kern="100" dirty="0">
                          <a:solidFill>
                            <a:schemeClr val="tx1">
                              <a:lumMod val="75000"/>
                              <a:lumOff val="25000"/>
                            </a:schemeClr>
                          </a:solidFill>
                          <a:effectLst/>
                          <a:latin typeface="+mn-lt"/>
                          <a:ea typeface="+mn-ea"/>
                          <a:cs typeface="+mn-cs"/>
                        </a:rPr>
                        <a:t>３．研究方法</a:t>
                      </a:r>
                      <a:endParaRPr kumimoji="1" lang="en-US" altLang="ja-JP" sz="1200" b="0" kern="100" dirty="0">
                        <a:solidFill>
                          <a:schemeClr val="tx1">
                            <a:lumMod val="75000"/>
                            <a:lumOff val="25000"/>
                          </a:schemeClr>
                        </a:solidFill>
                        <a:effectLst/>
                        <a:latin typeface="+mn-lt"/>
                        <a:ea typeface="+mn-ea"/>
                        <a:cs typeface="+mn-cs"/>
                      </a:endParaRPr>
                    </a:p>
                    <a:p>
                      <a:pPr marL="0" algn="just" defTabSz="685800" rtl="0" eaLnBrk="1" latinLnBrk="0" hangingPunct="1"/>
                      <a:endParaRPr kumimoji="1" lang="ja-JP" altLang="en-US" sz="1050" b="0" kern="100" dirty="0">
                        <a:solidFill>
                          <a:schemeClr val="tx1">
                            <a:lumMod val="75000"/>
                            <a:lumOff val="25000"/>
                          </a:schemeClr>
                        </a:solidFill>
                        <a:effectLst/>
                        <a:latin typeface="+mn-lt"/>
                        <a:ea typeface="+mn-ea"/>
                        <a:cs typeface="+mn-cs"/>
                      </a:endParaRPr>
                    </a:p>
                    <a:p>
                      <a:pPr marL="180340" indent="-180340" algn="just"/>
                      <a:r>
                        <a:rPr lang="ja-JP" sz="1050" b="0" kern="100" dirty="0">
                          <a:solidFill>
                            <a:schemeClr val="tx1">
                              <a:lumMod val="75000"/>
                              <a:lumOff val="25000"/>
                            </a:schemeClr>
                          </a:solidFill>
                          <a:effectLst/>
                        </a:rPr>
                        <a:t>①設定した仮説</a:t>
                      </a:r>
                    </a:p>
                    <a:p>
                      <a:pPr marL="180340" algn="just"/>
                      <a:r>
                        <a:rPr lang="ja-JP" sz="1050" b="0" kern="100" dirty="0">
                          <a:solidFill>
                            <a:schemeClr val="tx1">
                              <a:lumMod val="75000"/>
                              <a:lumOff val="25000"/>
                            </a:schemeClr>
                          </a:solidFill>
                          <a:effectLst/>
                        </a:rPr>
                        <a:t>「○○○なので，■■■となる。」が，「正」か「誤」か確認できる実験や観察など研究方法を考える。</a:t>
                      </a:r>
                    </a:p>
                    <a:p>
                      <a:pPr marL="180340" indent="-180340" algn="just"/>
                      <a:r>
                        <a:rPr lang="ja-JP" sz="1050" b="0" kern="100" dirty="0">
                          <a:solidFill>
                            <a:schemeClr val="tx1">
                              <a:lumMod val="75000"/>
                              <a:lumOff val="25000"/>
                            </a:schemeClr>
                          </a:solidFill>
                          <a:effectLst/>
                        </a:rPr>
                        <a:t>②仮説の検証は，「正」だけでなく答えではなく，「誤」であるとわかることも大切な成果となります。</a:t>
                      </a:r>
                    </a:p>
                    <a:p>
                      <a:pPr marL="180340" indent="-180340" algn="just"/>
                      <a:r>
                        <a:rPr lang="ja-JP" sz="1050" b="0" kern="100" dirty="0">
                          <a:solidFill>
                            <a:schemeClr val="tx1">
                              <a:lumMod val="75000"/>
                              <a:lumOff val="25000"/>
                            </a:schemeClr>
                          </a:solidFill>
                          <a:effectLst/>
                        </a:rPr>
                        <a:t>③箇条書きでわかりやすく書くこと。図を入れて，読まなくても見てわかるように</a:t>
                      </a:r>
                      <a:r>
                        <a:rPr lang="ja-JP" sz="1050" b="0" kern="100">
                          <a:solidFill>
                            <a:schemeClr val="tx1">
                              <a:lumMod val="75000"/>
                              <a:lumOff val="25000"/>
                            </a:schemeClr>
                          </a:solidFill>
                          <a:effectLst/>
                        </a:rPr>
                        <a:t>まとめましょう。</a:t>
                      </a:r>
                      <a:endParaRPr lang="ja-JP" sz="1050" b="0" kern="100" dirty="0">
                        <a:solidFill>
                          <a:schemeClr val="tx1">
                            <a:lumMod val="75000"/>
                            <a:lumOff val="25000"/>
                          </a:schemeClr>
                        </a:solidFill>
                        <a:effectLst/>
                      </a:endParaRPr>
                    </a:p>
                  </a:txBody>
                  <a:tcPr marL="51965" marR="519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just" defTabSz="685800" rtl="0" eaLnBrk="1" latinLnBrk="0" hangingPunct="1"/>
                      <a:r>
                        <a:rPr kumimoji="1" lang="ja-JP" altLang="en-US" sz="1200" b="0" kern="100" dirty="0">
                          <a:solidFill>
                            <a:schemeClr val="tx1">
                              <a:lumMod val="75000"/>
                              <a:lumOff val="25000"/>
                            </a:schemeClr>
                          </a:solidFill>
                          <a:effectLst/>
                          <a:latin typeface="+mn-lt"/>
                          <a:ea typeface="+mn-ea"/>
                          <a:cs typeface="+mn-cs"/>
                        </a:rPr>
                        <a:t>４．結果</a:t>
                      </a:r>
                    </a:p>
                    <a:p>
                      <a:pPr marL="133350" algn="just"/>
                      <a:r>
                        <a:rPr lang="ja-JP" altLang="en-US" sz="1050" b="0" kern="100" dirty="0">
                          <a:solidFill>
                            <a:schemeClr val="tx1">
                              <a:lumMod val="75000"/>
                              <a:lumOff val="25000"/>
                            </a:schemeClr>
                          </a:solidFill>
                          <a:effectLst/>
                        </a:rPr>
                        <a:t>文章は最小限、</a:t>
                      </a:r>
                      <a:r>
                        <a:rPr lang="ja-JP" sz="1050" b="0" kern="100" dirty="0">
                          <a:solidFill>
                            <a:schemeClr val="tx1">
                              <a:lumMod val="75000"/>
                              <a:lumOff val="25000"/>
                            </a:schemeClr>
                          </a:solidFill>
                          <a:effectLst/>
                        </a:rPr>
                        <a:t>表やグラフなどでみやすく整理する。</a:t>
                      </a:r>
                      <a:endParaRPr lang="ja-JP" sz="1050" b="0" kern="100" dirty="0">
                        <a:solidFill>
                          <a:schemeClr val="tx1">
                            <a:lumMod val="75000"/>
                            <a:lumOff val="25000"/>
                          </a:schemeClr>
                        </a:solidFill>
                        <a:effectLst/>
                        <a:latin typeface="Arial" panose="020B0604020202020204" pitchFamily="34" charset="0"/>
                        <a:ea typeface="ＭＳ ゴシック" panose="020B0609070205080204" pitchFamily="49" charset="-128"/>
                        <a:cs typeface="Times New Roman" panose="02020603050405020304" pitchFamily="18" charset="0"/>
                      </a:endParaRPr>
                    </a:p>
                  </a:txBody>
                  <a:tcPr marL="51965" marR="519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40351332"/>
                  </a:ext>
                </a:extLst>
              </a:tr>
              <a:tr h="2599445">
                <a:tc vMerge="1">
                  <a:txBody>
                    <a:bodyPr/>
                    <a:lstStyle/>
                    <a:p>
                      <a:endParaRPr kumimoji="1" lang="ja-JP" altLang="en-US"/>
                    </a:p>
                  </a:txBody>
                  <a:tcPr/>
                </a:tc>
                <a:tc>
                  <a:txBody>
                    <a:bodyPr/>
                    <a:lstStyle/>
                    <a:p>
                      <a:pPr marL="0" algn="just" defTabSz="685800" rtl="0" eaLnBrk="1" latinLnBrk="0" hangingPunct="1"/>
                      <a:r>
                        <a:rPr kumimoji="1" lang="ja-JP" altLang="en-US" sz="1200" b="0" kern="100" dirty="0">
                          <a:solidFill>
                            <a:schemeClr val="tx1">
                              <a:lumMod val="75000"/>
                              <a:lumOff val="25000"/>
                            </a:schemeClr>
                          </a:solidFill>
                          <a:effectLst/>
                          <a:latin typeface="+mn-lt"/>
                          <a:ea typeface="+mn-ea"/>
                          <a:cs typeface="+mn-cs"/>
                        </a:rPr>
                        <a:t>５．結論</a:t>
                      </a:r>
                    </a:p>
                    <a:p>
                      <a:pPr marL="172085" indent="-172085" algn="just"/>
                      <a:r>
                        <a:rPr lang="ja-JP" sz="1050" b="0" kern="100" dirty="0">
                          <a:solidFill>
                            <a:schemeClr val="tx1">
                              <a:lumMod val="75000"/>
                              <a:lumOff val="25000"/>
                            </a:schemeClr>
                          </a:solidFill>
                          <a:effectLst/>
                        </a:rPr>
                        <a:t>①「４．結果」で表した実験結果から，考察したことを，わかりやすく，初めて読んだ人に伝えやすいように書きましょう。</a:t>
                      </a:r>
                    </a:p>
                    <a:p>
                      <a:pPr marL="172085" indent="-172085" algn="just"/>
                      <a:r>
                        <a:rPr lang="ja-JP" sz="1050" b="0" kern="100" dirty="0">
                          <a:solidFill>
                            <a:schemeClr val="tx1">
                              <a:lumMod val="75000"/>
                              <a:lumOff val="25000"/>
                            </a:schemeClr>
                          </a:solidFill>
                          <a:effectLst/>
                        </a:rPr>
                        <a:t>②仮説の検証結果も書きましょう。「正」か「誤」か。</a:t>
                      </a:r>
                      <a:endParaRPr lang="ja-JP" sz="1050" b="0" kern="100" dirty="0">
                        <a:solidFill>
                          <a:schemeClr val="tx1">
                            <a:lumMod val="75000"/>
                            <a:lumOff val="25000"/>
                          </a:schemeClr>
                        </a:solidFill>
                        <a:effectLst/>
                        <a:latin typeface="Arial" panose="020B0604020202020204" pitchFamily="34" charset="0"/>
                        <a:ea typeface="ＭＳ ゴシック" panose="020B0609070205080204" pitchFamily="49" charset="-128"/>
                        <a:cs typeface="Times New Roman" panose="02020603050405020304" pitchFamily="18" charset="0"/>
                      </a:endParaRPr>
                    </a:p>
                  </a:txBody>
                  <a:tcPr marL="51965" marR="519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7862159"/>
                  </a:ext>
                </a:extLst>
              </a:tr>
              <a:tr h="2866130">
                <a:tc gridSpan="2">
                  <a:txBody>
                    <a:bodyPr/>
                    <a:lstStyle/>
                    <a:p>
                      <a:pPr marL="0" algn="just" defTabSz="685800" rtl="0" eaLnBrk="1" latinLnBrk="0" hangingPunct="1"/>
                      <a:r>
                        <a:rPr kumimoji="1" lang="ja-JP" altLang="en-US" sz="1200" b="0" kern="100" dirty="0">
                          <a:solidFill>
                            <a:schemeClr val="tx1">
                              <a:lumMod val="65000"/>
                              <a:lumOff val="35000"/>
                            </a:schemeClr>
                          </a:solidFill>
                          <a:effectLst/>
                          <a:latin typeface="+mn-lt"/>
                          <a:ea typeface="+mn-ea"/>
                          <a:cs typeface="+mn-cs"/>
                        </a:rPr>
                        <a:t>６．参考にした図書・ウェブサイト，先行研究資料（以下の資料は架空です）</a:t>
                      </a:r>
                    </a:p>
                    <a:p>
                      <a:pPr marL="0" algn="just" defTabSz="685800" rtl="0" eaLnBrk="1" latinLnBrk="0" hangingPunct="1"/>
                      <a:r>
                        <a:rPr kumimoji="1" lang="ja-JP" altLang="en-US" sz="1050" b="0" kern="100" dirty="0">
                          <a:solidFill>
                            <a:schemeClr val="tx1">
                              <a:lumMod val="65000"/>
                              <a:lumOff val="35000"/>
                            </a:schemeClr>
                          </a:solidFill>
                          <a:effectLst/>
                          <a:latin typeface="+mn-lt"/>
                          <a:ea typeface="+mn-ea"/>
                          <a:cs typeface="+mn-cs"/>
                        </a:rPr>
                        <a:t>☆サイトの場合は，図書書籍と異なって日々更新されるので閲覧した日を書きましょう。</a:t>
                      </a:r>
                    </a:p>
                    <a:p>
                      <a:pPr marL="0" algn="just" defTabSz="685800" rtl="0" eaLnBrk="1" latinLnBrk="0" hangingPunct="1"/>
                      <a:r>
                        <a:rPr kumimoji="1" lang="ja-JP" altLang="en-US" sz="1050" b="0" kern="100" dirty="0">
                          <a:solidFill>
                            <a:schemeClr val="tx1">
                              <a:lumMod val="65000"/>
                              <a:lumOff val="35000"/>
                            </a:schemeClr>
                          </a:solidFill>
                          <a:effectLst/>
                          <a:latin typeface="+mn-lt"/>
                          <a:ea typeface="+mn-ea"/>
                          <a:cs typeface="+mn-cs"/>
                        </a:rPr>
                        <a:t>①図書の場合</a:t>
                      </a:r>
                      <a:r>
                        <a:rPr kumimoji="1" lang="en-US" sz="1050" b="0" kern="100" dirty="0">
                          <a:solidFill>
                            <a:schemeClr val="tx1">
                              <a:lumMod val="65000"/>
                              <a:lumOff val="35000"/>
                            </a:schemeClr>
                          </a:solidFill>
                          <a:effectLst/>
                          <a:latin typeface="+mn-lt"/>
                          <a:ea typeface="+mn-ea"/>
                          <a:cs typeface="+mn-cs"/>
                        </a:rPr>
                        <a:t> </a:t>
                      </a:r>
                      <a:r>
                        <a:rPr kumimoji="1" lang="ja-JP" altLang="en-US" sz="1050" b="0" kern="100" dirty="0">
                          <a:solidFill>
                            <a:schemeClr val="tx1">
                              <a:lumMod val="65000"/>
                              <a:lumOff val="35000"/>
                            </a:schemeClr>
                          </a:solidFill>
                          <a:effectLst/>
                          <a:latin typeface="+mn-lt"/>
                          <a:ea typeface="+mn-ea"/>
                          <a:cs typeface="+mn-cs"/>
                        </a:rPr>
                        <a:t>　若山牧水</a:t>
                      </a:r>
                      <a:r>
                        <a:rPr kumimoji="1" lang="en-US" sz="1050" b="0" kern="100" dirty="0">
                          <a:solidFill>
                            <a:schemeClr val="tx1">
                              <a:lumMod val="65000"/>
                              <a:lumOff val="35000"/>
                            </a:schemeClr>
                          </a:solidFill>
                          <a:effectLst/>
                          <a:latin typeface="+mn-lt"/>
                          <a:ea typeface="+mn-ea"/>
                          <a:cs typeface="+mn-cs"/>
                        </a:rPr>
                        <a:t>.</a:t>
                      </a:r>
                      <a:r>
                        <a:rPr kumimoji="1" lang="ja-JP" altLang="en-US" sz="1050" b="0" kern="100" dirty="0">
                          <a:solidFill>
                            <a:schemeClr val="tx1">
                              <a:lumMod val="65000"/>
                              <a:lumOff val="35000"/>
                            </a:schemeClr>
                          </a:solidFill>
                          <a:effectLst/>
                          <a:latin typeface="+mn-lt"/>
                          <a:ea typeface="+mn-ea"/>
                          <a:cs typeface="+mn-cs"/>
                        </a:rPr>
                        <a:t>あくがれの研究</a:t>
                      </a:r>
                      <a:r>
                        <a:rPr kumimoji="1" lang="en-US" sz="1050" b="0" kern="100" dirty="0">
                          <a:solidFill>
                            <a:schemeClr val="tx1">
                              <a:lumMod val="65000"/>
                              <a:lumOff val="35000"/>
                            </a:schemeClr>
                          </a:solidFill>
                          <a:effectLst/>
                          <a:latin typeface="+mn-lt"/>
                          <a:ea typeface="+mn-ea"/>
                          <a:cs typeface="+mn-cs"/>
                        </a:rPr>
                        <a:t>.</a:t>
                      </a:r>
                      <a:r>
                        <a:rPr kumimoji="1" lang="ja-JP" altLang="en-US" sz="1050" b="0" kern="100" dirty="0">
                          <a:solidFill>
                            <a:schemeClr val="tx1">
                              <a:lumMod val="65000"/>
                              <a:lumOff val="35000"/>
                            </a:schemeClr>
                          </a:solidFill>
                          <a:effectLst/>
                          <a:latin typeface="+mn-lt"/>
                          <a:ea typeface="+mn-ea"/>
                          <a:cs typeface="+mn-cs"/>
                        </a:rPr>
                        <a:t>宮崎</a:t>
                      </a:r>
                      <a:r>
                        <a:rPr kumimoji="1" lang="en-US" sz="1050" b="0" kern="100" dirty="0">
                          <a:solidFill>
                            <a:schemeClr val="tx1">
                              <a:lumMod val="65000"/>
                              <a:lumOff val="35000"/>
                            </a:schemeClr>
                          </a:solidFill>
                          <a:effectLst/>
                          <a:latin typeface="+mn-lt"/>
                          <a:ea typeface="+mn-ea"/>
                          <a:cs typeface="+mn-cs"/>
                        </a:rPr>
                        <a:t>,</a:t>
                      </a:r>
                      <a:r>
                        <a:rPr kumimoji="1" lang="ja-JP" altLang="en-US" sz="1050" b="0" kern="100" dirty="0">
                          <a:solidFill>
                            <a:schemeClr val="tx1">
                              <a:lumMod val="65000"/>
                              <a:lumOff val="35000"/>
                            </a:schemeClr>
                          </a:solidFill>
                          <a:effectLst/>
                          <a:latin typeface="+mn-lt"/>
                          <a:ea typeface="+mn-ea"/>
                          <a:cs typeface="+mn-cs"/>
                        </a:rPr>
                        <a:t>延岡堂出版</a:t>
                      </a:r>
                      <a:r>
                        <a:rPr kumimoji="1" lang="en-US" sz="1050" b="0" kern="100" dirty="0">
                          <a:solidFill>
                            <a:schemeClr val="tx1">
                              <a:lumMod val="65000"/>
                              <a:lumOff val="35000"/>
                            </a:schemeClr>
                          </a:solidFill>
                          <a:effectLst/>
                          <a:latin typeface="+mn-lt"/>
                          <a:ea typeface="+mn-ea"/>
                          <a:cs typeface="+mn-cs"/>
                        </a:rPr>
                        <a:t>,2016,p.432.</a:t>
                      </a:r>
                      <a:endParaRPr kumimoji="1" lang="ja-JP" altLang="en-US" sz="1050" b="0" kern="100" dirty="0">
                        <a:solidFill>
                          <a:schemeClr val="tx1">
                            <a:lumMod val="65000"/>
                            <a:lumOff val="35000"/>
                          </a:schemeClr>
                        </a:solidFill>
                        <a:effectLst/>
                        <a:latin typeface="+mn-lt"/>
                        <a:ea typeface="+mn-ea"/>
                        <a:cs typeface="+mn-cs"/>
                      </a:endParaRPr>
                    </a:p>
                    <a:p>
                      <a:pPr marL="0" algn="just" defTabSz="685800" rtl="0" eaLnBrk="1" latinLnBrk="0" hangingPunct="1"/>
                      <a:r>
                        <a:rPr kumimoji="1" lang="ja-JP" altLang="en-US" sz="1050" b="0" kern="100" dirty="0">
                          <a:solidFill>
                            <a:schemeClr val="tx1">
                              <a:lumMod val="65000"/>
                              <a:lumOff val="35000"/>
                            </a:schemeClr>
                          </a:solidFill>
                          <a:effectLst/>
                          <a:latin typeface="+mn-lt"/>
                          <a:ea typeface="+mn-ea"/>
                          <a:cs typeface="+mn-cs"/>
                        </a:rPr>
                        <a:t>②ウェブサイトの場合</a:t>
                      </a:r>
                    </a:p>
                    <a:p>
                      <a:pPr marL="0" algn="just" defTabSz="685800" rtl="0" eaLnBrk="1" latinLnBrk="0" hangingPunct="1"/>
                      <a:r>
                        <a:rPr kumimoji="1" lang="ja-JP" altLang="en-US" sz="1050" b="0" kern="100" dirty="0">
                          <a:solidFill>
                            <a:schemeClr val="tx1">
                              <a:lumMod val="65000"/>
                              <a:lumOff val="35000"/>
                            </a:schemeClr>
                          </a:solidFill>
                          <a:effectLst/>
                          <a:latin typeface="+mn-lt"/>
                          <a:ea typeface="+mn-ea"/>
                          <a:cs typeface="+mn-cs"/>
                        </a:rPr>
                        <a:t>㈱後藤製作所</a:t>
                      </a:r>
                      <a:r>
                        <a:rPr kumimoji="1" lang="en-US" sz="1050" b="0" kern="100" dirty="0">
                          <a:solidFill>
                            <a:schemeClr val="tx1">
                              <a:lumMod val="65000"/>
                              <a:lumOff val="35000"/>
                            </a:schemeClr>
                          </a:solidFill>
                          <a:effectLst/>
                          <a:latin typeface="+mn-lt"/>
                          <a:ea typeface="+mn-ea"/>
                          <a:cs typeface="+mn-cs"/>
                        </a:rPr>
                        <a:t>. ”</a:t>
                      </a:r>
                      <a:r>
                        <a:rPr kumimoji="1" lang="ja-JP" altLang="en-US" sz="1050" b="0" kern="100" dirty="0">
                          <a:solidFill>
                            <a:schemeClr val="tx1">
                              <a:lumMod val="65000"/>
                              <a:lumOff val="35000"/>
                            </a:schemeClr>
                          </a:solidFill>
                          <a:effectLst/>
                          <a:latin typeface="+mn-lt"/>
                          <a:ea typeface="+mn-ea"/>
                          <a:cs typeface="+mn-cs"/>
                        </a:rPr>
                        <a:t>飛行機の操縦法”</a:t>
                      </a:r>
                      <a:r>
                        <a:rPr kumimoji="1" lang="en-US" sz="1050" b="0" kern="100" dirty="0">
                          <a:solidFill>
                            <a:schemeClr val="tx1">
                              <a:lumMod val="65000"/>
                              <a:lumOff val="35000"/>
                            </a:schemeClr>
                          </a:solidFill>
                          <a:effectLst/>
                          <a:latin typeface="+mn-lt"/>
                          <a:ea typeface="+mn-ea"/>
                          <a:cs typeface="+mn-cs"/>
                        </a:rPr>
                        <a:t>. http://www.goto.co.jp/rust/mechanism.html,</a:t>
                      </a:r>
                      <a:r>
                        <a:rPr kumimoji="1" lang="ja-JP" altLang="en-US" sz="1050" b="0" kern="100" dirty="0">
                          <a:solidFill>
                            <a:schemeClr val="tx1">
                              <a:lumMod val="65000"/>
                              <a:lumOff val="35000"/>
                            </a:schemeClr>
                          </a:solidFill>
                          <a:effectLst/>
                          <a:latin typeface="+mn-lt"/>
                          <a:ea typeface="+mn-ea"/>
                          <a:cs typeface="+mn-cs"/>
                        </a:rPr>
                        <a:t>（参照</a:t>
                      </a:r>
                      <a:r>
                        <a:rPr kumimoji="1" lang="en-US" sz="1050" b="0" kern="100" dirty="0">
                          <a:solidFill>
                            <a:schemeClr val="tx1">
                              <a:lumMod val="65000"/>
                              <a:lumOff val="35000"/>
                            </a:schemeClr>
                          </a:solidFill>
                          <a:effectLst/>
                          <a:latin typeface="+mn-lt"/>
                          <a:ea typeface="+mn-ea"/>
                          <a:cs typeface="+mn-cs"/>
                        </a:rPr>
                        <a:t>2016-12-1</a:t>
                      </a:r>
                      <a:r>
                        <a:rPr kumimoji="1" lang="ja-JP" altLang="en-US" sz="1050" b="0" kern="100" dirty="0">
                          <a:solidFill>
                            <a:schemeClr val="tx1">
                              <a:lumMod val="65000"/>
                              <a:lumOff val="35000"/>
                            </a:schemeClr>
                          </a:solidFill>
                          <a:effectLst/>
                          <a:latin typeface="+mn-lt"/>
                          <a:ea typeface="+mn-ea"/>
                          <a:cs typeface="+mn-cs"/>
                        </a:rPr>
                        <a:t>）</a:t>
                      </a:r>
                    </a:p>
                    <a:p>
                      <a:pPr marL="0" algn="just" defTabSz="685800" rtl="0" eaLnBrk="1" latinLnBrk="0" hangingPunct="1"/>
                      <a:r>
                        <a:rPr kumimoji="1" lang="en-US" altLang="ja-JP" sz="1050" b="0" kern="100" dirty="0">
                          <a:solidFill>
                            <a:schemeClr val="tx1">
                              <a:lumMod val="65000"/>
                              <a:lumOff val="35000"/>
                            </a:schemeClr>
                          </a:solidFill>
                          <a:effectLst/>
                          <a:latin typeface="+mn-lt"/>
                          <a:ea typeface="+mn-ea"/>
                          <a:cs typeface="+mn-cs"/>
                        </a:rPr>
                        <a:t>STI for SDGs</a:t>
                      </a:r>
                      <a:r>
                        <a:rPr kumimoji="1" lang="ja-JP" altLang="en-US" sz="1050" b="0" kern="100" dirty="0">
                          <a:solidFill>
                            <a:schemeClr val="tx1">
                              <a:lumMod val="65000"/>
                              <a:lumOff val="35000"/>
                            </a:schemeClr>
                          </a:solidFill>
                          <a:effectLst/>
                          <a:latin typeface="+mn-lt"/>
                          <a:ea typeface="+mn-ea"/>
                          <a:cs typeface="+mn-cs"/>
                        </a:rPr>
                        <a:t> 研究所</a:t>
                      </a:r>
                      <a:r>
                        <a:rPr kumimoji="1" lang="en-US" sz="1050" b="0" kern="100" dirty="0">
                          <a:solidFill>
                            <a:schemeClr val="tx1">
                              <a:lumMod val="65000"/>
                              <a:lumOff val="35000"/>
                            </a:schemeClr>
                          </a:solidFill>
                          <a:effectLst/>
                          <a:latin typeface="+mn-lt"/>
                          <a:ea typeface="+mn-ea"/>
                          <a:cs typeface="+mn-cs"/>
                        </a:rPr>
                        <a:t>.”</a:t>
                      </a:r>
                      <a:r>
                        <a:rPr kumimoji="1" lang="ja-JP" altLang="en-US" sz="1050" b="0" kern="100" dirty="0">
                          <a:solidFill>
                            <a:schemeClr val="tx1">
                              <a:lumMod val="65000"/>
                              <a:lumOff val="35000"/>
                            </a:schemeClr>
                          </a:solidFill>
                          <a:effectLst/>
                          <a:latin typeface="+mn-lt"/>
                          <a:ea typeface="+mn-ea"/>
                          <a:cs typeface="+mn-cs"/>
                        </a:rPr>
                        <a:t>参考文献の書き方”</a:t>
                      </a:r>
                      <a:r>
                        <a:rPr kumimoji="1" lang="en-US" sz="1050" b="0" kern="100" dirty="0">
                          <a:solidFill>
                            <a:schemeClr val="tx1">
                              <a:lumMod val="65000"/>
                              <a:lumOff val="35000"/>
                            </a:schemeClr>
                          </a:solidFill>
                          <a:effectLst/>
                          <a:latin typeface="+mn-lt"/>
                          <a:ea typeface="+mn-ea"/>
                          <a:cs typeface="+mn-cs"/>
                        </a:rPr>
                        <a:t>. http://www.hc.lib.sti.ac.jp/studyskills/pdf/8_example.pdf,</a:t>
                      </a:r>
                      <a:r>
                        <a:rPr kumimoji="1" lang="ja-JP" altLang="en-US" sz="1050" b="0" kern="100" dirty="0">
                          <a:solidFill>
                            <a:schemeClr val="tx1">
                              <a:lumMod val="65000"/>
                              <a:lumOff val="35000"/>
                            </a:schemeClr>
                          </a:solidFill>
                          <a:effectLst/>
                          <a:latin typeface="+mn-lt"/>
                          <a:ea typeface="+mn-ea"/>
                          <a:cs typeface="+mn-cs"/>
                        </a:rPr>
                        <a:t>（参照</a:t>
                      </a:r>
                      <a:r>
                        <a:rPr kumimoji="1" lang="en-US" sz="1050" b="0" kern="100" dirty="0">
                          <a:solidFill>
                            <a:schemeClr val="tx1">
                              <a:lumMod val="65000"/>
                              <a:lumOff val="35000"/>
                            </a:schemeClr>
                          </a:solidFill>
                          <a:effectLst/>
                          <a:latin typeface="+mn-lt"/>
                          <a:ea typeface="+mn-ea"/>
                          <a:cs typeface="+mn-cs"/>
                        </a:rPr>
                        <a:t>2016-10-3</a:t>
                      </a:r>
                      <a:r>
                        <a:rPr kumimoji="1" lang="ja-JP" altLang="en-US" sz="1050" b="0" kern="100" dirty="0">
                          <a:solidFill>
                            <a:schemeClr val="tx1">
                              <a:lumMod val="65000"/>
                              <a:lumOff val="35000"/>
                            </a:schemeClr>
                          </a:solidFill>
                          <a:effectLst/>
                          <a:latin typeface="+mn-lt"/>
                          <a:ea typeface="+mn-ea"/>
                          <a:cs typeface="+mn-cs"/>
                        </a:rPr>
                        <a:t>）</a:t>
                      </a:r>
                    </a:p>
                  </a:txBody>
                  <a:tcPr marL="51965" marR="519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826621446"/>
                  </a:ext>
                </a:extLst>
              </a:tr>
            </a:tbl>
          </a:graphicData>
        </a:graphic>
      </p:graphicFrame>
    </p:spTree>
    <p:extLst>
      <p:ext uri="{BB962C8B-B14F-4D97-AF65-F5344CB8AC3E}">
        <p14:creationId xmlns:p14="http://schemas.microsoft.com/office/powerpoint/2010/main" val="34091626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TotalTime>
  <Words>411</Words>
  <Application>Microsoft Office PowerPoint</Application>
  <PresentationFormat>A4 210 x 297 mm</PresentationFormat>
  <Paragraphs>23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GUNJI Yasuyoshi</dc:creator>
  <cp:lastModifiedBy>GUNJI Yasuyoshi</cp:lastModifiedBy>
  <cp:revision>6</cp:revision>
  <dcterms:created xsi:type="dcterms:W3CDTF">2021-05-17T02:40:22Z</dcterms:created>
  <dcterms:modified xsi:type="dcterms:W3CDTF">2022-03-03T05:57:46Z</dcterms:modified>
</cp:coreProperties>
</file>