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a:srgbClr val="CCFFCC"/>
    <a:srgbClr val="FFFFCC"/>
    <a:srgbClr val="FBFF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0" d="100"/>
          <a:sy n="90" d="100"/>
        </p:scale>
        <p:origin x="1882" y="-130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247" cy="496732"/>
          </a:xfrm>
          <a:prstGeom prst="rect">
            <a:avLst/>
          </a:prstGeom>
        </p:spPr>
        <p:txBody>
          <a:bodyPr vert="horz" lIns="92108" tIns="46054" rIns="92108" bIns="460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49826" y="0"/>
            <a:ext cx="2946246" cy="496732"/>
          </a:xfrm>
          <a:prstGeom prst="rect">
            <a:avLst/>
          </a:prstGeom>
        </p:spPr>
        <p:txBody>
          <a:bodyPr vert="horz" lIns="92108" tIns="46054" rIns="92108" bIns="46054" rtlCol="0"/>
          <a:lstStyle>
            <a:lvl1pPr algn="r">
              <a:defRPr sz="1200"/>
            </a:lvl1pPr>
          </a:lstStyle>
          <a:p>
            <a:fld id="{8D46021E-C027-40D7-ABE5-BD6911DBB59C}" type="datetimeFigureOut">
              <a:rPr kumimoji="1" lang="ja-JP" altLang="en-US" smtClean="0"/>
              <a:t>2019/4/22</a:t>
            </a:fld>
            <a:endParaRPr kumimoji="1" lang="ja-JP" altLang="en-US"/>
          </a:p>
        </p:txBody>
      </p:sp>
      <p:sp>
        <p:nvSpPr>
          <p:cNvPr id="4" name="スライド イメージ プレースホルダー 3"/>
          <p:cNvSpPr>
            <a:spLocks noGrp="1" noRot="1" noChangeAspect="1"/>
          </p:cNvSpPr>
          <p:nvPr>
            <p:ph type="sldImg" idx="2"/>
          </p:nvPr>
        </p:nvSpPr>
        <p:spPr>
          <a:xfrm>
            <a:off x="2003425" y="744538"/>
            <a:ext cx="2790825" cy="3722687"/>
          </a:xfrm>
          <a:prstGeom prst="rect">
            <a:avLst/>
          </a:prstGeom>
          <a:noFill/>
          <a:ln w="12700">
            <a:solidFill>
              <a:prstClr val="black"/>
            </a:solidFill>
          </a:ln>
        </p:spPr>
        <p:txBody>
          <a:bodyPr vert="horz" lIns="92108" tIns="46054" rIns="92108" bIns="46054" rtlCol="0" anchor="ctr"/>
          <a:lstStyle/>
          <a:p>
            <a:endParaRPr lang="ja-JP" altLang="en-US"/>
          </a:p>
        </p:txBody>
      </p:sp>
      <p:sp>
        <p:nvSpPr>
          <p:cNvPr id="5" name="ノート プレースホルダー 4"/>
          <p:cNvSpPr>
            <a:spLocks noGrp="1"/>
          </p:cNvSpPr>
          <p:nvPr>
            <p:ph type="body" sz="quarter" idx="3"/>
          </p:nvPr>
        </p:nvSpPr>
        <p:spPr>
          <a:xfrm>
            <a:off x="679288" y="4714953"/>
            <a:ext cx="5439101" cy="4467387"/>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309"/>
            <a:ext cx="2946247" cy="496731"/>
          </a:xfrm>
          <a:prstGeom prst="rect">
            <a:avLst/>
          </a:prstGeom>
        </p:spPr>
        <p:txBody>
          <a:bodyPr vert="horz" lIns="92108" tIns="46054" rIns="92108" bIns="460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49826" y="9428309"/>
            <a:ext cx="2946246" cy="496731"/>
          </a:xfrm>
          <a:prstGeom prst="rect">
            <a:avLst/>
          </a:prstGeom>
        </p:spPr>
        <p:txBody>
          <a:bodyPr vert="horz" lIns="92108" tIns="46054" rIns="92108" bIns="46054" rtlCol="0" anchor="b"/>
          <a:lstStyle>
            <a:lvl1pPr algn="r">
              <a:defRPr sz="1200"/>
            </a:lvl1pPr>
          </a:lstStyle>
          <a:p>
            <a:fld id="{2A0A1B4E-40C9-471E-A1FF-0DE4C1F58E5B}" type="slidenum">
              <a:rPr kumimoji="1" lang="ja-JP" altLang="en-US" smtClean="0"/>
              <a:t>‹#›</a:t>
            </a:fld>
            <a:endParaRPr kumimoji="1" lang="ja-JP" altLang="en-US"/>
          </a:p>
        </p:txBody>
      </p:sp>
    </p:spTree>
    <p:extLst>
      <p:ext uri="{BB962C8B-B14F-4D97-AF65-F5344CB8AC3E}">
        <p14:creationId xmlns:p14="http://schemas.microsoft.com/office/powerpoint/2010/main" val="14542051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566860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545054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4080807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22567432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557226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408307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8904265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511484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3971704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212930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FD56E8-EBEE-4131-B867-9F37890A878A}" type="datetimeFigureOut">
              <a:rPr kumimoji="1" lang="ja-JP" altLang="en-US" smtClean="0"/>
              <a:t>2019/4/22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4139704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32FD56E8-EBEE-4131-B867-9F37890A878A}" type="datetimeFigureOut">
              <a:rPr kumimoji="1" lang="ja-JP" altLang="en-US" smtClean="0"/>
              <a:t>2019/4/22</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E0B2F0FF-EFDB-4D72-9215-255017F74922}" type="slidenum">
              <a:rPr kumimoji="1" lang="ja-JP" altLang="en-US" smtClean="0"/>
              <a:t>‹#›</a:t>
            </a:fld>
            <a:endParaRPr kumimoji="1" lang="ja-JP" altLang="en-US"/>
          </a:p>
        </p:txBody>
      </p:sp>
    </p:spTree>
    <p:extLst>
      <p:ext uri="{BB962C8B-B14F-4D97-AF65-F5344CB8AC3E}">
        <p14:creationId xmlns:p14="http://schemas.microsoft.com/office/powerpoint/2010/main" val="19859705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32"/>
          <p:cNvSpPr/>
          <p:nvPr/>
        </p:nvSpPr>
        <p:spPr>
          <a:xfrm>
            <a:off x="77149" y="4120188"/>
            <a:ext cx="6672549" cy="4916308"/>
          </a:xfrm>
          <a:prstGeom prst="roundRect">
            <a:avLst>
              <a:gd name="adj" fmla="val 906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9" name="対角する 2 つの角を丸めた四角形 1028"/>
          <p:cNvSpPr/>
          <p:nvPr/>
        </p:nvSpPr>
        <p:spPr>
          <a:xfrm>
            <a:off x="625852" y="3707904"/>
            <a:ext cx="5616624" cy="864096"/>
          </a:xfrm>
          <a:prstGeom prst="round2DiagRect">
            <a:avLst/>
          </a:prstGeom>
          <a:solidFill>
            <a:schemeClr val="accent6">
              <a:lumMod val="20000"/>
              <a:lumOff val="8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36000" rtlCol="0" anchor="t" anchorCtr="1"/>
          <a:lstStyle/>
          <a:p>
            <a:pPr algn="ctr"/>
            <a:r>
              <a:rPr lang="ja-JP" altLang="en-US" sz="2400" dirty="0">
                <a:solidFill>
                  <a:schemeClr val="tx1"/>
                </a:solidFill>
                <a:effectLst>
                  <a:outerShdw blurRad="38100" dist="38100" dir="2700000" algn="tl">
                    <a:srgbClr val="000000">
                      <a:alpha val="43137"/>
                    </a:srgbClr>
                  </a:outerShdw>
                </a:effectLst>
                <a:latin typeface="HGS創英角ﾎﾟｯﾌﾟ体" panose="040B0A00000000000000" pitchFamily="50" charset="-128"/>
                <a:ea typeface="HGS創英角ﾎﾟｯﾌﾟ体" panose="040B0A00000000000000" pitchFamily="50" charset="-128"/>
              </a:rPr>
              <a:t>ささえる  ・ はぐくむ  ・ つなげる</a:t>
            </a:r>
            <a:endParaRPr lang="en-US" altLang="ja-JP" sz="2400" dirty="0">
              <a:solidFill>
                <a:schemeClr val="tx1"/>
              </a:solidFill>
              <a:effectLst>
                <a:outerShdw blurRad="38100" dist="38100" dir="2700000" algn="tl">
                  <a:srgbClr val="000000">
                    <a:alpha val="43137"/>
                  </a:srgbClr>
                </a:outerShdw>
              </a:effectLst>
              <a:latin typeface="HGS創英角ﾎﾟｯﾌﾟ体" panose="040B0A00000000000000" pitchFamily="50" charset="-128"/>
              <a:ea typeface="HGS創英角ﾎﾟｯﾌﾟ体" panose="040B0A00000000000000" pitchFamily="50" charset="-128"/>
            </a:endParaRPr>
          </a:p>
          <a:p>
            <a:pPr algn="ctr"/>
            <a:endParaRPr lang="en-US" altLang="ja-JP" dirty="0">
              <a:solidFill>
                <a:schemeClr val="tx1"/>
              </a:solidFill>
              <a:effectLst>
                <a:outerShdw blurRad="38100" dist="38100" dir="2700000" algn="tl">
                  <a:srgbClr val="000000">
                    <a:alpha val="43137"/>
                  </a:srgbClr>
                </a:outerShdw>
              </a:effectLst>
              <a:latin typeface="HGS創英角ﾎﾟｯﾌﾟ体" panose="040B0A00000000000000" pitchFamily="50" charset="-128"/>
              <a:ea typeface="HGS創英角ﾎﾟｯﾌﾟ体" panose="040B0A00000000000000" pitchFamily="50" charset="-128"/>
            </a:endParaRPr>
          </a:p>
        </p:txBody>
      </p:sp>
      <p:grpSp>
        <p:nvGrpSpPr>
          <p:cNvPr id="12" name="グループ化 11"/>
          <p:cNvGrpSpPr/>
          <p:nvPr/>
        </p:nvGrpSpPr>
        <p:grpSpPr>
          <a:xfrm>
            <a:off x="1614384" y="5347490"/>
            <a:ext cx="3629232" cy="2799470"/>
            <a:chOff x="1595310" y="5270407"/>
            <a:chExt cx="3629232" cy="2799470"/>
          </a:xfrm>
        </p:grpSpPr>
        <p:sp>
          <p:nvSpPr>
            <p:cNvPr id="56" name="円/楕円 55"/>
            <p:cNvSpPr/>
            <p:nvPr/>
          </p:nvSpPr>
          <p:spPr>
            <a:xfrm>
              <a:off x="2346114" y="5270407"/>
              <a:ext cx="2016000" cy="1800000"/>
            </a:xfrm>
            <a:prstGeom prst="ellipse">
              <a:avLst/>
            </a:prstGeom>
            <a:solidFill>
              <a:srgbClr val="FFFFCC">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創英角ﾎﾟｯﾌﾟ体" panose="040B0A00000000000000" pitchFamily="50" charset="-128"/>
                  <a:ea typeface="HGS創英角ﾎﾟｯﾌﾟ体" panose="040B0A00000000000000" pitchFamily="50" charset="-128"/>
                </a:rPr>
                <a:t>ネットワーク</a:t>
              </a: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r>
                <a:rPr kumimoji="1" lang="ja-JP" altLang="en-US" sz="1600" dirty="0">
                  <a:solidFill>
                    <a:schemeClr val="tx1"/>
                  </a:solidFill>
                  <a:latin typeface="HGS創英角ﾎﾟｯﾌﾟ体" panose="040B0A00000000000000" pitchFamily="50" charset="-128"/>
                  <a:ea typeface="HGS創英角ﾎﾟｯﾌﾟ体" panose="040B0A00000000000000" pitchFamily="50" charset="-128"/>
                </a:rPr>
                <a:t>構築</a:t>
              </a: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kumimoji="1" lang="ja-JP" altLang="en-US" sz="16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55" name="円/楕円 54"/>
            <p:cNvSpPr/>
            <p:nvPr/>
          </p:nvSpPr>
          <p:spPr>
            <a:xfrm>
              <a:off x="1595310" y="6257779"/>
              <a:ext cx="2016000" cy="1800000"/>
            </a:xfrm>
            <a:prstGeom prst="ellipse">
              <a:avLst/>
            </a:prstGeom>
            <a:solidFill>
              <a:srgbClr val="CCFFCC">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r>
                <a:rPr kumimoji="1" lang="ja-JP" altLang="en-US" sz="1600" dirty="0">
                  <a:solidFill>
                    <a:schemeClr val="tx1"/>
                  </a:solidFill>
                  <a:latin typeface="HGS創英角ﾎﾟｯﾌﾟ体" panose="040B0A00000000000000" pitchFamily="50" charset="-128"/>
                  <a:ea typeface="HGS創英角ﾎﾟｯﾌﾟ体" panose="040B0A00000000000000" pitchFamily="50" charset="-128"/>
                </a:rPr>
                <a:t>支援・助言</a:t>
              </a:r>
            </a:p>
          </p:txBody>
        </p:sp>
        <p:sp>
          <p:nvSpPr>
            <p:cNvPr id="42" name="円/楕円 41"/>
            <p:cNvSpPr/>
            <p:nvPr/>
          </p:nvSpPr>
          <p:spPr>
            <a:xfrm>
              <a:off x="3208542" y="6269877"/>
              <a:ext cx="2016000" cy="1800000"/>
            </a:xfrm>
            <a:prstGeom prst="ellipse">
              <a:avLst/>
            </a:prstGeom>
            <a:solidFill>
              <a:srgbClr val="FFCCFF">
                <a:alpha val="2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endParaRPr kumimoji="1" lang="en-US" altLang="ja-JP" sz="1600" dirty="0">
                <a:solidFill>
                  <a:schemeClr val="tx1"/>
                </a:solidFill>
                <a:latin typeface="HGS創英角ﾎﾟｯﾌﾟ体" panose="040B0A00000000000000" pitchFamily="50" charset="-128"/>
                <a:ea typeface="HGS創英角ﾎﾟｯﾌﾟ体" panose="040B0A00000000000000" pitchFamily="50" charset="-128"/>
              </a:endParaRPr>
            </a:p>
            <a:p>
              <a:pPr algn="ctr"/>
              <a:r>
                <a:rPr kumimoji="1" lang="ja-JP" altLang="en-US" sz="1600" dirty="0">
                  <a:solidFill>
                    <a:schemeClr val="tx1"/>
                  </a:solidFill>
                  <a:latin typeface="HGS創英角ﾎﾟｯﾌﾟ体" panose="040B0A00000000000000" pitchFamily="50" charset="-128"/>
                  <a:ea typeface="HGS創英角ﾎﾟｯﾌﾟ体" panose="040B0A00000000000000" pitchFamily="50" charset="-128"/>
                </a:rPr>
                <a:t>研修の実施</a:t>
              </a:r>
            </a:p>
          </p:txBody>
        </p:sp>
      </p:grpSp>
      <p:sp>
        <p:nvSpPr>
          <p:cNvPr id="4" name="角丸四角形 3"/>
          <p:cNvSpPr/>
          <p:nvPr/>
        </p:nvSpPr>
        <p:spPr>
          <a:xfrm>
            <a:off x="345776" y="139006"/>
            <a:ext cx="6156685" cy="384043"/>
          </a:xfrm>
          <a:prstGeom prst="round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北部教育事務所　家庭・地域教育担当　事業イメージ図</a:t>
            </a:r>
          </a:p>
        </p:txBody>
      </p:sp>
      <p:sp>
        <p:nvSpPr>
          <p:cNvPr id="6" name="テキスト ボックス 5"/>
          <p:cNvSpPr txBox="1"/>
          <p:nvPr/>
        </p:nvSpPr>
        <p:spPr>
          <a:xfrm>
            <a:off x="255699" y="542025"/>
            <a:ext cx="6336837" cy="769441"/>
          </a:xfrm>
          <a:prstGeom prst="rect">
            <a:avLst/>
          </a:prstGeom>
          <a:noFill/>
        </p:spPr>
        <p:txBody>
          <a:bodyPr wrap="square" rtlCol="0">
            <a:spAutoFit/>
          </a:bodyPr>
          <a:lstStyle/>
          <a:p>
            <a:r>
              <a:rPr lang="ja-JP" altLang="en-US" sz="1100" dirty="0">
                <a:latin typeface="HG丸ｺﾞｼｯｸM-PRO" panose="020F0600000000000000" pitchFamily="50" charset="-128"/>
                <a:ea typeface="HG丸ｺﾞｼｯｸM-PRO" panose="020F0600000000000000" pitchFamily="50" charset="-128"/>
              </a:rPr>
              <a:t>　過疎化、少子高齢化、メディアの普及等、社会環境の大きな変化により、地域コミュニティの希薄化や教育力の低下などの課題が浮き彫りになり、国を挙げての地方創生が叫ばれています。</a:t>
            </a:r>
            <a:endParaRPr lang="en-US" altLang="ja-JP" sz="1100" dirty="0">
              <a:latin typeface="HG丸ｺﾞｼｯｸM-PRO" panose="020F0600000000000000" pitchFamily="50" charset="-128"/>
              <a:ea typeface="HG丸ｺﾞｼｯｸM-PRO" panose="020F0600000000000000" pitchFamily="50" charset="-128"/>
            </a:endParaRPr>
          </a:p>
          <a:p>
            <a:r>
              <a:rPr lang="ja-JP" altLang="en-US" sz="1100" dirty="0">
                <a:latin typeface="HG丸ｺﾞｼｯｸM-PRO" panose="020F0600000000000000" pitchFamily="50" charset="-128"/>
                <a:ea typeface="HG丸ｺﾞｼｯｸM-PRO" panose="020F0600000000000000" pitchFamily="50" charset="-128"/>
              </a:rPr>
              <a:t>　そのような中、管内市町村が抱える地域課題の解決のために、北部教育事務所は</a:t>
            </a:r>
            <a:r>
              <a:rPr lang="en-US" altLang="ja-JP" sz="1100" b="1" dirty="0">
                <a:latin typeface="HG丸ｺﾞｼｯｸM-PRO" panose="020F0600000000000000" pitchFamily="50" charset="-128"/>
                <a:ea typeface="HG丸ｺﾞｼｯｸM-PRO" panose="020F0600000000000000" pitchFamily="50" charset="-128"/>
              </a:rPr>
              <a:t>『</a:t>
            </a:r>
            <a:r>
              <a:rPr lang="ja-JP" altLang="en-US" sz="1100" b="1" dirty="0">
                <a:latin typeface="HG丸ｺﾞｼｯｸM-PRO" panose="020F0600000000000000" pitchFamily="50" charset="-128"/>
                <a:ea typeface="HG丸ｺﾞｼｯｸM-PRO" panose="020F0600000000000000" pitchFamily="50" charset="-128"/>
              </a:rPr>
              <a:t>人財育成</a:t>
            </a:r>
            <a:r>
              <a:rPr lang="en-US" altLang="ja-JP" sz="1100" b="1" dirty="0">
                <a:latin typeface="HG丸ｺﾞｼｯｸM-PRO" panose="020F0600000000000000" pitchFamily="50" charset="-128"/>
                <a:ea typeface="HG丸ｺﾞｼｯｸM-PRO" panose="020F0600000000000000" pitchFamily="50" charset="-128"/>
              </a:rPr>
              <a:t>』</a:t>
            </a:r>
            <a:r>
              <a:rPr lang="ja-JP" altLang="en-US" sz="1100" dirty="0">
                <a:latin typeface="HG丸ｺﾞｼｯｸM-PRO" panose="020F0600000000000000" pitchFamily="50" charset="-128"/>
                <a:ea typeface="HG丸ｺﾞｼｯｸM-PRO" panose="020F0600000000000000" pitchFamily="50" charset="-128"/>
              </a:rPr>
              <a:t>をとおして積極的に支援を行います。</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29" name="角丸四角形 28"/>
          <p:cNvSpPr/>
          <p:nvPr/>
        </p:nvSpPr>
        <p:spPr>
          <a:xfrm>
            <a:off x="212752" y="1663773"/>
            <a:ext cx="6414896" cy="104053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円/楕円 34"/>
          <p:cNvSpPr/>
          <p:nvPr/>
        </p:nvSpPr>
        <p:spPr>
          <a:xfrm>
            <a:off x="1074453" y="1411523"/>
            <a:ext cx="4719422" cy="480053"/>
          </a:xfrm>
          <a:prstGeom prst="ellipse">
            <a:avLst/>
          </a:prstGeom>
          <a:solidFill>
            <a:schemeClr val="accent6">
              <a:lumMod val="60000"/>
              <a:lumOff val="4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chemeClr val="tx1"/>
                </a:solidFill>
                <a:effectLst>
                  <a:outerShdw blurRad="38100" dist="38100" dir="2700000" algn="tl">
                    <a:srgbClr val="000000">
                      <a:alpha val="43137"/>
                    </a:srgbClr>
                  </a:outerShdw>
                </a:effectLst>
              </a:rPr>
              <a:t>地域課題の解決</a:t>
            </a:r>
          </a:p>
        </p:txBody>
      </p:sp>
      <p:grpSp>
        <p:nvGrpSpPr>
          <p:cNvPr id="2" name="グループ化 1"/>
          <p:cNvGrpSpPr/>
          <p:nvPr/>
        </p:nvGrpSpPr>
        <p:grpSpPr>
          <a:xfrm>
            <a:off x="426920" y="1970735"/>
            <a:ext cx="5960152" cy="662014"/>
            <a:chOff x="426920" y="1522027"/>
            <a:chExt cx="5960152" cy="662014"/>
          </a:xfrm>
        </p:grpSpPr>
        <p:sp>
          <p:nvSpPr>
            <p:cNvPr id="26" name="角丸四角形 25"/>
            <p:cNvSpPr/>
            <p:nvPr/>
          </p:nvSpPr>
          <p:spPr>
            <a:xfrm>
              <a:off x="2454818" y="1896041"/>
              <a:ext cx="1917213" cy="288000"/>
            </a:xfrm>
            <a:prstGeom prst="roundRect">
              <a:avLst/>
            </a:prstGeom>
            <a:solidFill>
              <a:schemeClr val="accent3">
                <a:lumMod val="60000"/>
                <a:lumOff val="40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社会教育関係団体</a:t>
              </a:r>
            </a:p>
          </p:txBody>
        </p:sp>
        <p:sp>
          <p:nvSpPr>
            <p:cNvPr id="27" name="角丸四角形 26"/>
            <p:cNvSpPr/>
            <p:nvPr/>
          </p:nvSpPr>
          <p:spPr>
            <a:xfrm>
              <a:off x="1296344" y="1522027"/>
              <a:ext cx="4292602" cy="288000"/>
            </a:xfrm>
            <a:prstGeom prst="roundRect">
              <a:avLst/>
            </a:prstGeom>
            <a:solidFill>
              <a:schemeClr val="accent3">
                <a:lumMod val="60000"/>
                <a:lumOff val="40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市町村（教育委員会、関係部局等）</a:t>
              </a:r>
            </a:p>
          </p:txBody>
        </p:sp>
        <p:sp>
          <p:nvSpPr>
            <p:cNvPr id="28" name="角丸四角形 27"/>
            <p:cNvSpPr/>
            <p:nvPr/>
          </p:nvSpPr>
          <p:spPr>
            <a:xfrm>
              <a:off x="4469859" y="1896041"/>
              <a:ext cx="1917213" cy="288000"/>
            </a:xfrm>
            <a:prstGeom prst="roundRect">
              <a:avLst/>
            </a:prstGeom>
            <a:solidFill>
              <a:schemeClr val="accent3">
                <a:lumMod val="60000"/>
                <a:lumOff val="40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企業等</a:t>
              </a:r>
            </a:p>
          </p:txBody>
        </p:sp>
        <p:sp>
          <p:nvSpPr>
            <p:cNvPr id="25" name="角丸四角形 24"/>
            <p:cNvSpPr/>
            <p:nvPr/>
          </p:nvSpPr>
          <p:spPr>
            <a:xfrm>
              <a:off x="426920" y="1896041"/>
              <a:ext cx="1917213" cy="288000"/>
            </a:xfrm>
            <a:prstGeom prst="roundRect">
              <a:avLst/>
            </a:prstGeom>
            <a:solidFill>
              <a:schemeClr val="accent3">
                <a:lumMod val="60000"/>
                <a:lumOff val="40000"/>
              </a:schemeClr>
            </a:solidFill>
            <a:ln w="9525">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rPr>
                <a:t>教育機関</a:t>
              </a:r>
            </a:p>
          </p:txBody>
        </p:sp>
      </p:grpSp>
      <p:sp>
        <p:nvSpPr>
          <p:cNvPr id="7" name="テキスト ボックス 6"/>
          <p:cNvSpPr txBox="1"/>
          <p:nvPr/>
        </p:nvSpPr>
        <p:spPr>
          <a:xfrm>
            <a:off x="855982" y="4140000"/>
            <a:ext cx="1630067" cy="430887"/>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各種団体に対して</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支援や助言を行います。</a:t>
            </a:r>
          </a:p>
        </p:txBody>
      </p:sp>
      <p:sp>
        <p:nvSpPr>
          <p:cNvPr id="37" name="テキスト ボックス 36"/>
          <p:cNvSpPr txBox="1"/>
          <p:nvPr/>
        </p:nvSpPr>
        <p:spPr>
          <a:xfrm>
            <a:off x="2687709" y="4140000"/>
            <a:ext cx="1662904" cy="430887"/>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各種研修会を実施し、</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資質向上をめざします</a:t>
            </a:r>
            <a:r>
              <a:rPr kumimoji="1" lang="ja-JP" altLang="en-US" sz="1100" dirty="0">
                <a:latin typeface="HG丸ｺﾞｼｯｸM-PRO" panose="020F0600000000000000" pitchFamily="50" charset="-128"/>
                <a:ea typeface="HG丸ｺﾞｼｯｸM-PRO" panose="020F0600000000000000" pitchFamily="50" charset="-128"/>
              </a:rPr>
              <a:t>。</a:t>
            </a:r>
            <a:endParaRPr kumimoji="1" lang="en-US" altLang="ja-JP" sz="1100" dirty="0">
              <a:latin typeface="HG丸ｺﾞｼｯｸM-PRO" panose="020F0600000000000000" pitchFamily="50" charset="-128"/>
              <a:ea typeface="HG丸ｺﾞｼｯｸM-PRO" panose="020F0600000000000000" pitchFamily="50" charset="-128"/>
            </a:endParaRPr>
          </a:p>
        </p:txBody>
      </p:sp>
      <p:sp>
        <p:nvSpPr>
          <p:cNvPr id="41" name="テキスト ボックス 40"/>
          <p:cNvSpPr txBox="1"/>
          <p:nvPr/>
        </p:nvSpPr>
        <p:spPr>
          <a:xfrm>
            <a:off x="4469860" y="4140000"/>
            <a:ext cx="1846740" cy="415498"/>
          </a:xfrm>
          <a:prstGeom prst="rect">
            <a:avLst/>
          </a:prstGeom>
          <a:noFill/>
        </p:spPr>
        <p:txBody>
          <a:bodyPr wrap="square" rtlCol="0">
            <a:spAutoFit/>
          </a:bodyPr>
          <a:lstStyle/>
          <a:p>
            <a:r>
              <a:rPr kumimoji="1" lang="ja-JP" altLang="en-US" sz="1050" dirty="0">
                <a:latin typeface="HG丸ｺﾞｼｯｸM-PRO" panose="020F0600000000000000" pitchFamily="50" charset="-128"/>
                <a:ea typeface="HG丸ｺﾞｼｯｸM-PRO" panose="020F0600000000000000" pitchFamily="50" charset="-128"/>
              </a:rPr>
              <a:t>各種団体をつなぎ、</a:t>
            </a:r>
            <a:endParaRPr kumimoji="1" lang="en-US" altLang="ja-JP" sz="1050" dirty="0">
              <a:latin typeface="HG丸ｺﾞｼｯｸM-PRO" panose="020F0600000000000000" pitchFamily="50" charset="-128"/>
              <a:ea typeface="HG丸ｺﾞｼｯｸM-PRO" panose="020F0600000000000000" pitchFamily="50" charset="-128"/>
            </a:endParaRPr>
          </a:p>
          <a:p>
            <a:r>
              <a:rPr kumimoji="1" lang="ja-JP" altLang="en-US" sz="1050" dirty="0">
                <a:latin typeface="HG丸ｺﾞｼｯｸM-PRO" panose="020F0600000000000000" pitchFamily="50" charset="-128"/>
                <a:ea typeface="HG丸ｺﾞｼｯｸM-PRO" panose="020F0600000000000000" pitchFamily="50" charset="-128"/>
              </a:rPr>
              <a:t>ネットワークをつくります。</a:t>
            </a:r>
          </a:p>
        </p:txBody>
      </p:sp>
      <p:sp>
        <p:nvSpPr>
          <p:cNvPr id="24" name="六角形 23"/>
          <p:cNvSpPr/>
          <p:nvPr/>
        </p:nvSpPr>
        <p:spPr>
          <a:xfrm>
            <a:off x="1262050" y="4860032"/>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S UI Gothic" panose="020B0600070205080204" pitchFamily="50" charset="-128"/>
                <a:ea typeface="MS UI Gothic" panose="020B0600070205080204" pitchFamily="50" charset="-128"/>
              </a:rPr>
              <a:t>少年団体</a:t>
            </a:r>
          </a:p>
        </p:txBody>
      </p:sp>
      <p:sp>
        <p:nvSpPr>
          <p:cNvPr id="43" name="六角形 42"/>
          <p:cNvSpPr/>
          <p:nvPr/>
        </p:nvSpPr>
        <p:spPr>
          <a:xfrm>
            <a:off x="2800746" y="4674203"/>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S UI Gothic" panose="020B0600070205080204" pitchFamily="50" charset="-128"/>
                <a:ea typeface="MS UI Gothic" panose="020B0600070205080204" pitchFamily="50" charset="-128"/>
              </a:rPr>
              <a:t>青年団体</a:t>
            </a:r>
          </a:p>
        </p:txBody>
      </p:sp>
      <p:sp>
        <p:nvSpPr>
          <p:cNvPr id="44" name="六角形 43"/>
          <p:cNvSpPr/>
          <p:nvPr/>
        </p:nvSpPr>
        <p:spPr>
          <a:xfrm>
            <a:off x="4303052" y="8157751"/>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100" b="1" dirty="0">
                <a:solidFill>
                  <a:schemeClr val="tx1"/>
                </a:solidFill>
                <a:latin typeface="MS UI Gothic" panose="020B0600070205080204" pitchFamily="50" charset="-128"/>
                <a:ea typeface="MS UI Gothic" panose="020B0600070205080204" pitchFamily="50" charset="-128"/>
              </a:rPr>
              <a:t>家庭教育</a:t>
            </a:r>
            <a:endParaRPr kumimoji="1" lang="en-US" altLang="ja-JP" sz="1100" b="1" dirty="0">
              <a:solidFill>
                <a:schemeClr val="tx1"/>
              </a:solidFill>
              <a:latin typeface="MS UI Gothic" panose="020B0600070205080204" pitchFamily="50" charset="-128"/>
              <a:ea typeface="MS UI Gothic" panose="020B0600070205080204" pitchFamily="50" charset="-128"/>
            </a:endParaRPr>
          </a:p>
        </p:txBody>
      </p:sp>
      <p:sp>
        <p:nvSpPr>
          <p:cNvPr id="45" name="六角形 44"/>
          <p:cNvSpPr/>
          <p:nvPr/>
        </p:nvSpPr>
        <p:spPr>
          <a:xfrm>
            <a:off x="1842818" y="8154725"/>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S UI Gothic" panose="020B0600070205080204" pitchFamily="50" charset="-128"/>
                <a:ea typeface="MS UI Gothic" panose="020B0600070205080204" pitchFamily="50" charset="-128"/>
              </a:rPr>
              <a:t>人権・同和教育</a:t>
            </a:r>
          </a:p>
        </p:txBody>
      </p:sp>
      <p:sp>
        <p:nvSpPr>
          <p:cNvPr id="47" name="六角形 46"/>
          <p:cNvSpPr/>
          <p:nvPr/>
        </p:nvSpPr>
        <p:spPr>
          <a:xfrm>
            <a:off x="212752" y="6624000"/>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S UI Gothic" panose="020B0600070205080204" pitchFamily="50" charset="-128"/>
                <a:ea typeface="MS UI Gothic" panose="020B0600070205080204" pitchFamily="50" charset="-128"/>
              </a:rPr>
              <a:t>生涯スポーツ</a:t>
            </a:r>
            <a:endParaRPr lang="en-US" altLang="ja-JP" sz="1100" b="1" dirty="0">
              <a:solidFill>
                <a:schemeClr val="tx1"/>
              </a:solidFill>
              <a:latin typeface="MS UI Gothic" panose="020B0600070205080204" pitchFamily="50" charset="-128"/>
              <a:ea typeface="MS UI Gothic" panose="020B0600070205080204" pitchFamily="50" charset="-128"/>
            </a:endParaRPr>
          </a:p>
          <a:p>
            <a:pPr algn="ctr"/>
            <a:r>
              <a:rPr kumimoji="1" lang="ja-JP" altLang="en-US" sz="1100" b="1" dirty="0">
                <a:solidFill>
                  <a:schemeClr val="tx1"/>
                </a:solidFill>
                <a:latin typeface="MS UI Gothic" panose="020B0600070205080204" pitchFamily="50" charset="-128"/>
                <a:ea typeface="MS UI Gothic" panose="020B0600070205080204" pitchFamily="50" charset="-128"/>
              </a:rPr>
              <a:t>芸術・文化</a:t>
            </a:r>
            <a:endParaRPr kumimoji="1" lang="en-US" altLang="ja-JP" sz="1100" b="1" dirty="0">
              <a:solidFill>
                <a:schemeClr val="tx1"/>
              </a:solidFill>
              <a:latin typeface="MS UI Gothic" panose="020B0600070205080204" pitchFamily="50" charset="-128"/>
              <a:ea typeface="MS UI Gothic" panose="020B0600070205080204" pitchFamily="50" charset="-128"/>
            </a:endParaRPr>
          </a:p>
        </p:txBody>
      </p:sp>
      <p:sp>
        <p:nvSpPr>
          <p:cNvPr id="48" name="六角形 47"/>
          <p:cNvSpPr/>
          <p:nvPr/>
        </p:nvSpPr>
        <p:spPr>
          <a:xfrm>
            <a:off x="5414198" y="6624000"/>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rPr>
              <a:t>公民館</a:t>
            </a:r>
            <a:endParaRPr kumimoji="1" lang="ja-JP" altLang="en-US" sz="1100" b="1" dirty="0">
              <a:solidFill>
                <a:schemeClr val="tx1"/>
              </a:solidFill>
            </a:endParaRPr>
          </a:p>
        </p:txBody>
      </p:sp>
      <p:sp>
        <p:nvSpPr>
          <p:cNvPr id="49" name="六角形 48"/>
          <p:cNvSpPr/>
          <p:nvPr/>
        </p:nvSpPr>
        <p:spPr>
          <a:xfrm>
            <a:off x="345776" y="7476354"/>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solidFill>
                <a:latin typeface="MS UI Gothic" panose="020B0600070205080204" pitchFamily="50" charset="-128"/>
                <a:ea typeface="MS UI Gothic" panose="020B0600070205080204" pitchFamily="50" charset="-128"/>
              </a:rPr>
              <a:t>社会教育</a:t>
            </a:r>
            <a:endParaRPr kumimoji="1" lang="en-US" altLang="ja-JP" sz="1100" b="1" dirty="0">
              <a:solidFill>
                <a:schemeClr val="tx1"/>
              </a:solidFill>
              <a:latin typeface="MS UI Gothic" panose="020B0600070205080204" pitchFamily="50" charset="-128"/>
              <a:ea typeface="MS UI Gothic" panose="020B0600070205080204" pitchFamily="50" charset="-128"/>
            </a:endParaRPr>
          </a:p>
          <a:p>
            <a:pPr algn="ctr"/>
            <a:r>
              <a:rPr kumimoji="1" lang="ja-JP" altLang="en-US" sz="1100" b="1" dirty="0">
                <a:solidFill>
                  <a:schemeClr val="tx1"/>
                </a:solidFill>
                <a:latin typeface="MS UI Gothic" panose="020B0600070205080204" pitchFamily="50" charset="-128"/>
                <a:ea typeface="MS UI Gothic" panose="020B0600070205080204" pitchFamily="50" charset="-128"/>
              </a:rPr>
              <a:t>委員</a:t>
            </a:r>
          </a:p>
        </p:txBody>
      </p:sp>
      <p:sp>
        <p:nvSpPr>
          <p:cNvPr id="51" name="六角形 50"/>
          <p:cNvSpPr/>
          <p:nvPr/>
        </p:nvSpPr>
        <p:spPr>
          <a:xfrm>
            <a:off x="1721812" y="7257231"/>
            <a:ext cx="3441666" cy="302304"/>
          </a:xfrm>
          <a:prstGeom prst="hexagon">
            <a:avLst>
              <a:gd name="adj" fmla="val 32560"/>
              <a:gd name="vf" fmla="val 115470"/>
            </a:avLst>
          </a:prstGeom>
          <a:solidFill>
            <a:schemeClr val="tx2">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200" b="1" dirty="0">
                <a:latin typeface="MS UI Gothic" panose="020B0600070205080204" pitchFamily="50" charset="-128"/>
                <a:ea typeface="MS UI Gothic" panose="020B0600070205080204" pitchFamily="50" charset="-128"/>
              </a:rPr>
              <a:t>「日本一の読書県」を目指した総合推進事業</a:t>
            </a:r>
          </a:p>
        </p:txBody>
      </p:sp>
      <p:sp>
        <p:nvSpPr>
          <p:cNvPr id="53" name="六角形 52"/>
          <p:cNvSpPr/>
          <p:nvPr/>
        </p:nvSpPr>
        <p:spPr>
          <a:xfrm>
            <a:off x="504000" y="5743597"/>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S UI Gothic" panose="020B0600070205080204" pitchFamily="50" charset="-128"/>
                <a:ea typeface="MS UI Gothic" panose="020B0600070205080204" pitchFamily="50" charset="-128"/>
              </a:rPr>
              <a:t>キャリア教育</a:t>
            </a:r>
            <a:endParaRPr lang="en-US" altLang="ja-JP" sz="1100" b="1" dirty="0">
              <a:solidFill>
                <a:schemeClr val="tx1"/>
              </a:solidFill>
              <a:latin typeface="MS UI Gothic" panose="020B0600070205080204" pitchFamily="50" charset="-128"/>
              <a:ea typeface="MS UI Gothic" panose="020B0600070205080204" pitchFamily="50" charset="-128"/>
            </a:endParaRPr>
          </a:p>
          <a:p>
            <a:pPr algn="ctr"/>
            <a:r>
              <a:rPr lang="ja-JP" altLang="en-US" sz="800" dirty="0">
                <a:solidFill>
                  <a:schemeClr val="tx1"/>
                </a:solidFill>
                <a:latin typeface="MS UI Gothic" panose="020B0600070205080204" pitchFamily="50" charset="-128"/>
                <a:ea typeface="MS UI Gothic" panose="020B0600070205080204" pitchFamily="50" charset="-128"/>
              </a:rPr>
              <a:t>・ アシスト事業</a:t>
            </a:r>
            <a:endParaRPr kumimoji="1" lang="ja-JP" altLang="en-US" sz="1100" b="1" dirty="0">
              <a:solidFill>
                <a:schemeClr val="tx1"/>
              </a:solidFill>
              <a:latin typeface="MS UI Gothic" panose="020B0600070205080204" pitchFamily="50" charset="-128"/>
              <a:ea typeface="MS UI Gothic" panose="020B0600070205080204" pitchFamily="50" charset="-128"/>
            </a:endParaRPr>
          </a:p>
        </p:txBody>
      </p:sp>
      <p:sp>
        <p:nvSpPr>
          <p:cNvPr id="67" name="六角形 66"/>
          <p:cNvSpPr/>
          <p:nvPr/>
        </p:nvSpPr>
        <p:spPr>
          <a:xfrm>
            <a:off x="4372031" y="4860032"/>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S UI Gothic" panose="020B0600070205080204" pitchFamily="50" charset="-128"/>
                <a:ea typeface="MS UI Gothic" panose="020B0600070205080204" pitchFamily="50" charset="-128"/>
              </a:rPr>
              <a:t>女性団体</a:t>
            </a:r>
            <a:endParaRPr kumimoji="1" lang="ja-JP" altLang="en-US" sz="1100" b="1" dirty="0">
              <a:solidFill>
                <a:schemeClr val="tx1"/>
              </a:solidFill>
              <a:latin typeface="MS UI Gothic" panose="020B0600070205080204" pitchFamily="50" charset="-128"/>
              <a:ea typeface="MS UI Gothic" panose="020B0600070205080204" pitchFamily="50" charset="-128"/>
            </a:endParaRPr>
          </a:p>
        </p:txBody>
      </p:sp>
      <p:grpSp>
        <p:nvGrpSpPr>
          <p:cNvPr id="5" name="グループ化 4"/>
          <p:cNvGrpSpPr/>
          <p:nvPr/>
        </p:nvGrpSpPr>
        <p:grpSpPr>
          <a:xfrm>
            <a:off x="256243" y="2988000"/>
            <a:ext cx="6413116" cy="659160"/>
            <a:chOff x="269151" y="2583455"/>
            <a:chExt cx="6413116" cy="659160"/>
          </a:xfrm>
        </p:grpSpPr>
        <p:sp>
          <p:nvSpPr>
            <p:cNvPr id="36" name="円/楕円 35"/>
            <p:cNvSpPr/>
            <p:nvPr/>
          </p:nvSpPr>
          <p:spPr>
            <a:xfrm>
              <a:off x="269151" y="2583455"/>
              <a:ext cx="6413116" cy="659160"/>
            </a:xfrm>
            <a:prstGeom prst="ellipse">
              <a:avLst/>
            </a:prstGeom>
            <a:solidFill>
              <a:schemeClr val="accent6">
                <a:lumMod val="60000"/>
                <a:lumOff val="4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800" dirty="0">
                <a:solidFill>
                  <a:schemeClr val="tx1"/>
                </a:solidFill>
                <a:effectLst>
                  <a:outerShdw blurRad="38100" dist="38100" dir="2700000" algn="tl">
                    <a:srgbClr val="000000">
                      <a:alpha val="43137"/>
                    </a:srgbClr>
                  </a:outerShdw>
                </a:effectLst>
                <a:latin typeface="HGS創英角ﾎﾟｯﾌﾟ体" panose="040B0A00000000000000" pitchFamily="50" charset="-128"/>
                <a:ea typeface="HGS創英角ﾎﾟｯﾌﾟ体" panose="040B0A00000000000000" pitchFamily="50" charset="-128"/>
              </a:endParaRPr>
            </a:p>
          </p:txBody>
        </p:sp>
        <p:sp>
          <p:nvSpPr>
            <p:cNvPr id="1027" name="正方形/長方形 1026"/>
            <p:cNvSpPr/>
            <p:nvPr/>
          </p:nvSpPr>
          <p:spPr>
            <a:xfrm>
              <a:off x="560690" y="2652783"/>
              <a:ext cx="5746948" cy="523220"/>
            </a:xfrm>
            <a:prstGeom prst="rect">
              <a:avLst/>
            </a:prstGeom>
          </p:spPr>
          <p:txBody>
            <a:bodyPr wrap="square">
              <a:spAutoFit/>
            </a:bodyPr>
            <a:lstStyle/>
            <a:p>
              <a:pPr lvl="0" algn="ctr"/>
              <a:r>
                <a:rPr lang="ja-JP" altLang="en-US" sz="2800" dirty="0">
                  <a:solidFill>
                    <a:prstClr val="black"/>
                  </a:solidFill>
                  <a:effectLst>
                    <a:outerShdw blurRad="38100" dist="38100" dir="2700000" algn="tl">
                      <a:srgbClr val="000000">
                        <a:alpha val="43137"/>
                      </a:srgbClr>
                    </a:outerShdw>
                  </a:effectLst>
                  <a:latin typeface="HGS創英角ﾎﾟｯﾌﾟ体" panose="040B0A00000000000000" pitchFamily="50" charset="-128"/>
                  <a:ea typeface="HGS創英角ﾎﾟｯﾌﾟ体" panose="040B0A00000000000000" pitchFamily="50" charset="-128"/>
                </a:rPr>
                <a:t>北部の未来を担う人財の育成</a:t>
              </a:r>
            </a:p>
          </p:txBody>
        </p:sp>
      </p:grpSp>
      <p:sp>
        <p:nvSpPr>
          <p:cNvPr id="1028" name="上矢印 1027"/>
          <p:cNvSpPr/>
          <p:nvPr/>
        </p:nvSpPr>
        <p:spPr>
          <a:xfrm>
            <a:off x="2687709" y="2751272"/>
            <a:ext cx="1450074" cy="288032"/>
          </a:xfrm>
          <a:prstGeom prst="upArrow">
            <a:avLst>
              <a:gd name="adj1" fmla="val 50000"/>
              <a:gd name="adj2" fmla="val 70577"/>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六角形 49"/>
          <p:cNvSpPr/>
          <p:nvPr/>
        </p:nvSpPr>
        <p:spPr>
          <a:xfrm>
            <a:off x="1646057" y="6153892"/>
            <a:ext cx="3605524" cy="684000"/>
          </a:xfrm>
          <a:prstGeom prst="hexagon">
            <a:avLst/>
          </a:prstGeom>
          <a:solidFill>
            <a:schemeClr val="tx2">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lvl="0" algn="ctr"/>
            <a:r>
              <a:rPr kumimoji="1" lang="ja-JP" altLang="en-US" sz="1200" b="1" dirty="0">
                <a:latin typeface="MS UI Gothic" panose="020B0600070205080204" pitchFamily="50" charset="-128"/>
                <a:ea typeface="MS UI Gothic" panose="020B0600070205080204" pitchFamily="50" charset="-128"/>
              </a:rPr>
              <a:t>みやざき地域学校パートナーシップ推進事業</a:t>
            </a:r>
            <a:endParaRPr kumimoji="1" lang="en-US" altLang="ja-JP" sz="1200" b="1" dirty="0">
              <a:latin typeface="MS UI Gothic" panose="020B0600070205080204" pitchFamily="50" charset="-128"/>
              <a:ea typeface="MS UI Gothic" panose="020B0600070205080204" pitchFamily="50" charset="-128"/>
            </a:endParaRPr>
          </a:p>
          <a:p>
            <a:pPr lvl="0" algn="ctr"/>
            <a:r>
              <a:rPr lang="ja-JP" altLang="en-US" sz="1000" dirty="0">
                <a:solidFill>
                  <a:prstClr val="white"/>
                </a:solidFill>
                <a:latin typeface="MS UI Gothic" panose="020B0600070205080204" pitchFamily="50" charset="-128"/>
                <a:ea typeface="MS UI Gothic" panose="020B0600070205080204" pitchFamily="50" charset="-128"/>
              </a:rPr>
              <a:t>☆ 地域学校協働活動事業</a:t>
            </a:r>
            <a:endParaRPr lang="en-US" altLang="ja-JP" sz="1000" dirty="0">
              <a:solidFill>
                <a:prstClr val="white"/>
              </a:solidFill>
              <a:latin typeface="MS UI Gothic" panose="020B0600070205080204" pitchFamily="50" charset="-128"/>
              <a:ea typeface="MS UI Gothic" panose="020B0600070205080204" pitchFamily="50" charset="-128"/>
            </a:endParaRPr>
          </a:p>
          <a:p>
            <a:pPr lvl="0" algn="ctr"/>
            <a:r>
              <a:rPr lang="ja-JP" altLang="en-US" sz="800" dirty="0">
                <a:solidFill>
                  <a:prstClr val="white"/>
                </a:solidFill>
                <a:latin typeface="MS UI Gothic" panose="020B0600070205080204" pitchFamily="50" charset="-128"/>
                <a:ea typeface="MS UI Gothic" panose="020B0600070205080204" pitchFamily="50" charset="-128"/>
              </a:rPr>
              <a:t>・ 県民総ぐるみ教育推進研修会　　　　・生涯学習実践研究交流会</a:t>
            </a:r>
            <a:endParaRPr lang="en-US" altLang="ja-JP" sz="800" dirty="0">
              <a:solidFill>
                <a:prstClr val="white"/>
              </a:solidFill>
              <a:latin typeface="MS UI Gothic" panose="020B0600070205080204" pitchFamily="50" charset="-128"/>
              <a:ea typeface="MS UI Gothic" panose="020B0600070205080204" pitchFamily="50" charset="-128"/>
            </a:endParaRPr>
          </a:p>
          <a:p>
            <a:pPr lvl="0" algn="ctr"/>
            <a:r>
              <a:rPr lang="ja-JP" altLang="en-US" sz="800" dirty="0">
                <a:solidFill>
                  <a:prstClr val="white"/>
                </a:solidFill>
                <a:latin typeface="MS UI Gothic" panose="020B0600070205080204" pitchFamily="50" charset="-128"/>
                <a:ea typeface="MS UI Gothic" panose="020B0600070205080204" pitchFamily="50" charset="-128"/>
              </a:rPr>
              <a:t>・ 放課後子供教室推進事業　・ 外部人材を活用した教育支援事業　</a:t>
            </a:r>
            <a:endParaRPr kumimoji="1" lang="en-US" altLang="ja-JP" sz="800" b="1" dirty="0">
              <a:latin typeface="MS UI Gothic" panose="020B0600070205080204" pitchFamily="50" charset="-128"/>
              <a:ea typeface="MS UI Gothic" panose="020B0600070205080204" pitchFamily="50" charset="-128"/>
            </a:endParaRPr>
          </a:p>
        </p:txBody>
      </p:sp>
      <p:sp>
        <p:nvSpPr>
          <p:cNvPr id="40" name="六角形 39"/>
          <p:cNvSpPr/>
          <p:nvPr/>
        </p:nvSpPr>
        <p:spPr>
          <a:xfrm>
            <a:off x="5170177" y="5743597"/>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S UI Gothic" panose="020B0600070205080204" pitchFamily="50" charset="-128"/>
                <a:ea typeface="MS UI Gothic" panose="020B0600070205080204" pitchFamily="50" charset="-128"/>
              </a:rPr>
              <a:t>ＰＴＡ</a:t>
            </a:r>
            <a:endParaRPr kumimoji="1" lang="en-US" altLang="ja-JP" sz="1100" b="1" dirty="0">
              <a:solidFill>
                <a:schemeClr val="tx1"/>
              </a:solidFill>
              <a:latin typeface="MS UI Gothic" panose="020B0600070205080204" pitchFamily="50" charset="-128"/>
              <a:ea typeface="MS UI Gothic" panose="020B0600070205080204" pitchFamily="50" charset="-128"/>
            </a:endParaRPr>
          </a:p>
        </p:txBody>
      </p:sp>
      <p:sp>
        <p:nvSpPr>
          <p:cNvPr id="46" name="六角形 45"/>
          <p:cNvSpPr/>
          <p:nvPr/>
        </p:nvSpPr>
        <p:spPr>
          <a:xfrm>
            <a:off x="5300826" y="7470178"/>
            <a:ext cx="1224000" cy="612000"/>
          </a:xfrm>
          <a:prstGeom prst="hexagon">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b="1" dirty="0">
                <a:solidFill>
                  <a:schemeClr val="tx1"/>
                </a:solidFill>
                <a:latin typeface="MS UI Gothic" panose="020B0600070205080204" pitchFamily="50" charset="-128"/>
                <a:ea typeface="MS UI Gothic" panose="020B0600070205080204" pitchFamily="50" charset="-128"/>
              </a:rPr>
              <a:t>地域づくり</a:t>
            </a:r>
            <a:endParaRPr lang="en-US" altLang="ja-JP" sz="1100" b="1" dirty="0">
              <a:solidFill>
                <a:schemeClr val="tx1"/>
              </a:solidFill>
              <a:latin typeface="MS UI Gothic" panose="020B0600070205080204" pitchFamily="50" charset="-128"/>
              <a:ea typeface="MS UI Gothic" panose="020B0600070205080204" pitchFamily="50" charset="-128"/>
            </a:endParaRPr>
          </a:p>
          <a:p>
            <a:pPr algn="ctr"/>
            <a:r>
              <a:rPr lang="ja-JP" altLang="en-US" sz="1100" b="1" dirty="0">
                <a:solidFill>
                  <a:schemeClr val="tx1"/>
                </a:solidFill>
                <a:latin typeface="MS UI Gothic" panose="020B0600070205080204" pitchFamily="50" charset="-128"/>
                <a:ea typeface="MS UI Gothic" panose="020B0600070205080204" pitchFamily="50" charset="-128"/>
              </a:rPr>
              <a:t>団体等</a:t>
            </a:r>
            <a:endParaRPr kumimoji="1" lang="en-US" altLang="ja-JP" sz="1100" b="1" dirty="0">
              <a:solidFill>
                <a:schemeClr val="tx1"/>
              </a:solidFill>
              <a:latin typeface="MS UI Gothic" panose="020B0600070205080204" pitchFamily="50" charset="-128"/>
              <a:ea typeface="MS UI Gothic" panose="020B0600070205080204" pitchFamily="50" charset="-128"/>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15744" y="2991779"/>
            <a:ext cx="1042256" cy="953664"/>
          </a:xfrm>
          <a:prstGeom prst="rect">
            <a:avLst/>
          </a:prstGeom>
        </p:spPr>
      </p:pic>
      <p:pic>
        <p:nvPicPr>
          <p:cNvPr id="15" name="図 1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84984" y="8088354"/>
            <a:ext cx="631733" cy="678371"/>
          </a:xfrm>
          <a:prstGeom prst="rect">
            <a:avLst/>
          </a:prstGeom>
        </p:spPr>
      </p:pic>
      <p:pic>
        <p:nvPicPr>
          <p:cNvPr id="16" name="図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44631" y="5191765"/>
            <a:ext cx="543937" cy="509941"/>
          </a:xfrm>
          <a:prstGeom prst="rect">
            <a:avLst/>
          </a:prstGeom>
        </p:spPr>
      </p:pic>
      <p:pic>
        <p:nvPicPr>
          <p:cNvPr id="20" name="図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flipH="1">
            <a:off x="637116" y="4860119"/>
            <a:ext cx="548616" cy="600400"/>
          </a:xfrm>
          <a:prstGeom prst="rect">
            <a:avLst/>
          </a:prstGeom>
        </p:spPr>
      </p:pic>
      <p:pic>
        <p:nvPicPr>
          <p:cNvPr id="21" name="図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7180" y="4996427"/>
            <a:ext cx="459906" cy="582160"/>
          </a:xfrm>
          <a:prstGeom prst="rect">
            <a:avLst/>
          </a:prstGeom>
        </p:spPr>
      </p:pic>
      <p:pic>
        <p:nvPicPr>
          <p:cNvPr id="22" name="図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129" y="8172488"/>
            <a:ext cx="741474" cy="665473"/>
          </a:xfrm>
          <a:prstGeom prst="rect">
            <a:avLst/>
          </a:prstGeom>
        </p:spPr>
      </p:pic>
      <p:sp>
        <p:nvSpPr>
          <p:cNvPr id="52" name="六角形 51">
            <a:extLst>
              <a:ext uri="{FF2B5EF4-FFF2-40B4-BE49-F238E27FC236}">
                <a16:creationId xmlns:a16="http://schemas.microsoft.com/office/drawing/2014/main" id="{DC10D259-D85F-4081-A148-C5AAE7D5CC51}"/>
              </a:ext>
            </a:extLst>
          </p:cNvPr>
          <p:cNvSpPr/>
          <p:nvPr/>
        </p:nvSpPr>
        <p:spPr>
          <a:xfrm>
            <a:off x="1975807" y="6893150"/>
            <a:ext cx="2973987" cy="293570"/>
          </a:xfrm>
          <a:prstGeom prst="hexagon">
            <a:avLst/>
          </a:prstGeom>
          <a:solidFill>
            <a:schemeClr val="tx2">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kumimoji="1" lang="ja-JP" altLang="en-US" sz="1200" b="1" dirty="0">
                <a:latin typeface="MS UI Gothic" panose="020B0600070205080204" pitchFamily="50" charset="-128"/>
                <a:ea typeface="MS UI Gothic" panose="020B0600070205080204" pitchFamily="50" charset="-128"/>
              </a:rPr>
              <a:t>みやざき家庭教育サポート推進事業</a:t>
            </a:r>
          </a:p>
        </p:txBody>
      </p:sp>
    </p:spTree>
    <p:extLst>
      <p:ext uri="{BB962C8B-B14F-4D97-AF65-F5344CB8AC3E}">
        <p14:creationId xmlns:p14="http://schemas.microsoft.com/office/powerpoint/2010/main" val="226084449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645</TotalTime>
  <Words>141</Words>
  <Application>Microsoft Office PowerPoint</Application>
  <PresentationFormat>画面に合わせる (4:3)</PresentationFormat>
  <Paragraphs>50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HGS創英角ﾎﾟｯﾌﾟ体</vt:lpstr>
      <vt:lpstr>HG丸ｺﾞｼｯｸM-PRO</vt:lpstr>
      <vt:lpstr>MS UI Gothic</vt:lpstr>
      <vt:lpstr>Arial</vt:lpstr>
      <vt:lpstr>Calibri</vt:lpstr>
      <vt:lpstr>Office ​​テーマ</vt:lpstr>
      <vt:lpstr>PowerPoint プレゼンテーション</vt:lpstr>
    </vt:vector>
  </TitlesOfParts>
  <Company>宮崎県庁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金澤 由紀子</dc:creator>
  <cp:lastModifiedBy>甲斐 憲一</cp:lastModifiedBy>
  <cp:revision>90</cp:revision>
  <cp:lastPrinted>2019-04-22T10:33:51Z</cp:lastPrinted>
  <dcterms:created xsi:type="dcterms:W3CDTF">2017-03-28T00:30:49Z</dcterms:created>
  <dcterms:modified xsi:type="dcterms:W3CDTF">2019-04-22T10:34:20Z</dcterms:modified>
</cp:coreProperties>
</file>