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CC"/>
    <a:srgbClr val="FFFFCC"/>
    <a:srgbClr val="FB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882" y="-130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6732"/>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6732"/>
          </a:xfrm>
          <a:prstGeom prst="rect">
            <a:avLst/>
          </a:prstGeom>
        </p:spPr>
        <p:txBody>
          <a:bodyPr vert="horz" lIns="92108" tIns="46054" rIns="92108" bIns="46054" rtlCol="0"/>
          <a:lstStyle>
            <a:lvl1pPr algn="r">
              <a:defRPr sz="1200"/>
            </a:lvl1pPr>
          </a:lstStyle>
          <a:p>
            <a:fld id="{8D46021E-C027-40D7-ABE5-BD6911DBB59C}" type="datetimeFigureOut">
              <a:rPr kumimoji="1" lang="ja-JP" altLang="en-US" smtClean="0"/>
              <a:t>2019/4/22</a:t>
            </a:fld>
            <a:endParaRPr kumimoji="1" lang="ja-JP" altLang="en-US"/>
          </a:p>
        </p:txBody>
      </p:sp>
      <p:sp>
        <p:nvSpPr>
          <p:cNvPr id="4" name="スライド イメージ プレースホルダー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14953"/>
            <a:ext cx="5439101" cy="4467387"/>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309"/>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09"/>
            <a:ext cx="2946246" cy="496731"/>
          </a:xfrm>
          <a:prstGeom prst="rect">
            <a:avLst/>
          </a:prstGeom>
        </p:spPr>
        <p:txBody>
          <a:bodyPr vert="horz" lIns="92108" tIns="46054" rIns="92108" bIns="46054" rtlCol="0" anchor="b"/>
          <a:lstStyle>
            <a:lvl1pPr algn="r">
              <a:defRPr sz="1200"/>
            </a:lvl1pPr>
          </a:lstStyle>
          <a:p>
            <a:fld id="{2A0A1B4E-40C9-471E-A1FF-0DE4C1F58E5B}" type="slidenum">
              <a:rPr kumimoji="1" lang="ja-JP" altLang="en-US" smtClean="0"/>
              <a:t>‹#›</a:t>
            </a:fld>
            <a:endParaRPr kumimoji="1" lang="ja-JP" altLang="en-US"/>
          </a:p>
        </p:txBody>
      </p:sp>
    </p:spTree>
    <p:extLst>
      <p:ext uri="{BB962C8B-B14F-4D97-AF65-F5344CB8AC3E}">
        <p14:creationId xmlns:p14="http://schemas.microsoft.com/office/powerpoint/2010/main" val="1454205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156686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54505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4080807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225674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155722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140830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189042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51148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397170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1212930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FD56E8-EBEE-4131-B867-9F37890A878A}" type="datetimeFigureOut">
              <a:rPr kumimoji="1" lang="ja-JP" altLang="en-US" smtClean="0"/>
              <a:t>2019/4/22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413970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2FD56E8-EBEE-4131-B867-9F37890A878A}" type="datetimeFigureOut">
              <a:rPr kumimoji="1" lang="ja-JP" altLang="en-US" smtClean="0"/>
              <a:t>2019/4/22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0B2F0FF-EFDB-4D72-9215-255017F74922}" type="slidenum">
              <a:rPr kumimoji="1" lang="ja-JP" altLang="en-US" smtClean="0"/>
              <a:t>‹#›</a:t>
            </a:fld>
            <a:endParaRPr kumimoji="1" lang="ja-JP" altLang="en-US"/>
          </a:p>
        </p:txBody>
      </p:sp>
    </p:spTree>
    <p:extLst>
      <p:ext uri="{BB962C8B-B14F-4D97-AF65-F5344CB8AC3E}">
        <p14:creationId xmlns:p14="http://schemas.microsoft.com/office/powerpoint/2010/main" val="198597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77149" y="4120188"/>
            <a:ext cx="6672549" cy="4916308"/>
          </a:xfrm>
          <a:prstGeom prst="roundRect">
            <a:avLst>
              <a:gd name="adj" fmla="val 90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29" name="対角する 2 つの角を丸めた四角形 1028"/>
          <p:cNvSpPr/>
          <p:nvPr/>
        </p:nvSpPr>
        <p:spPr>
          <a:xfrm>
            <a:off x="625852" y="3707904"/>
            <a:ext cx="5616624" cy="864096"/>
          </a:xfrm>
          <a:prstGeom prst="round2Diag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rtlCol="0" anchor="t" anchorCtr="1"/>
          <a:lstStyle/>
          <a:p>
            <a:pPr algn="ctr"/>
            <a:r>
              <a:rPr lang="ja-JP" altLang="en-US" sz="2400" dirty="0">
                <a:solidFill>
                  <a:schemeClr val="tx1"/>
                </a:solidFill>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ささえる  ・ はぐくむ  ・ つなげる</a:t>
            </a:r>
            <a:endParaRPr lang="en-US" altLang="ja-JP" sz="2400" dirty="0">
              <a:solidFill>
                <a:schemeClr val="tx1"/>
              </a:solidFill>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endParaRPr>
          </a:p>
          <a:p>
            <a:pPr algn="ctr"/>
            <a:endParaRPr lang="en-US" altLang="ja-JP" dirty="0">
              <a:solidFill>
                <a:schemeClr val="tx1"/>
              </a:solidFill>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endParaRPr>
          </a:p>
        </p:txBody>
      </p:sp>
      <p:grpSp>
        <p:nvGrpSpPr>
          <p:cNvPr id="12" name="グループ化 11"/>
          <p:cNvGrpSpPr/>
          <p:nvPr/>
        </p:nvGrpSpPr>
        <p:grpSpPr>
          <a:xfrm>
            <a:off x="1614384" y="5347490"/>
            <a:ext cx="3629232" cy="2799470"/>
            <a:chOff x="1595310" y="5270407"/>
            <a:chExt cx="3629232" cy="2799470"/>
          </a:xfrm>
        </p:grpSpPr>
        <p:sp>
          <p:nvSpPr>
            <p:cNvPr id="56" name="円/楕円 55"/>
            <p:cNvSpPr/>
            <p:nvPr/>
          </p:nvSpPr>
          <p:spPr>
            <a:xfrm>
              <a:off x="2346114" y="5270407"/>
              <a:ext cx="2016000" cy="1800000"/>
            </a:xfrm>
            <a:prstGeom prst="ellipse">
              <a:avLst/>
            </a:prstGeom>
            <a:solidFill>
              <a:srgbClr val="FFFFC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S創英角ﾎﾟｯﾌﾟ体" panose="040B0A00000000000000" pitchFamily="50" charset="-128"/>
                  <a:ea typeface="HGS創英角ﾎﾟｯﾌﾟ体" panose="040B0A00000000000000" pitchFamily="50" charset="-128"/>
                </a:rPr>
                <a:t>ネットワーク</a:t>
              </a: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r>
                <a:rPr kumimoji="1" lang="ja-JP" altLang="en-US" sz="1600" dirty="0">
                  <a:solidFill>
                    <a:schemeClr val="tx1"/>
                  </a:solidFill>
                  <a:latin typeface="HGS創英角ﾎﾟｯﾌﾟ体" panose="040B0A00000000000000" pitchFamily="50" charset="-128"/>
                  <a:ea typeface="HGS創英角ﾎﾟｯﾌﾟ体" panose="040B0A00000000000000" pitchFamily="50" charset="-128"/>
                </a:rPr>
                <a:t>構築</a:t>
              </a: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kumimoji="1" lang="ja-JP" altLang="en-US" sz="16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55" name="円/楕円 54"/>
            <p:cNvSpPr/>
            <p:nvPr/>
          </p:nvSpPr>
          <p:spPr>
            <a:xfrm>
              <a:off x="1595310" y="6257779"/>
              <a:ext cx="2016000" cy="1800000"/>
            </a:xfrm>
            <a:prstGeom prst="ellipse">
              <a:avLst/>
            </a:prstGeom>
            <a:solidFill>
              <a:srgbClr val="CCFFC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r>
                <a:rPr kumimoji="1" lang="ja-JP" altLang="en-US" sz="1600" dirty="0">
                  <a:solidFill>
                    <a:schemeClr val="tx1"/>
                  </a:solidFill>
                  <a:latin typeface="HGS創英角ﾎﾟｯﾌﾟ体" panose="040B0A00000000000000" pitchFamily="50" charset="-128"/>
                  <a:ea typeface="HGS創英角ﾎﾟｯﾌﾟ体" panose="040B0A00000000000000" pitchFamily="50" charset="-128"/>
                </a:rPr>
                <a:t>支援・助言</a:t>
              </a:r>
            </a:p>
          </p:txBody>
        </p:sp>
        <p:sp>
          <p:nvSpPr>
            <p:cNvPr id="42" name="円/楕円 41"/>
            <p:cNvSpPr/>
            <p:nvPr/>
          </p:nvSpPr>
          <p:spPr>
            <a:xfrm>
              <a:off x="3208542" y="6269877"/>
              <a:ext cx="2016000" cy="1800000"/>
            </a:xfrm>
            <a:prstGeom prst="ellipse">
              <a:avLst/>
            </a:prstGeom>
            <a:solidFill>
              <a:srgbClr val="FFCCFF">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kumimoji="1"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a:p>
              <a:pPr algn="ctr"/>
              <a:r>
                <a:rPr kumimoji="1" lang="ja-JP" altLang="en-US" sz="1600" dirty="0">
                  <a:solidFill>
                    <a:schemeClr val="tx1"/>
                  </a:solidFill>
                  <a:latin typeface="HGS創英角ﾎﾟｯﾌﾟ体" panose="040B0A00000000000000" pitchFamily="50" charset="-128"/>
                  <a:ea typeface="HGS創英角ﾎﾟｯﾌﾟ体" panose="040B0A00000000000000" pitchFamily="50" charset="-128"/>
                </a:rPr>
                <a:t>研修の実施</a:t>
              </a:r>
            </a:p>
          </p:txBody>
        </p:sp>
      </p:grpSp>
      <p:sp>
        <p:nvSpPr>
          <p:cNvPr id="4" name="角丸四角形 3"/>
          <p:cNvSpPr/>
          <p:nvPr/>
        </p:nvSpPr>
        <p:spPr>
          <a:xfrm>
            <a:off x="345776" y="139006"/>
            <a:ext cx="6156685" cy="38404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北部教育事務所　家庭・地域教育担当　事業イメージ図</a:t>
            </a:r>
          </a:p>
        </p:txBody>
      </p:sp>
      <p:sp>
        <p:nvSpPr>
          <p:cNvPr id="6" name="テキスト ボックス 5"/>
          <p:cNvSpPr txBox="1"/>
          <p:nvPr/>
        </p:nvSpPr>
        <p:spPr>
          <a:xfrm>
            <a:off x="255699" y="542025"/>
            <a:ext cx="6336837" cy="769441"/>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　過疎化、少子高齢化、メディアの普及等、社会環境の大きな変化により、地域コミュニティの希薄化や教育力の低下などの課題が浮き彫りになり、国を挙げての地方創生が叫ばれています。</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そのような中、管内市町村が抱える地域課題の解決のために、北部教育事務所は</a:t>
            </a: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人財育成</a:t>
            </a:r>
            <a:r>
              <a:rPr lang="en-US" altLang="ja-JP" sz="1100" b="1"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をとおして積極的に支援を行います。</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212752" y="1663773"/>
            <a:ext cx="6414896" cy="10405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1074453" y="1411523"/>
            <a:ext cx="4719422" cy="480053"/>
          </a:xfrm>
          <a:prstGeom prst="ellipse">
            <a:avLst/>
          </a:prstGeom>
          <a:solidFill>
            <a:schemeClr val="accent6">
              <a:lumMod val="60000"/>
              <a:lumOff val="4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effectLst>
                  <a:outerShdw blurRad="38100" dist="38100" dir="2700000" algn="tl">
                    <a:srgbClr val="000000">
                      <a:alpha val="43137"/>
                    </a:srgbClr>
                  </a:outerShdw>
                </a:effectLst>
              </a:rPr>
              <a:t>地域課題の解決</a:t>
            </a:r>
          </a:p>
        </p:txBody>
      </p:sp>
      <p:grpSp>
        <p:nvGrpSpPr>
          <p:cNvPr id="2" name="グループ化 1"/>
          <p:cNvGrpSpPr/>
          <p:nvPr/>
        </p:nvGrpSpPr>
        <p:grpSpPr>
          <a:xfrm>
            <a:off x="426920" y="1970735"/>
            <a:ext cx="5960152" cy="662014"/>
            <a:chOff x="426920" y="1522027"/>
            <a:chExt cx="5960152" cy="662014"/>
          </a:xfrm>
        </p:grpSpPr>
        <p:sp>
          <p:nvSpPr>
            <p:cNvPr id="26" name="角丸四角形 25"/>
            <p:cNvSpPr/>
            <p:nvPr/>
          </p:nvSpPr>
          <p:spPr>
            <a:xfrm>
              <a:off x="2454818" y="1896041"/>
              <a:ext cx="1917213" cy="288000"/>
            </a:xfrm>
            <a:prstGeom prst="roundRect">
              <a:avLst/>
            </a:prstGeom>
            <a:solidFill>
              <a:schemeClr val="accent3">
                <a:lumMod val="60000"/>
                <a:lumOff val="40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社会教育関係団体</a:t>
              </a:r>
            </a:p>
          </p:txBody>
        </p:sp>
        <p:sp>
          <p:nvSpPr>
            <p:cNvPr id="27" name="角丸四角形 26"/>
            <p:cNvSpPr/>
            <p:nvPr/>
          </p:nvSpPr>
          <p:spPr>
            <a:xfrm>
              <a:off x="1296344" y="1522027"/>
              <a:ext cx="4292602" cy="288000"/>
            </a:xfrm>
            <a:prstGeom prst="roundRect">
              <a:avLst/>
            </a:prstGeom>
            <a:solidFill>
              <a:schemeClr val="accent3">
                <a:lumMod val="60000"/>
                <a:lumOff val="40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市町村（教育委員会、関係部局等）</a:t>
              </a:r>
            </a:p>
          </p:txBody>
        </p:sp>
        <p:sp>
          <p:nvSpPr>
            <p:cNvPr id="28" name="角丸四角形 27"/>
            <p:cNvSpPr/>
            <p:nvPr/>
          </p:nvSpPr>
          <p:spPr>
            <a:xfrm>
              <a:off x="4469859" y="1896041"/>
              <a:ext cx="1917213" cy="288000"/>
            </a:xfrm>
            <a:prstGeom prst="roundRect">
              <a:avLst/>
            </a:prstGeom>
            <a:solidFill>
              <a:schemeClr val="accent3">
                <a:lumMod val="60000"/>
                <a:lumOff val="40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企業等</a:t>
              </a:r>
            </a:p>
          </p:txBody>
        </p:sp>
        <p:sp>
          <p:nvSpPr>
            <p:cNvPr id="25" name="角丸四角形 24"/>
            <p:cNvSpPr/>
            <p:nvPr/>
          </p:nvSpPr>
          <p:spPr>
            <a:xfrm>
              <a:off x="426920" y="1896041"/>
              <a:ext cx="1917213" cy="288000"/>
            </a:xfrm>
            <a:prstGeom prst="roundRect">
              <a:avLst/>
            </a:prstGeom>
            <a:solidFill>
              <a:schemeClr val="accent3">
                <a:lumMod val="60000"/>
                <a:lumOff val="40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教育機関</a:t>
              </a:r>
            </a:p>
          </p:txBody>
        </p:sp>
      </p:grpSp>
      <p:sp>
        <p:nvSpPr>
          <p:cNvPr id="7" name="テキスト ボックス 6"/>
          <p:cNvSpPr txBox="1"/>
          <p:nvPr/>
        </p:nvSpPr>
        <p:spPr>
          <a:xfrm>
            <a:off x="855982" y="4140000"/>
            <a:ext cx="1630067" cy="430887"/>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各種団体に対して</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支援や助言を行います。</a:t>
            </a:r>
          </a:p>
        </p:txBody>
      </p:sp>
      <p:sp>
        <p:nvSpPr>
          <p:cNvPr id="37" name="テキスト ボックス 36"/>
          <p:cNvSpPr txBox="1"/>
          <p:nvPr/>
        </p:nvSpPr>
        <p:spPr>
          <a:xfrm>
            <a:off x="2687709" y="4140000"/>
            <a:ext cx="1662904" cy="430887"/>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各種研修会を実施し、</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資質向上をめざします</a:t>
            </a:r>
            <a:r>
              <a:rPr kumimoji="1" lang="ja-JP" altLang="en-US" sz="1100" dirty="0">
                <a:latin typeface="HG丸ｺﾞｼｯｸM-PRO" panose="020F0600000000000000" pitchFamily="50" charset="-128"/>
                <a:ea typeface="HG丸ｺﾞｼｯｸM-PRO" panose="020F0600000000000000" pitchFamily="50" charset="-128"/>
              </a:rPr>
              <a:t>。</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4469860" y="4140000"/>
            <a:ext cx="1846740" cy="415498"/>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各種団体をつなぎ、</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ネットワークをつくります。</a:t>
            </a:r>
          </a:p>
        </p:txBody>
      </p:sp>
      <p:sp>
        <p:nvSpPr>
          <p:cNvPr id="24" name="六角形 23"/>
          <p:cNvSpPr/>
          <p:nvPr/>
        </p:nvSpPr>
        <p:spPr>
          <a:xfrm>
            <a:off x="1262050" y="4860032"/>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S UI Gothic" panose="020B0600070205080204" pitchFamily="50" charset="-128"/>
                <a:ea typeface="MS UI Gothic" panose="020B0600070205080204" pitchFamily="50" charset="-128"/>
              </a:rPr>
              <a:t>少年団体</a:t>
            </a:r>
          </a:p>
        </p:txBody>
      </p:sp>
      <p:sp>
        <p:nvSpPr>
          <p:cNvPr id="43" name="六角形 42"/>
          <p:cNvSpPr/>
          <p:nvPr/>
        </p:nvSpPr>
        <p:spPr>
          <a:xfrm>
            <a:off x="2800746" y="4674203"/>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S UI Gothic" panose="020B0600070205080204" pitchFamily="50" charset="-128"/>
                <a:ea typeface="MS UI Gothic" panose="020B0600070205080204" pitchFamily="50" charset="-128"/>
              </a:rPr>
              <a:t>青年団体</a:t>
            </a:r>
          </a:p>
        </p:txBody>
      </p:sp>
      <p:sp>
        <p:nvSpPr>
          <p:cNvPr id="44" name="六角形 43"/>
          <p:cNvSpPr/>
          <p:nvPr/>
        </p:nvSpPr>
        <p:spPr>
          <a:xfrm>
            <a:off x="4303052" y="8157751"/>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100" b="1" dirty="0">
                <a:solidFill>
                  <a:schemeClr val="tx1"/>
                </a:solidFill>
                <a:latin typeface="MS UI Gothic" panose="020B0600070205080204" pitchFamily="50" charset="-128"/>
                <a:ea typeface="MS UI Gothic" panose="020B0600070205080204" pitchFamily="50" charset="-128"/>
              </a:rPr>
              <a:t>家庭教育</a:t>
            </a:r>
            <a:endParaRPr kumimoji="1" lang="en-US" altLang="ja-JP" sz="1100" b="1" dirty="0">
              <a:solidFill>
                <a:schemeClr val="tx1"/>
              </a:solidFill>
              <a:latin typeface="MS UI Gothic" panose="020B0600070205080204" pitchFamily="50" charset="-128"/>
              <a:ea typeface="MS UI Gothic" panose="020B0600070205080204" pitchFamily="50" charset="-128"/>
            </a:endParaRPr>
          </a:p>
        </p:txBody>
      </p:sp>
      <p:sp>
        <p:nvSpPr>
          <p:cNvPr id="45" name="六角形 44"/>
          <p:cNvSpPr/>
          <p:nvPr/>
        </p:nvSpPr>
        <p:spPr>
          <a:xfrm>
            <a:off x="1842818" y="8154725"/>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S UI Gothic" panose="020B0600070205080204" pitchFamily="50" charset="-128"/>
                <a:ea typeface="MS UI Gothic" panose="020B0600070205080204" pitchFamily="50" charset="-128"/>
              </a:rPr>
              <a:t>人権・同和教育</a:t>
            </a:r>
          </a:p>
        </p:txBody>
      </p:sp>
      <p:sp>
        <p:nvSpPr>
          <p:cNvPr id="47" name="六角形 46"/>
          <p:cNvSpPr/>
          <p:nvPr/>
        </p:nvSpPr>
        <p:spPr>
          <a:xfrm>
            <a:off x="212752" y="6624000"/>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生涯スポーツ</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kumimoji="1" lang="ja-JP" altLang="en-US" sz="1100" b="1" dirty="0">
                <a:solidFill>
                  <a:schemeClr val="tx1"/>
                </a:solidFill>
                <a:latin typeface="MS UI Gothic" panose="020B0600070205080204" pitchFamily="50" charset="-128"/>
                <a:ea typeface="MS UI Gothic" panose="020B0600070205080204" pitchFamily="50" charset="-128"/>
              </a:rPr>
              <a:t>芸術・文化</a:t>
            </a:r>
            <a:endParaRPr kumimoji="1" lang="en-US" altLang="ja-JP" sz="1100" b="1" dirty="0">
              <a:solidFill>
                <a:schemeClr val="tx1"/>
              </a:solidFill>
              <a:latin typeface="MS UI Gothic" panose="020B0600070205080204" pitchFamily="50" charset="-128"/>
              <a:ea typeface="MS UI Gothic" panose="020B0600070205080204" pitchFamily="50" charset="-128"/>
            </a:endParaRPr>
          </a:p>
        </p:txBody>
      </p:sp>
      <p:sp>
        <p:nvSpPr>
          <p:cNvPr id="48" name="六角形 47"/>
          <p:cNvSpPr/>
          <p:nvPr/>
        </p:nvSpPr>
        <p:spPr>
          <a:xfrm>
            <a:off x="5414198" y="6624000"/>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rPr>
              <a:t>公民館</a:t>
            </a:r>
            <a:endParaRPr kumimoji="1" lang="ja-JP" altLang="en-US" sz="1100" b="1" dirty="0">
              <a:solidFill>
                <a:schemeClr val="tx1"/>
              </a:solidFill>
            </a:endParaRPr>
          </a:p>
        </p:txBody>
      </p:sp>
      <p:sp>
        <p:nvSpPr>
          <p:cNvPr id="49" name="六角形 48"/>
          <p:cNvSpPr/>
          <p:nvPr/>
        </p:nvSpPr>
        <p:spPr>
          <a:xfrm>
            <a:off x="345776" y="7476354"/>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S UI Gothic" panose="020B0600070205080204" pitchFamily="50" charset="-128"/>
                <a:ea typeface="MS UI Gothic" panose="020B0600070205080204" pitchFamily="50" charset="-128"/>
              </a:rPr>
              <a:t>社会教育</a:t>
            </a:r>
            <a:endParaRPr kumimoji="1" lang="en-US" altLang="ja-JP" sz="1100" b="1" dirty="0">
              <a:solidFill>
                <a:schemeClr val="tx1"/>
              </a:solidFill>
              <a:latin typeface="MS UI Gothic" panose="020B0600070205080204" pitchFamily="50" charset="-128"/>
              <a:ea typeface="MS UI Gothic" panose="020B0600070205080204" pitchFamily="50" charset="-128"/>
            </a:endParaRPr>
          </a:p>
          <a:p>
            <a:pPr algn="ctr"/>
            <a:r>
              <a:rPr kumimoji="1" lang="ja-JP" altLang="en-US" sz="1100" b="1" dirty="0">
                <a:solidFill>
                  <a:schemeClr val="tx1"/>
                </a:solidFill>
                <a:latin typeface="MS UI Gothic" panose="020B0600070205080204" pitchFamily="50" charset="-128"/>
                <a:ea typeface="MS UI Gothic" panose="020B0600070205080204" pitchFamily="50" charset="-128"/>
              </a:rPr>
              <a:t>委員</a:t>
            </a:r>
          </a:p>
        </p:txBody>
      </p:sp>
      <p:sp>
        <p:nvSpPr>
          <p:cNvPr id="51" name="六角形 50"/>
          <p:cNvSpPr/>
          <p:nvPr/>
        </p:nvSpPr>
        <p:spPr>
          <a:xfrm>
            <a:off x="1721812" y="7257231"/>
            <a:ext cx="3441666" cy="302304"/>
          </a:xfrm>
          <a:prstGeom prst="hexagon">
            <a:avLst>
              <a:gd name="adj" fmla="val 32560"/>
              <a:gd name="vf" fmla="val 115470"/>
            </a:avLst>
          </a:prstGeom>
          <a:solidFill>
            <a:schemeClr val="tx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MS UI Gothic" panose="020B0600070205080204" pitchFamily="50" charset="-128"/>
                <a:ea typeface="MS UI Gothic" panose="020B0600070205080204" pitchFamily="50" charset="-128"/>
              </a:rPr>
              <a:t>「日本一の読書県」を目指した総合推進事業</a:t>
            </a:r>
          </a:p>
        </p:txBody>
      </p:sp>
      <p:sp>
        <p:nvSpPr>
          <p:cNvPr id="53" name="六角形 52"/>
          <p:cNvSpPr/>
          <p:nvPr/>
        </p:nvSpPr>
        <p:spPr>
          <a:xfrm>
            <a:off x="504000" y="5743597"/>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キャリア教育</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800" dirty="0">
                <a:solidFill>
                  <a:schemeClr val="tx1"/>
                </a:solidFill>
                <a:latin typeface="MS UI Gothic" panose="020B0600070205080204" pitchFamily="50" charset="-128"/>
                <a:ea typeface="MS UI Gothic" panose="020B0600070205080204" pitchFamily="50" charset="-128"/>
              </a:rPr>
              <a:t>・ アシスト事業</a:t>
            </a:r>
            <a:endParaRPr kumimoji="1" lang="ja-JP" altLang="en-US" sz="1100" b="1" dirty="0">
              <a:solidFill>
                <a:schemeClr val="tx1"/>
              </a:solidFill>
              <a:latin typeface="MS UI Gothic" panose="020B0600070205080204" pitchFamily="50" charset="-128"/>
              <a:ea typeface="MS UI Gothic" panose="020B0600070205080204" pitchFamily="50" charset="-128"/>
            </a:endParaRPr>
          </a:p>
        </p:txBody>
      </p:sp>
      <p:sp>
        <p:nvSpPr>
          <p:cNvPr id="67" name="六角形 66"/>
          <p:cNvSpPr/>
          <p:nvPr/>
        </p:nvSpPr>
        <p:spPr>
          <a:xfrm>
            <a:off x="4372031" y="4860032"/>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女性団体</a:t>
            </a:r>
            <a:endParaRPr kumimoji="1" lang="ja-JP" altLang="en-US" sz="1100" b="1" dirty="0">
              <a:solidFill>
                <a:schemeClr val="tx1"/>
              </a:solidFill>
              <a:latin typeface="MS UI Gothic" panose="020B0600070205080204" pitchFamily="50" charset="-128"/>
              <a:ea typeface="MS UI Gothic" panose="020B0600070205080204" pitchFamily="50" charset="-128"/>
            </a:endParaRPr>
          </a:p>
        </p:txBody>
      </p:sp>
      <p:grpSp>
        <p:nvGrpSpPr>
          <p:cNvPr id="5" name="グループ化 4"/>
          <p:cNvGrpSpPr/>
          <p:nvPr/>
        </p:nvGrpSpPr>
        <p:grpSpPr>
          <a:xfrm>
            <a:off x="256243" y="2988000"/>
            <a:ext cx="6413116" cy="659160"/>
            <a:chOff x="269151" y="2583455"/>
            <a:chExt cx="6413116" cy="659160"/>
          </a:xfrm>
        </p:grpSpPr>
        <p:sp>
          <p:nvSpPr>
            <p:cNvPr id="36" name="円/楕円 35"/>
            <p:cNvSpPr/>
            <p:nvPr/>
          </p:nvSpPr>
          <p:spPr>
            <a:xfrm>
              <a:off x="269151" y="2583455"/>
              <a:ext cx="6413116" cy="659160"/>
            </a:xfrm>
            <a:prstGeom prst="ellipse">
              <a:avLst/>
            </a:prstGeom>
            <a:solidFill>
              <a:schemeClr val="accent6">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800" dirty="0">
                <a:solidFill>
                  <a:schemeClr val="tx1"/>
                </a:solidFill>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endParaRPr>
            </a:p>
          </p:txBody>
        </p:sp>
        <p:sp>
          <p:nvSpPr>
            <p:cNvPr id="1027" name="正方形/長方形 1026"/>
            <p:cNvSpPr/>
            <p:nvPr/>
          </p:nvSpPr>
          <p:spPr>
            <a:xfrm>
              <a:off x="560690" y="2652783"/>
              <a:ext cx="5746948" cy="523220"/>
            </a:xfrm>
            <a:prstGeom prst="rect">
              <a:avLst/>
            </a:prstGeom>
          </p:spPr>
          <p:txBody>
            <a:bodyPr wrap="square">
              <a:spAutoFit/>
            </a:bodyPr>
            <a:lstStyle/>
            <a:p>
              <a:pPr lvl="0" algn="ctr"/>
              <a:r>
                <a:rPr lang="ja-JP" altLang="en-US" sz="2800" dirty="0">
                  <a:solidFill>
                    <a:prstClr val="black"/>
                  </a:solidFill>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北部の未来を担う人財の育成</a:t>
              </a:r>
            </a:p>
          </p:txBody>
        </p:sp>
      </p:grpSp>
      <p:sp>
        <p:nvSpPr>
          <p:cNvPr id="1028" name="上矢印 1027"/>
          <p:cNvSpPr/>
          <p:nvPr/>
        </p:nvSpPr>
        <p:spPr>
          <a:xfrm>
            <a:off x="2687709" y="2751272"/>
            <a:ext cx="1450074" cy="288032"/>
          </a:xfrm>
          <a:prstGeom prst="upArrow">
            <a:avLst>
              <a:gd name="adj1" fmla="val 50000"/>
              <a:gd name="adj2" fmla="val 7057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六角形 49"/>
          <p:cNvSpPr/>
          <p:nvPr/>
        </p:nvSpPr>
        <p:spPr>
          <a:xfrm>
            <a:off x="1646057" y="6153892"/>
            <a:ext cx="3605524" cy="684000"/>
          </a:xfrm>
          <a:prstGeom prst="hexagon">
            <a:avLst/>
          </a:prstGeom>
          <a:solidFill>
            <a:schemeClr val="tx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kumimoji="1" lang="ja-JP" altLang="en-US" sz="1200" b="1" dirty="0">
                <a:latin typeface="MS UI Gothic" panose="020B0600070205080204" pitchFamily="50" charset="-128"/>
                <a:ea typeface="MS UI Gothic" panose="020B0600070205080204" pitchFamily="50" charset="-128"/>
              </a:rPr>
              <a:t>みやざき地域学校パートナーシップ推進事業</a:t>
            </a:r>
            <a:endParaRPr kumimoji="1" lang="en-US" altLang="ja-JP" sz="1200" b="1" dirty="0">
              <a:latin typeface="MS UI Gothic" panose="020B0600070205080204" pitchFamily="50" charset="-128"/>
              <a:ea typeface="MS UI Gothic" panose="020B0600070205080204" pitchFamily="50" charset="-128"/>
            </a:endParaRPr>
          </a:p>
          <a:p>
            <a:pPr lvl="0" algn="ctr"/>
            <a:r>
              <a:rPr lang="ja-JP" altLang="en-US" sz="1000" dirty="0">
                <a:solidFill>
                  <a:prstClr val="white"/>
                </a:solidFill>
                <a:latin typeface="MS UI Gothic" panose="020B0600070205080204" pitchFamily="50" charset="-128"/>
                <a:ea typeface="MS UI Gothic" panose="020B0600070205080204" pitchFamily="50" charset="-128"/>
              </a:rPr>
              <a:t>☆ 地域学校協働活動事業</a:t>
            </a:r>
            <a:endParaRPr lang="en-US" altLang="ja-JP" sz="1000" dirty="0">
              <a:solidFill>
                <a:prstClr val="white"/>
              </a:solidFill>
              <a:latin typeface="MS UI Gothic" panose="020B0600070205080204" pitchFamily="50" charset="-128"/>
              <a:ea typeface="MS UI Gothic" panose="020B0600070205080204" pitchFamily="50" charset="-128"/>
            </a:endParaRPr>
          </a:p>
          <a:p>
            <a:pPr lvl="0" algn="ctr"/>
            <a:r>
              <a:rPr lang="ja-JP" altLang="en-US" sz="800" dirty="0">
                <a:solidFill>
                  <a:prstClr val="white"/>
                </a:solidFill>
                <a:latin typeface="MS UI Gothic" panose="020B0600070205080204" pitchFamily="50" charset="-128"/>
                <a:ea typeface="MS UI Gothic" panose="020B0600070205080204" pitchFamily="50" charset="-128"/>
              </a:rPr>
              <a:t>・ 県民総ぐるみ教育推進研修会　　　　・生涯学習実践研究交流会</a:t>
            </a:r>
            <a:endParaRPr lang="en-US" altLang="ja-JP" sz="800" dirty="0">
              <a:solidFill>
                <a:prstClr val="white"/>
              </a:solidFill>
              <a:latin typeface="MS UI Gothic" panose="020B0600070205080204" pitchFamily="50" charset="-128"/>
              <a:ea typeface="MS UI Gothic" panose="020B0600070205080204" pitchFamily="50" charset="-128"/>
            </a:endParaRPr>
          </a:p>
          <a:p>
            <a:pPr lvl="0" algn="ctr"/>
            <a:r>
              <a:rPr lang="ja-JP" altLang="en-US" sz="800" dirty="0">
                <a:solidFill>
                  <a:prstClr val="white"/>
                </a:solidFill>
                <a:latin typeface="MS UI Gothic" panose="020B0600070205080204" pitchFamily="50" charset="-128"/>
                <a:ea typeface="MS UI Gothic" panose="020B0600070205080204" pitchFamily="50" charset="-128"/>
              </a:rPr>
              <a:t>・ 放課後子供教室推進事業　・ 外部人材を活用した教育支援事業　</a:t>
            </a:r>
            <a:endParaRPr kumimoji="1" lang="en-US" altLang="ja-JP" sz="800" b="1" dirty="0">
              <a:latin typeface="MS UI Gothic" panose="020B0600070205080204" pitchFamily="50" charset="-128"/>
              <a:ea typeface="MS UI Gothic" panose="020B0600070205080204" pitchFamily="50" charset="-128"/>
            </a:endParaRPr>
          </a:p>
        </p:txBody>
      </p:sp>
      <p:sp>
        <p:nvSpPr>
          <p:cNvPr id="40" name="六角形 39"/>
          <p:cNvSpPr/>
          <p:nvPr/>
        </p:nvSpPr>
        <p:spPr>
          <a:xfrm>
            <a:off x="5170177" y="5743597"/>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ＰＴＡ</a:t>
            </a:r>
            <a:endParaRPr kumimoji="1" lang="en-US" altLang="ja-JP" sz="1100" b="1" dirty="0">
              <a:solidFill>
                <a:schemeClr val="tx1"/>
              </a:solidFill>
              <a:latin typeface="MS UI Gothic" panose="020B0600070205080204" pitchFamily="50" charset="-128"/>
              <a:ea typeface="MS UI Gothic" panose="020B0600070205080204" pitchFamily="50" charset="-128"/>
            </a:endParaRPr>
          </a:p>
        </p:txBody>
      </p:sp>
      <p:sp>
        <p:nvSpPr>
          <p:cNvPr id="46" name="六角形 45"/>
          <p:cNvSpPr/>
          <p:nvPr/>
        </p:nvSpPr>
        <p:spPr>
          <a:xfrm>
            <a:off x="5300826" y="7470178"/>
            <a:ext cx="1224000" cy="612000"/>
          </a:xfrm>
          <a:prstGeom prst="hexag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地域づくり</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団体等</a:t>
            </a:r>
            <a:endParaRPr kumimoji="1" lang="en-US" altLang="ja-JP" sz="1100" b="1" dirty="0">
              <a:solidFill>
                <a:schemeClr val="tx1"/>
              </a:solidFill>
              <a:latin typeface="MS UI Gothic" panose="020B0600070205080204" pitchFamily="50" charset="-128"/>
              <a:ea typeface="MS UI Gothic" panose="020B0600070205080204" pitchFamily="50" charset="-128"/>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5744" y="2991779"/>
            <a:ext cx="1042256" cy="953664"/>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984" y="8088354"/>
            <a:ext cx="631733" cy="678371"/>
          </a:xfrm>
          <a:prstGeom prst="rect">
            <a:avLst/>
          </a:prstGeom>
        </p:spPr>
      </p:pic>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4631" y="5191765"/>
            <a:ext cx="543937" cy="509941"/>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37116" y="4860119"/>
            <a:ext cx="548616" cy="600400"/>
          </a:xfrm>
          <a:prstGeom prst="rect">
            <a:avLst/>
          </a:prstGeom>
        </p:spPr>
      </p:pic>
      <p:pic>
        <p:nvPicPr>
          <p:cNvPr id="21" name="図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7180" y="4996427"/>
            <a:ext cx="459906" cy="582160"/>
          </a:xfrm>
          <a:prstGeom prst="rect">
            <a:avLst/>
          </a:prstGeom>
        </p:spPr>
      </p:pic>
      <p:pic>
        <p:nvPicPr>
          <p:cNvPr id="22" name="図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5129" y="8172488"/>
            <a:ext cx="741474" cy="665473"/>
          </a:xfrm>
          <a:prstGeom prst="rect">
            <a:avLst/>
          </a:prstGeom>
        </p:spPr>
      </p:pic>
      <p:sp>
        <p:nvSpPr>
          <p:cNvPr id="52" name="六角形 51">
            <a:extLst>
              <a:ext uri="{FF2B5EF4-FFF2-40B4-BE49-F238E27FC236}">
                <a16:creationId xmlns:a16="http://schemas.microsoft.com/office/drawing/2014/main" id="{DC10D259-D85F-4081-A148-C5AAE7D5CC51}"/>
              </a:ext>
            </a:extLst>
          </p:cNvPr>
          <p:cNvSpPr/>
          <p:nvPr/>
        </p:nvSpPr>
        <p:spPr>
          <a:xfrm>
            <a:off x="1975807" y="6893150"/>
            <a:ext cx="2973987" cy="293570"/>
          </a:xfrm>
          <a:prstGeom prst="hexagon">
            <a:avLst/>
          </a:prstGeom>
          <a:solidFill>
            <a:schemeClr val="tx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MS UI Gothic" panose="020B0600070205080204" pitchFamily="50" charset="-128"/>
                <a:ea typeface="MS UI Gothic" panose="020B0600070205080204" pitchFamily="50" charset="-128"/>
              </a:rPr>
              <a:t>みやざき家庭教育サポート推進事業</a:t>
            </a:r>
          </a:p>
        </p:txBody>
      </p:sp>
    </p:spTree>
    <p:extLst>
      <p:ext uri="{BB962C8B-B14F-4D97-AF65-F5344CB8AC3E}">
        <p14:creationId xmlns:p14="http://schemas.microsoft.com/office/powerpoint/2010/main" val="22608444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141</Words>
  <Application>Microsoft Office PowerPoint</Application>
  <PresentationFormat>画面に合わせる (4:3)</PresentationFormat>
  <Paragraphs>50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HGS創英角ﾎﾟｯﾌﾟ体</vt:lpstr>
      <vt:lpstr>HG丸ｺﾞｼｯｸM-PRO</vt:lpstr>
      <vt:lpstr>MS UI Gothic</vt:lpstr>
      <vt:lpstr>Arial</vt:lpstr>
      <vt:lpstr>Calibri</vt:lpstr>
      <vt:lpstr>Office ​​テーマ</vt:lpstr>
      <vt:lpstr>PowerPoint プレゼンテーション</vt:lpstr>
    </vt:vector>
  </TitlesOfParts>
  <Company>宮崎県庁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金澤 由紀子</dc:creator>
  <cp:lastModifiedBy>甲斐 憲一</cp:lastModifiedBy>
  <cp:revision>90</cp:revision>
  <cp:lastPrinted>2019-04-22T10:33:51Z</cp:lastPrinted>
  <dcterms:created xsi:type="dcterms:W3CDTF">2017-03-28T00:30:49Z</dcterms:created>
  <dcterms:modified xsi:type="dcterms:W3CDTF">2019-04-22T10:34:20Z</dcterms:modified>
</cp:coreProperties>
</file>