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7" r:id="rId2"/>
    <p:sldId id="259" r:id="rId3"/>
    <p:sldId id="262" r:id="rId4"/>
    <p:sldId id="325" r:id="rId5"/>
    <p:sldId id="340" r:id="rId6"/>
    <p:sldId id="337" r:id="rId7"/>
    <p:sldId id="328" r:id="rId8"/>
    <p:sldId id="338" r:id="rId9"/>
    <p:sldId id="339" r:id="rId10"/>
    <p:sldId id="342" r:id="rId11"/>
    <p:sldId id="341" r:id="rId12"/>
    <p:sldId id="343" r:id="rId13"/>
    <p:sldId id="344" r:id="rId14"/>
    <p:sldId id="345" r:id="rId15"/>
    <p:sldId id="346" r:id="rId16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CC00"/>
    <a:srgbClr val="33CCFF"/>
    <a:srgbClr val="F41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63" autoAdjust="0"/>
    <p:restoredTop sz="86415" autoAdjust="0"/>
  </p:normalViewPr>
  <p:slideViewPr>
    <p:cSldViewPr snapToGrid="0">
      <p:cViewPr varScale="1">
        <p:scale>
          <a:sx n="74" d="100"/>
          <a:sy n="74" d="100"/>
        </p:scale>
        <p:origin x="648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18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6EA25-B15F-4DE0-AFA5-C298BC414BF8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DF793-856F-4537-A081-C72E02C302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933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916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DCC14B4B-6146-415B-992B-5509CC41F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8734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3A9D202D-B982-4878-97E2-FE276F901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1167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EEF01EC5-12A4-4523-AAB1-CB3DDC0EF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2969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1396D1D8-7E99-4828-942B-111CA1B70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8518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7DD7181F-D024-4686-80FB-55EF6D00F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23351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67C9EE62-E604-4097-8B9C-275E67FFBF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6505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958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018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93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331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407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1071795" y="3276783"/>
            <a:ext cx="7941310" cy="2676585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06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722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DF793-856F-4537-A081-C72E02C30246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6" name="ノート プレースホルダー 5">
            <a:extLst>
              <a:ext uri="{FF2B5EF4-FFF2-40B4-BE49-F238E27FC236}">
                <a16:creationId xmlns:a16="http://schemas.microsoft.com/office/drawing/2014/main" id="{0FED9299-1E09-4EEA-AEA7-9E721215A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201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387928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 algn="ctr">
              <a:buNone/>
              <a:defRPr sz="2400"/>
            </a:lvl2pPr>
            <a:lvl3pPr marL="914377" indent="0" algn="ctr">
              <a:buNone/>
              <a:defRPr sz="24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85496" y="6398328"/>
            <a:ext cx="3014821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 P丸ゴシック体E" panose="020F0900000000000000" pitchFamily="50" charset="-128"/>
                <a:ea typeface="AR P丸ゴシック体E" panose="020F0900000000000000" pitchFamily="50" charset="-128"/>
              </a:defRPr>
            </a:lvl1pPr>
          </a:lstStyle>
          <a:p>
            <a:r>
              <a:rPr kumimoji="1" lang="ja-JP" altLang="en-US" dirty="0"/>
              <a:t>宮崎県教育庁北部教育事務所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84279" y="6398328"/>
            <a:ext cx="1312025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defRPr>
            </a:lvl1pPr>
          </a:lstStyle>
          <a:p>
            <a:fld id="{D881FA31-9B9D-4404-935E-76D2F7FBD22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241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03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57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19029" y="6425164"/>
            <a:ext cx="651639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02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52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55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33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11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82541" y="6275380"/>
            <a:ext cx="700762" cy="490547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D881FA31-9B9D-4404-935E-76D2F7FBD22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828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74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A31-9B9D-4404-935E-76D2F7FBD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20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5" y="6391359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643" y="6425164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defRPr>
            </a:lvl1pPr>
          </a:lstStyle>
          <a:p>
            <a:fld id="{D881FA31-9B9D-4404-935E-76D2F7FBD22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138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kumimoji="1" sz="4800" kern="1200" spc="-51" baseline="0">
          <a:solidFill>
            <a:schemeClr val="tx1">
              <a:lumMod val="75000"/>
              <a:lumOff val="25000"/>
            </a:schemeClr>
          </a:solidFill>
          <a:latin typeface="UD デジタル 教科書体 NK-B" panose="02020700000000000000" pitchFamily="18" charset="-128"/>
          <a:ea typeface="UD デジタル 教科書体 NK-B" panose="02020700000000000000" pitchFamily="18" charset="-128"/>
          <a:cs typeface="+mj-cs"/>
        </a:defRPr>
      </a:lvl1pPr>
    </p:titleStyle>
    <p:bodyStyle>
      <a:lvl1pPr marL="91438" indent="-91438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38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4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89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65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7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6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6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5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9CA788-EF42-4A82-84B2-9C4A067BA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-427779"/>
            <a:ext cx="11353800" cy="3009900"/>
          </a:xfrm>
        </p:spPr>
        <p:txBody>
          <a:bodyPr>
            <a:noAutofit/>
          </a:bodyPr>
          <a:lstStyle/>
          <a:p>
            <a:r>
              <a:rPr lang="ja-JP" altLang="en-US" sz="6000" dirty="0"/>
              <a:t>これからの学校図書館の活用方法</a:t>
            </a:r>
            <a:br>
              <a:rPr lang="ja-JP" altLang="en-US" sz="6000" dirty="0"/>
            </a:br>
            <a:endParaRPr kumimoji="1" lang="ja-JP" altLang="en-US" sz="6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537C3F-0BDD-47EF-A9AF-C9D145488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4" y="3228996"/>
            <a:ext cx="11601451" cy="1332614"/>
          </a:xfrm>
        </p:spPr>
        <p:txBody>
          <a:bodyPr>
            <a:noAutofit/>
          </a:bodyPr>
          <a:lstStyle/>
          <a:p>
            <a:r>
              <a:rPr lang="ja-JP" altLang="en-US" sz="3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</a:t>
            </a:r>
            <a:r>
              <a:rPr lang="en-US" altLang="ja-JP" sz="3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3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年度</a:t>
            </a:r>
            <a:endParaRPr lang="en-US" altLang="ja-JP" sz="3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「中学校読書活動推進事業」における読書活動推進協議会</a:t>
            </a:r>
            <a:endParaRPr kumimoji="1" lang="ja-JP" altLang="en-US" sz="3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F28354-D2F8-4ADA-AFB2-21D2EB9F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29052" y="6388832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>
                <a:solidFill>
                  <a:schemeClr val="tx1"/>
                </a:solidFill>
              </a:rPr>
              <a:t>1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249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「○○力」づくり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/>
        </p:nvGraphicFramePr>
        <p:xfrm>
          <a:off x="418666" y="335281"/>
          <a:ext cx="11375015" cy="23684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75015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1545474">
                <a:tc>
                  <a:txBody>
                    <a:bodyPr/>
                    <a:lstStyle/>
                    <a:p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みんなで「育てたい力」は？</a:t>
                      </a:r>
                      <a:endParaRPr kumimoji="1" lang="en-US" altLang="ja-JP" sz="7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644116">
                <a:tc>
                  <a:txBody>
                    <a:bodyPr/>
                    <a:lstStyle/>
                    <a:p>
                      <a:endParaRPr kumimoji="1" lang="ja-JP" altLang="en-US" sz="4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09612E9-7754-4B07-BF46-509E8738D169}"/>
              </a:ext>
            </a:extLst>
          </p:cNvPr>
          <p:cNvGrpSpPr/>
          <p:nvPr/>
        </p:nvGrpSpPr>
        <p:grpSpPr>
          <a:xfrm>
            <a:off x="418666" y="3107368"/>
            <a:ext cx="2968769" cy="2026228"/>
            <a:chOff x="418667" y="3429000"/>
            <a:chExt cx="2968769" cy="2026228"/>
          </a:xfrm>
        </p:grpSpPr>
        <p:sp>
          <p:nvSpPr>
            <p:cNvPr id="5" name="フローチャート: 処理 4">
              <a:extLst>
                <a:ext uri="{FF2B5EF4-FFF2-40B4-BE49-F238E27FC236}">
                  <a16:creationId xmlns:a16="http://schemas.microsoft.com/office/drawing/2014/main" id="{A04E99C2-11F5-4B59-B787-3F37D1058AA2}"/>
                </a:ext>
              </a:extLst>
            </p:cNvPr>
            <p:cNvSpPr/>
            <p:nvPr/>
          </p:nvSpPr>
          <p:spPr>
            <a:xfrm>
              <a:off x="418667" y="3429000"/>
              <a:ext cx="2511569" cy="1569028"/>
            </a:xfrm>
            <a:prstGeom prst="flowChartProcess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フローチャート: 処理 9">
              <a:extLst>
                <a:ext uri="{FF2B5EF4-FFF2-40B4-BE49-F238E27FC236}">
                  <a16:creationId xmlns:a16="http://schemas.microsoft.com/office/drawing/2014/main" id="{45B9695A-B0AD-4258-B6F1-BF0D0B53FFCE}"/>
                </a:ext>
              </a:extLst>
            </p:cNvPr>
            <p:cNvSpPr/>
            <p:nvPr/>
          </p:nvSpPr>
          <p:spPr>
            <a:xfrm>
              <a:off x="571067" y="3581400"/>
              <a:ext cx="2511569" cy="1569028"/>
            </a:xfrm>
            <a:prstGeom prst="flowChartProcess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ローチャート: 処理 10">
              <a:extLst>
                <a:ext uri="{FF2B5EF4-FFF2-40B4-BE49-F238E27FC236}">
                  <a16:creationId xmlns:a16="http://schemas.microsoft.com/office/drawing/2014/main" id="{9C58ED02-CE2F-425C-8FB8-FCF0B90971FC}"/>
                </a:ext>
              </a:extLst>
            </p:cNvPr>
            <p:cNvSpPr/>
            <p:nvPr/>
          </p:nvSpPr>
          <p:spPr>
            <a:xfrm>
              <a:off x="723467" y="3733800"/>
              <a:ext cx="2511569" cy="1569028"/>
            </a:xfrm>
            <a:prstGeom prst="flowChartProcess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フローチャート: 処理 11">
              <a:extLst>
                <a:ext uri="{FF2B5EF4-FFF2-40B4-BE49-F238E27FC236}">
                  <a16:creationId xmlns:a16="http://schemas.microsoft.com/office/drawing/2014/main" id="{0EB6AAA4-6F46-4656-949E-616D1D127CA4}"/>
                </a:ext>
              </a:extLst>
            </p:cNvPr>
            <p:cNvSpPr/>
            <p:nvPr/>
          </p:nvSpPr>
          <p:spPr>
            <a:xfrm>
              <a:off x="875867" y="3886200"/>
              <a:ext cx="2511569" cy="1569028"/>
            </a:xfrm>
            <a:prstGeom prst="flowChartProcess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矢印: 右 12">
            <a:extLst>
              <a:ext uri="{FF2B5EF4-FFF2-40B4-BE49-F238E27FC236}">
                <a16:creationId xmlns:a16="http://schemas.microsoft.com/office/drawing/2014/main" id="{4D289D97-5D19-44F1-94FE-D3F85077FAB7}"/>
              </a:ext>
            </a:extLst>
          </p:cNvPr>
          <p:cNvSpPr/>
          <p:nvPr/>
        </p:nvSpPr>
        <p:spPr>
          <a:xfrm>
            <a:off x="3483559" y="3095557"/>
            <a:ext cx="1046445" cy="116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ローチャート: 処理 13">
            <a:extLst>
              <a:ext uri="{FF2B5EF4-FFF2-40B4-BE49-F238E27FC236}">
                <a16:creationId xmlns:a16="http://schemas.microsoft.com/office/drawing/2014/main" id="{8D2B6973-D7EA-45A8-8BE6-F8B078C5202F}"/>
              </a:ext>
            </a:extLst>
          </p:cNvPr>
          <p:cNvSpPr/>
          <p:nvPr/>
        </p:nvSpPr>
        <p:spPr>
          <a:xfrm>
            <a:off x="4626128" y="3207738"/>
            <a:ext cx="2807576" cy="2113593"/>
          </a:xfrm>
          <a:prstGeom prst="flowChart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F5DAF603-6903-40BF-A15B-BDEE488885B3}"/>
              </a:ext>
            </a:extLst>
          </p:cNvPr>
          <p:cNvSpPr/>
          <p:nvPr/>
        </p:nvSpPr>
        <p:spPr>
          <a:xfrm>
            <a:off x="7575207" y="3036711"/>
            <a:ext cx="1046445" cy="11689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8D270BB-D44C-4032-88F9-7A9AF822FA68}"/>
              </a:ext>
            </a:extLst>
          </p:cNvPr>
          <p:cNvGrpSpPr/>
          <p:nvPr/>
        </p:nvGrpSpPr>
        <p:grpSpPr>
          <a:xfrm>
            <a:off x="8726397" y="2924977"/>
            <a:ext cx="3425537" cy="3291666"/>
            <a:chOff x="4575041" y="92073"/>
            <a:chExt cx="5732740" cy="5714193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C0E288E0-E342-4FF8-905F-C07EB85052D5}"/>
                </a:ext>
              </a:extLst>
            </p:cNvPr>
            <p:cNvSpPr/>
            <p:nvPr/>
          </p:nvSpPr>
          <p:spPr>
            <a:xfrm>
              <a:off x="4575041" y="92073"/>
              <a:ext cx="5581641" cy="571419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A20B194-CBD9-4795-B2E1-3A1251A45AA1}"/>
                </a:ext>
              </a:extLst>
            </p:cNvPr>
            <p:cNvSpPr txBox="1"/>
            <p:nvPr/>
          </p:nvSpPr>
          <p:spPr>
            <a:xfrm>
              <a:off x="4854290" y="231649"/>
              <a:ext cx="5453491" cy="454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図書館の活用を通して高めたい３つの力があります</a:t>
              </a:r>
            </a:p>
          </p:txBody>
        </p: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DAE0619A-BDF2-4CAE-969F-C9BAE56F2D6F}"/>
                </a:ext>
              </a:extLst>
            </p:cNvPr>
            <p:cNvGrpSpPr/>
            <p:nvPr/>
          </p:nvGrpSpPr>
          <p:grpSpPr>
            <a:xfrm>
              <a:off x="4829180" y="822244"/>
              <a:ext cx="5073365" cy="775304"/>
              <a:chOff x="4817913" y="786487"/>
              <a:chExt cx="5073365" cy="1144362"/>
            </a:xfrm>
          </p:grpSpPr>
          <p:sp>
            <p:nvSpPr>
              <p:cNvPr id="38" name="フローチャート: 処理 37">
                <a:extLst>
                  <a:ext uri="{FF2B5EF4-FFF2-40B4-BE49-F238E27FC236}">
                    <a16:creationId xmlns:a16="http://schemas.microsoft.com/office/drawing/2014/main" id="{1872F9E5-9CF4-4A50-9668-7C21B4CF0626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88E7A5C3-4119-4D63-9997-440576F190B6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</p:grpSpPr>
            <p:sp>
              <p:nvSpPr>
                <p:cNvPr id="40" name="フローチャート: 処理 39">
                  <a:extLst>
                    <a:ext uri="{FF2B5EF4-FFF2-40B4-BE49-F238E27FC236}">
                      <a16:creationId xmlns:a16="http://schemas.microsoft.com/office/drawing/2014/main" id="{3CB8D32D-30CD-4786-B710-B0C48253885A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" name="フローチャート: 処理 40">
                  <a:extLst>
                    <a:ext uri="{FF2B5EF4-FFF2-40B4-BE49-F238E27FC236}">
                      <a16:creationId xmlns:a16="http://schemas.microsoft.com/office/drawing/2014/main" id="{2F45400C-4E1E-4F2F-A4B9-709125F74913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C8D65D2-1E7E-4B3C-A69D-BA8CCAB51C99}"/>
                </a:ext>
              </a:extLst>
            </p:cNvPr>
            <p:cNvSpPr txBox="1"/>
            <p:nvPr/>
          </p:nvSpPr>
          <p:spPr>
            <a:xfrm>
              <a:off x="4854290" y="1804760"/>
              <a:ext cx="5453491" cy="4407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これらの力が発揮されると、これらの行動が増えます</a:t>
              </a:r>
            </a:p>
          </p:txBody>
        </p: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B2C7844B-374F-4709-9C6F-269E38DE384E}"/>
                </a:ext>
              </a:extLst>
            </p:cNvPr>
            <p:cNvGrpSpPr/>
            <p:nvPr/>
          </p:nvGrpSpPr>
          <p:grpSpPr>
            <a:xfrm>
              <a:off x="4830912" y="2315333"/>
              <a:ext cx="5098477" cy="1674846"/>
              <a:chOff x="4829178" y="2518253"/>
              <a:chExt cx="5098477" cy="2446714"/>
            </a:xfrm>
          </p:grpSpPr>
          <p:grpSp>
            <p:nvGrpSpPr>
              <p:cNvPr id="28" name="グループ化 27">
                <a:extLst>
                  <a:ext uri="{FF2B5EF4-FFF2-40B4-BE49-F238E27FC236}">
                    <a16:creationId xmlns:a16="http://schemas.microsoft.com/office/drawing/2014/main" id="{D2A91A74-8A8C-4589-AC7B-06BC090876EE}"/>
                  </a:ext>
                </a:extLst>
              </p:cNvPr>
              <p:cNvGrpSpPr/>
              <p:nvPr/>
            </p:nvGrpSpPr>
            <p:grpSpPr>
              <a:xfrm>
                <a:off x="4829178" y="2518253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34" name="フローチャート: 処理 33">
                  <a:extLst>
                    <a:ext uri="{FF2B5EF4-FFF2-40B4-BE49-F238E27FC236}">
                      <a16:creationId xmlns:a16="http://schemas.microsoft.com/office/drawing/2014/main" id="{287D7FFB-4C14-49CB-B083-4394EC5B8598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5" name="グループ化 34">
                  <a:extLst>
                    <a:ext uri="{FF2B5EF4-FFF2-40B4-BE49-F238E27FC236}">
                      <a16:creationId xmlns:a16="http://schemas.microsoft.com/office/drawing/2014/main" id="{8354D30C-18BA-4839-906F-23AE803A1DE7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36" name="フローチャート: 処理 35">
                    <a:extLst>
                      <a:ext uri="{FF2B5EF4-FFF2-40B4-BE49-F238E27FC236}">
                        <a16:creationId xmlns:a16="http://schemas.microsoft.com/office/drawing/2014/main" id="{4F2CCF38-8BF8-4298-BDAE-9857C484E719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" name="フローチャート: 処理 36">
                    <a:extLst>
                      <a:ext uri="{FF2B5EF4-FFF2-40B4-BE49-F238E27FC236}">
                        <a16:creationId xmlns:a16="http://schemas.microsoft.com/office/drawing/2014/main" id="{F4908D64-0972-45E6-9D7D-3A92D3367870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99D924E7-32D6-401B-8832-DA42CC60AB02}"/>
                  </a:ext>
                </a:extLst>
              </p:cNvPr>
              <p:cNvGrpSpPr/>
              <p:nvPr/>
            </p:nvGrpSpPr>
            <p:grpSpPr>
              <a:xfrm>
                <a:off x="4854290" y="3820605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30" name="フローチャート: 処理 29">
                  <a:extLst>
                    <a:ext uri="{FF2B5EF4-FFF2-40B4-BE49-F238E27FC236}">
                      <a16:creationId xmlns:a16="http://schemas.microsoft.com/office/drawing/2014/main" id="{C544461B-FF8C-43C7-8DAC-08BB66F62837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1" name="グループ化 30">
                  <a:extLst>
                    <a:ext uri="{FF2B5EF4-FFF2-40B4-BE49-F238E27FC236}">
                      <a16:creationId xmlns:a16="http://schemas.microsoft.com/office/drawing/2014/main" id="{FD6C2F82-74E3-4D36-BF1C-818CBB7BD3A0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32" name="フローチャート: 処理 31">
                    <a:extLst>
                      <a:ext uri="{FF2B5EF4-FFF2-40B4-BE49-F238E27FC236}">
                        <a16:creationId xmlns:a16="http://schemas.microsoft.com/office/drawing/2014/main" id="{FF451E2E-1BCD-4B42-9ED3-D40A62E92EEA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" name="フローチャート: 処理 32">
                    <a:extLst>
                      <a:ext uri="{FF2B5EF4-FFF2-40B4-BE49-F238E27FC236}">
                        <a16:creationId xmlns:a16="http://schemas.microsoft.com/office/drawing/2014/main" id="{9838E72E-040D-46F0-8727-51CC23D52E55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C6ADD33-5855-4840-8634-95FE96C26284}"/>
                </a:ext>
              </a:extLst>
            </p:cNvPr>
            <p:cNvSpPr txBox="1"/>
            <p:nvPr/>
          </p:nvSpPr>
          <p:spPr>
            <a:xfrm>
              <a:off x="4829180" y="4118971"/>
              <a:ext cx="4563486" cy="454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この教科のこの学習（単元）で実践します</a:t>
              </a: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092432C6-D3F5-47B7-90A6-97A856C1FE96}"/>
                </a:ext>
              </a:extLst>
            </p:cNvPr>
            <p:cNvGrpSpPr/>
            <p:nvPr/>
          </p:nvGrpSpPr>
          <p:grpSpPr>
            <a:xfrm>
              <a:off x="4856024" y="4639288"/>
              <a:ext cx="5073365" cy="775304"/>
              <a:chOff x="4817913" y="786487"/>
              <a:chExt cx="5073365" cy="1144362"/>
            </a:xfrm>
            <a:solidFill>
              <a:srgbClr val="FFFF00"/>
            </a:solidFill>
          </p:grpSpPr>
          <p:sp>
            <p:nvSpPr>
              <p:cNvPr id="24" name="フローチャート: 処理 23">
                <a:extLst>
                  <a:ext uri="{FF2B5EF4-FFF2-40B4-BE49-F238E27FC236}">
                    <a16:creationId xmlns:a16="http://schemas.microsoft.com/office/drawing/2014/main" id="{B4BE74CA-512D-4543-9406-D6D6E371F1D4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F4C62119-7E0E-47D6-ABF9-AB79C97FD47B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  <a:grpFill/>
            </p:grpSpPr>
            <p:sp>
              <p:nvSpPr>
                <p:cNvPr id="26" name="フローチャート: 処理 25">
                  <a:extLst>
                    <a:ext uri="{FF2B5EF4-FFF2-40B4-BE49-F238E27FC236}">
                      <a16:creationId xmlns:a16="http://schemas.microsoft.com/office/drawing/2014/main" id="{50799F4D-D150-40A3-A9FE-C7C70B469006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" name="フローチャート: 処理 26">
                  <a:extLst>
                    <a:ext uri="{FF2B5EF4-FFF2-40B4-BE49-F238E27FC236}">
                      <a16:creationId xmlns:a16="http://schemas.microsoft.com/office/drawing/2014/main" id="{1226EF85-3FA9-48C5-98E6-CB4A98618CC1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49718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役割設定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069006"/>
              </p:ext>
            </p:extLst>
          </p:nvPr>
        </p:nvGraphicFramePr>
        <p:xfrm>
          <a:off x="418666" y="335281"/>
          <a:ext cx="11375015" cy="23684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75015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1545474">
                <a:tc>
                  <a:txBody>
                    <a:bodyPr/>
                    <a:lstStyle/>
                    <a:p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あなたの役割は？</a:t>
                      </a:r>
                      <a:endParaRPr kumimoji="1" lang="en-US" altLang="ja-JP" sz="7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644116">
                <a:tc>
                  <a:txBody>
                    <a:bodyPr/>
                    <a:lstStyle/>
                    <a:p>
                      <a:endParaRPr kumimoji="1" lang="ja-JP" altLang="en-US" sz="4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D8A768A-68C7-4DDD-866B-EE65E817C5FD}"/>
              </a:ext>
            </a:extLst>
          </p:cNvPr>
          <p:cNvSpPr/>
          <p:nvPr/>
        </p:nvSpPr>
        <p:spPr>
          <a:xfrm>
            <a:off x="418666" y="3746498"/>
            <a:ext cx="101384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「教科」と「学年・学級」</a:t>
            </a:r>
            <a:r>
              <a:rPr lang="ja-JP" altLang="en-US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の確認</a:t>
            </a:r>
            <a:endParaRPr lang="ja-JP" altLang="en-US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196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行動づくり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5927"/>
              </p:ext>
            </p:extLst>
          </p:nvPr>
        </p:nvGraphicFramePr>
        <p:xfrm>
          <a:off x="418666" y="335281"/>
          <a:ext cx="11375015" cy="23684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75015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1545474">
                <a:tc>
                  <a:txBody>
                    <a:bodyPr/>
                    <a:lstStyle/>
                    <a:p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具体的な行動は？</a:t>
                      </a:r>
                      <a:endParaRPr kumimoji="1" lang="en-US" altLang="ja-JP" sz="7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644116">
                <a:tc>
                  <a:txBody>
                    <a:bodyPr/>
                    <a:lstStyle/>
                    <a:p>
                      <a:endParaRPr kumimoji="1" lang="ja-JP" altLang="en-US" sz="4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sp>
        <p:nvSpPr>
          <p:cNvPr id="15" name="矢印: 右 14">
            <a:extLst>
              <a:ext uri="{FF2B5EF4-FFF2-40B4-BE49-F238E27FC236}">
                <a16:creationId xmlns:a16="http://schemas.microsoft.com/office/drawing/2014/main" id="{F5DAF603-6903-40BF-A15B-BDEE488885B3}"/>
              </a:ext>
            </a:extLst>
          </p:cNvPr>
          <p:cNvSpPr/>
          <p:nvPr/>
        </p:nvSpPr>
        <p:spPr>
          <a:xfrm>
            <a:off x="7231411" y="3868329"/>
            <a:ext cx="1046445" cy="1168977"/>
          </a:xfrm>
          <a:prstGeom prst="rightArrow">
            <a:avLst/>
          </a:prstGeom>
          <a:solidFill>
            <a:srgbClr val="FF99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8D270BB-D44C-4032-88F9-7A9AF822FA68}"/>
              </a:ext>
            </a:extLst>
          </p:cNvPr>
          <p:cNvGrpSpPr/>
          <p:nvPr/>
        </p:nvGrpSpPr>
        <p:grpSpPr>
          <a:xfrm>
            <a:off x="8368144" y="2806985"/>
            <a:ext cx="3425537" cy="3291666"/>
            <a:chOff x="4575041" y="92073"/>
            <a:chExt cx="5732740" cy="5714193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C0E288E0-E342-4FF8-905F-C07EB85052D5}"/>
                </a:ext>
              </a:extLst>
            </p:cNvPr>
            <p:cNvSpPr/>
            <p:nvPr/>
          </p:nvSpPr>
          <p:spPr>
            <a:xfrm>
              <a:off x="4575041" y="92073"/>
              <a:ext cx="5581641" cy="571419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A20B194-CBD9-4795-B2E1-3A1251A45AA1}"/>
                </a:ext>
              </a:extLst>
            </p:cNvPr>
            <p:cNvSpPr txBox="1"/>
            <p:nvPr/>
          </p:nvSpPr>
          <p:spPr>
            <a:xfrm>
              <a:off x="4854290" y="231649"/>
              <a:ext cx="5453491" cy="454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図書館の活用を通して高めたい３つの力があります</a:t>
              </a:r>
            </a:p>
          </p:txBody>
        </p: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DAE0619A-BDF2-4CAE-969F-C9BAE56F2D6F}"/>
                </a:ext>
              </a:extLst>
            </p:cNvPr>
            <p:cNvGrpSpPr/>
            <p:nvPr/>
          </p:nvGrpSpPr>
          <p:grpSpPr>
            <a:xfrm>
              <a:off x="4829180" y="822244"/>
              <a:ext cx="5073365" cy="775304"/>
              <a:chOff x="4817913" y="786487"/>
              <a:chExt cx="5073365" cy="1144362"/>
            </a:xfrm>
          </p:grpSpPr>
          <p:sp>
            <p:nvSpPr>
              <p:cNvPr id="38" name="フローチャート: 処理 37">
                <a:extLst>
                  <a:ext uri="{FF2B5EF4-FFF2-40B4-BE49-F238E27FC236}">
                    <a16:creationId xmlns:a16="http://schemas.microsoft.com/office/drawing/2014/main" id="{1872F9E5-9CF4-4A50-9668-7C21B4CF0626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88E7A5C3-4119-4D63-9997-440576F190B6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</p:grpSpPr>
            <p:sp>
              <p:nvSpPr>
                <p:cNvPr id="40" name="フローチャート: 処理 39">
                  <a:extLst>
                    <a:ext uri="{FF2B5EF4-FFF2-40B4-BE49-F238E27FC236}">
                      <a16:creationId xmlns:a16="http://schemas.microsoft.com/office/drawing/2014/main" id="{3CB8D32D-30CD-4786-B710-B0C48253885A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" name="フローチャート: 処理 40">
                  <a:extLst>
                    <a:ext uri="{FF2B5EF4-FFF2-40B4-BE49-F238E27FC236}">
                      <a16:creationId xmlns:a16="http://schemas.microsoft.com/office/drawing/2014/main" id="{2F45400C-4E1E-4F2F-A4B9-709125F74913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C8D65D2-1E7E-4B3C-A69D-BA8CCAB51C99}"/>
                </a:ext>
              </a:extLst>
            </p:cNvPr>
            <p:cNvSpPr txBox="1"/>
            <p:nvPr/>
          </p:nvSpPr>
          <p:spPr>
            <a:xfrm>
              <a:off x="4854290" y="1804760"/>
              <a:ext cx="5453491" cy="4407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これらの力が発揮されると、これらの行動が増えます</a:t>
              </a:r>
            </a:p>
          </p:txBody>
        </p: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B2C7844B-374F-4709-9C6F-269E38DE384E}"/>
                </a:ext>
              </a:extLst>
            </p:cNvPr>
            <p:cNvGrpSpPr/>
            <p:nvPr/>
          </p:nvGrpSpPr>
          <p:grpSpPr>
            <a:xfrm>
              <a:off x="4830912" y="2315333"/>
              <a:ext cx="5098477" cy="1674846"/>
              <a:chOff x="4829178" y="2518253"/>
              <a:chExt cx="5098477" cy="2446714"/>
            </a:xfrm>
          </p:grpSpPr>
          <p:grpSp>
            <p:nvGrpSpPr>
              <p:cNvPr id="28" name="グループ化 27">
                <a:extLst>
                  <a:ext uri="{FF2B5EF4-FFF2-40B4-BE49-F238E27FC236}">
                    <a16:creationId xmlns:a16="http://schemas.microsoft.com/office/drawing/2014/main" id="{D2A91A74-8A8C-4589-AC7B-06BC090876EE}"/>
                  </a:ext>
                </a:extLst>
              </p:cNvPr>
              <p:cNvGrpSpPr/>
              <p:nvPr/>
            </p:nvGrpSpPr>
            <p:grpSpPr>
              <a:xfrm>
                <a:off x="4829178" y="2518253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34" name="フローチャート: 処理 33">
                  <a:extLst>
                    <a:ext uri="{FF2B5EF4-FFF2-40B4-BE49-F238E27FC236}">
                      <a16:creationId xmlns:a16="http://schemas.microsoft.com/office/drawing/2014/main" id="{287D7FFB-4C14-49CB-B083-4394EC5B8598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5" name="グループ化 34">
                  <a:extLst>
                    <a:ext uri="{FF2B5EF4-FFF2-40B4-BE49-F238E27FC236}">
                      <a16:creationId xmlns:a16="http://schemas.microsoft.com/office/drawing/2014/main" id="{8354D30C-18BA-4839-906F-23AE803A1DE7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36" name="フローチャート: 処理 35">
                    <a:extLst>
                      <a:ext uri="{FF2B5EF4-FFF2-40B4-BE49-F238E27FC236}">
                        <a16:creationId xmlns:a16="http://schemas.microsoft.com/office/drawing/2014/main" id="{4F2CCF38-8BF8-4298-BDAE-9857C484E719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" name="フローチャート: 処理 36">
                    <a:extLst>
                      <a:ext uri="{FF2B5EF4-FFF2-40B4-BE49-F238E27FC236}">
                        <a16:creationId xmlns:a16="http://schemas.microsoft.com/office/drawing/2014/main" id="{F4908D64-0972-45E6-9D7D-3A92D3367870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99D924E7-32D6-401B-8832-DA42CC60AB02}"/>
                  </a:ext>
                </a:extLst>
              </p:cNvPr>
              <p:cNvGrpSpPr/>
              <p:nvPr/>
            </p:nvGrpSpPr>
            <p:grpSpPr>
              <a:xfrm>
                <a:off x="4854290" y="3820605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30" name="フローチャート: 処理 29">
                  <a:extLst>
                    <a:ext uri="{FF2B5EF4-FFF2-40B4-BE49-F238E27FC236}">
                      <a16:creationId xmlns:a16="http://schemas.microsoft.com/office/drawing/2014/main" id="{C544461B-FF8C-43C7-8DAC-08BB66F62837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1" name="グループ化 30">
                  <a:extLst>
                    <a:ext uri="{FF2B5EF4-FFF2-40B4-BE49-F238E27FC236}">
                      <a16:creationId xmlns:a16="http://schemas.microsoft.com/office/drawing/2014/main" id="{FD6C2F82-74E3-4D36-BF1C-818CBB7BD3A0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32" name="フローチャート: 処理 31">
                    <a:extLst>
                      <a:ext uri="{FF2B5EF4-FFF2-40B4-BE49-F238E27FC236}">
                        <a16:creationId xmlns:a16="http://schemas.microsoft.com/office/drawing/2014/main" id="{FF451E2E-1BCD-4B42-9ED3-D40A62E92EEA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" name="フローチャート: 処理 32">
                    <a:extLst>
                      <a:ext uri="{FF2B5EF4-FFF2-40B4-BE49-F238E27FC236}">
                        <a16:creationId xmlns:a16="http://schemas.microsoft.com/office/drawing/2014/main" id="{9838E72E-040D-46F0-8727-51CC23D52E55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C6ADD33-5855-4840-8634-95FE96C26284}"/>
                </a:ext>
              </a:extLst>
            </p:cNvPr>
            <p:cNvSpPr txBox="1"/>
            <p:nvPr/>
          </p:nvSpPr>
          <p:spPr>
            <a:xfrm>
              <a:off x="4829180" y="4118971"/>
              <a:ext cx="4563486" cy="454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この教科のこの学習（単元）で実践します</a:t>
              </a: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092432C6-D3F5-47B7-90A6-97A856C1FE96}"/>
                </a:ext>
              </a:extLst>
            </p:cNvPr>
            <p:cNvGrpSpPr/>
            <p:nvPr/>
          </p:nvGrpSpPr>
          <p:grpSpPr>
            <a:xfrm>
              <a:off x="4856024" y="4639288"/>
              <a:ext cx="5073365" cy="775304"/>
              <a:chOff x="4817913" y="786487"/>
              <a:chExt cx="5073365" cy="1144362"/>
            </a:xfrm>
            <a:solidFill>
              <a:srgbClr val="FFFF00"/>
            </a:solidFill>
          </p:grpSpPr>
          <p:sp>
            <p:nvSpPr>
              <p:cNvPr id="24" name="フローチャート: 処理 23">
                <a:extLst>
                  <a:ext uri="{FF2B5EF4-FFF2-40B4-BE49-F238E27FC236}">
                    <a16:creationId xmlns:a16="http://schemas.microsoft.com/office/drawing/2014/main" id="{B4BE74CA-512D-4543-9406-D6D6E371F1D4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F4C62119-7E0E-47D6-ABF9-AB79C97FD47B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  <a:grpFill/>
            </p:grpSpPr>
            <p:sp>
              <p:nvSpPr>
                <p:cNvPr id="26" name="フローチャート: 処理 25">
                  <a:extLst>
                    <a:ext uri="{FF2B5EF4-FFF2-40B4-BE49-F238E27FC236}">
                      <a16:creationId xmlns:a16="http://schemas.microsoft.com/office/drawing/2014/main" id="{50799F4D-D150-40A3-A9FE-C7C70B469006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" name="フローチャート: 処理 26">
                  <a:extLst>
                    <a:ext uri="{FF2B5EF4-FFF2-40B4-BE49-F238E27FC236}">
                      <a16:creationId xmlns:a16="http://schemas.microsoft.com/office/drawing/2014/main" id="{1226EF85-3FA9-48C5-98E6-CB4A98618CC1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C108EEC-1251-4520-A0FA-A9D6E268D163}"/>
              </a:ext>
            </a:extLst>
          </p:cNvPr>
          <p:cNvGrpSpPr/>
          <p:nvPr/>
        </p:nvGrpSpPr>
        <p:grpSpPr>
          <a:xfrm>
            <a:off x="3383332" y="2967080"/>
            <a:ext cx="3750677" cy="2668353"/>
            <a:chOff x="3111896" y="2924977"/>
            <a:chExt cx="3750677" cy="2668353"/>
          </a:xfrm>
        </p:grpSpPr>
        <p:sp>
          <p:nvSpPr>
            <p:cNvPr id="14" name="フローチャート: 処理 13">
              <a:extLst>
                <a:ext uri="{FF2B5EF4-FFF2-40B4-BE49-F238E27FC236}">
                  <a16:creationId xmlns:a16="http://schemas.microsoft.com/office/drawing/2014/main" id="{8D2B6973-D7EA-45A8-8BE6-F8B078C5202F}"/>
                </a:ext>
              </a:extLst>
            </p:cNvPr>
            <p:cNvSpPr/>
            <p:nvPr/>
          </p:nvSpPr>
          <p:spPr>
            <a:xfrm>
              <a:off x="3111896" y="2924977"/>
              <a:ext cx="3750677" cy="2668353"/>
            </a:xfrm>
            <a:prstGeom prst="flowChartProcess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E60BF650-ECE8-468F-BB85-01030E0A23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926" b="97165" l="1937" r="95335">
                          <a14:foregroundMark x1="9331" y1="36968" x2="9331" y2="36968"/>
                          <a14:foregroundMark x1="11972" y1="48528" x2="11972" y2="48528"/>
                          <a14:foregroundMark x1="13556" y1="57906" x2="8979" y2="53108"/>
                          <a14:foregroundMark x1="8979" y1="53108" x2="8275" y2="46020"/>
                          <a14:foregroundMark x1="8275" y1="46020" x2="9595" y2="38386"/>
                          <a14:foregroundMark x1="9595" y1="38386" x2="14965" y2="40785"/>
                          <a14:foregroundMark x1="14965" y1="40785" x2="14877" y2="48637"/>
                          <a14:foregroundMark x1="14877" y1="48637" x2="13996" y2="51690"/>
                          <a14:foregroundMark x1="4137" y1="48310" x2="3169" y2="41003"/>
                          <a14:foregroundMark x1="3169" y1="41003" x2="4754" y2="43184"/>
                          <a14:foregroundMark x1="6866" y1="29444" x2="7394" y2="28680"/>
                          <a14:foregroundMark x1="8011" y1="28680" x2="8011" y2="28680"/>
                          <a14:foregroundMark x1="34771" y1="52017" x2="34771" y2="52017"/>
                          <a14:foregroundMark x1="37588" y1="54744" x2="37588" y2="54744"/>
                          <a14:foregroundMark x1="38292" y1="54744" x2="38380" y2="55180"/>
                          <a14:foregroundMark x1="40405" y1="78626" x2="43310" y2="72737"/>
                          <a14:foregroundMark x1="43310" y1="72737" x2="49912" y2="72955"/>
                          <a14:foregroundMark x1="49912" y1="72955" x2="44982" y2="75900"/>
                          <a14:foregroundMark x1="7394" y1="27263" x2="8187" y2="26718"/>
                          <a14:foregroundMark x1="55282" y1="13195" x2="53257" y2="12541"/>
                          <a14:foregroundMark x1="55282" y1="13304" x2="55282" y2="13304"/>
                          <a14:foregroundMark x1="57746" y1="13522" x2="57746" y2="13522"/>
                          <a14:foregroundMark x1="54225" y1="10796" x2="54225" y2="10796"/>
                          <a14:foregroundMark x1="54313" y1="8506" x2="54313" y2="8506"/>
                          <a14:foregroundMark x1="55282" y1="3926" x2="55282" y2="3926"/>
                          <a14:foregroundMark x1="83539" y1="43511" x2="83539" y2="43511"/>
                          <a14:foregroundMark x1="80986" y1="38822" x2="86092" y2="42530"/>
                          <a14:foregroundMark x1="86092" y1="42530" x2="82482" y2="38604"/>
                          <a14:foregroundMark x1="83099" y1="38495" x2="86972" y2="40785"/>
                          <a14:foregroundMark x1="85035" y1="35333" x2="85915" y2="39368"/>
                          <a14:foregroundMark x1="82923" y1="34351" x2="82923" y2="34351"/>
                          <a14:foregroundMark x1="78433" y1="28899" x2="78433" y2="28899"/>
                          <a14:foregroundMark x1="77113" y1="25300" x2="81514" y2="32170"/>
                          <a14:foregroundMark x1="81514" y1="32170" x2="84067" y2="40022"/>
                          <a14:foregroundMark x1="85915" y1="31625" x2="89701" y2="38822"/>
                          <a14:foregroundMark x1="89701" y1="38822" x2="89877" y2="44820"/>
                          <a14:foregroundMark x1="87236" y1="29662" x2="90933" y2="36750"/>
                          <a14:foregroundMark x1="90933" y1="36750" x2="91461" y2="43839"/>
                          <a14:foregroundMark x1="91461" y1="43839" x2="89525" y2="49836"/>
                          <a14:foregroundMark x1="80458" y1="54089" x2="80458" y2="54089"/>
                          <a14:foregroundMark x1="79489" y1="54198" x2="74824" y2="50164"/>
                          <a14:foregroundMark x1="74824" y1="50164" x2="79754" y2="46892"/>
                          <a14:foregroundMark x1="79754" y1="46892" x2="78785" y2="53326"/>
                          <a14:foregroundMark x1="76585" y1="57579" x2="75880" y2="72846"/>
                          <a14:foregroundMark x1="75880" y1="72846" x2="80898" y2="79171"/>
                          <a14:foregroundMark x1="80898" y1="79171" x2="85387" y2="71647"/>
                          <a14:foregroundMark x1="85387" y1="71647" x2="81514" y2="56270"/>
                          <a14:foregroundMark x1="81514" y1="56270" x2="78169" y2="55725"/>
                          <a14:foregroundMark x1="86884" y1="61178" x2="87940" y2="59433"/>
                          <a14:foregroundMark x1="86532" y1="83969" x2="80106" y2="86478"/>
                          <a14:foregroundMark x1="80106" y1="86478" x2="83363" y2="80807"/>
                          <a14:foregroundMark x1="83363" y1="80807" x2="87588" y2="84297"/>
                          <a14:foregroundMark x1="90141" y1="84733" x2="91109" y2="85932"/>
                          <a14:foregroundMark x1="89261" y1="81352" x2="89261" y2="81352"/>
                          <a14:foregroundMark x1="90669" y1="80589" x2="90933" y2="80480"/>
                          <a14:foregroundMark x1="94718" y1="80044" x2="95158" y2="77426"/>
                          <a14:foregroundMark x1="95335" y1="88332" x2="95335" y2="88332"/>
                          <a14:foregroundMark x1="76232" y1="91385" x2="76232" y2="91385"/>
                          <a14:foregroundMark x1="77465" y1="94656" x2="77465" y2="94656"/>
                          <a14:foregroundMark x1="70335" y1="63795" x2="70335" y2="63795"/>
                          <a14:foregroundMark x1="71039" y1="62923" x2="71039" y2="62923"/>
                          <a14:foregroundMark x1="70246" y1="65867" x2="70246" y2="65867"/>
                          <a14:foregroundMark x1="70246" y1="66521" x2="70423" y2="62377"/>
                          <a14:foregroundMark x1="53697" y1="79062" x2="46567" y2="78626"/>
                          <a14:foregroundMark x1="46567" y1="78626" x2="40757" y2="75900"/>
                          <a14:foregroundMark x1="40757" y1="75900" x2="37852" y2="69029"/>
                          <a14:foregroundMark x1="37852" y1="69029" x2="38732" y2="61614"/>
                          <a14:foregroundMark x1="38732" y1="61614" x2="44278" y2="58451"/>
                          <a14:foregroundMark x1="44278" y1="58451" x2="50264" y2="61396"/>
                          <a14:foregroundMark x1="50264" y1="61396" x2="52553" y2="70774"/>
                          <a14:foregroundMark x1="52553" y1="70774" x2="52377" y2="76772"/>
                          <a14:foregroundMark x1="46391" y1="72083" x2="39965" y2="71647"/>
                          <a14:foregroundMark x1="39965" y1="71647" x2="48239" y2="70447"/>
                          <a14:foregroundMark x1="48239" y1="70447" x2="51144" y2="71538"/>
                          <a14:foregroundMark x1="38380" y1="53435" x2="35827" y2="51690"/>
                          <a14:foregroundMark x1="41373" y1="42421" x2="41373" y2="36968"/>
                          <a14:foregroundMark x1="54930" y1="45583" x2="56602" y2="43839"/>
                          <a14:foregroundMark x1="52113" y1="25300" x2="52641" y2="23446"/>
                          <a14:foregroundMark x1="52465" y1="95856" x2="52465" y2="95856"/>
                          <a14:foregroundMark x1="36444" y1="71210" x2="36444" y2="71210"/>
                          <a14:foregroundMark x1="23768" y1="97165" x2="23768" y2="97165"/>
                          <a14:foregroundMark x1="2201" y1="80153" x2="2201" y2="80153"/>
                          <a14:foregroundMark x1="1937" y1="42421" x2="1937" y2="42421"/>
                          <a14:foregroundMark x1="52729" y1="61396" x2="52729" y2="61396"/>
                          <a14:foregroundMark x1="52729" y1="67285" x2="52729" y2="67285"/>
                          <a14:foregroundMark x1="52817" y1="66848" x2="52817" y2="6684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flipH="1">
              <a:off x="3248291" y="4063403"/>
              <a:ext cx="1529209" cy="1234406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2A7DD7F-F8F0-4AA9-AF0A-09459CC61780}"/>
                </a:ext>
              </a:extLst>
            </p:cNvPr>
            <p:cNvSpPr txBox="1"/>
            <p:nvPr/>
          </p:nvSpPr>
          <p:spPr>
            <a:xfrm>
              <a:off x="3357547" y="3123743"/>
              <a:ext cx="33158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一緒に語ろう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5AA08E6B-6544-4082-849A-EC842F506041}"/>
                </a:ext>
              </a:extLst>
            </p:cNvPr>
            <p:cNvSpPr txBox="1"/>
            <p:nvPr/>
          </p:nvSpPr>
          <p:spPr>
            <a:xfrm>
              <a:off x="5055431" y="3686421"/>
              <a:ext cx="171944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いろんな個性をもった他者と語りあうと、自分では気付かなかったことに気付くね</a:t>
              </a:r>
            </a:p>
          </p:txBody>
        </p: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84DB1DC-AA1C-42BA-B65D-5548CE13B1B9}"/>
              </a:ext>
            </a:extLst>
          </p:cNvPr>
          <p:cNvSpPr txBox="1"/>
          <p:nvPr/>
        </p:nvSpPr>
        <p:spPr>
          <a:xfrm>
            <a:off x="53696" y="3227601"/>
            <a:ext cx="3276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タイトルを表すイラストを描く。</a:t>
            </a:r>
          </a:p>
          <a:p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覚えやすいタイトルをつける。</a:t>
            </a:r>
          </a:p>
          <a:p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「こんなときには、こうして</a:t>
            </a:r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みよう」と期待したい行動を</a:t>
            </a:r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文章で表現する。</a:t>
            </a:r>
          </a:p>
        </p:txBody>
      </p:sp>
    </p:spTree>
    <p:extLst>
      <p:ext uri="{BB962C8B-B14F-4D97-AF65-F5344CB8AC3E}">
        <p14:creationId xmlns:p14="http://schemas.microsoft.com/office/powerpoint/2010/main" val="4066709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行動づくり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738254"/>
              </p:ext>
            </p:extLst>
          </p:nvPr>
        </p:nvGraphicFramePr>
        <p:xfrm>
          <a:off x="418666" y="335281"/>
          <a:ext cx="11375015" cy="236843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75015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1545474">
                <a:tc>
                  <a:txBody>
                    <a:bodyPr/>
                    <a:lstStyle/>
                    <a:p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どの教科の学習で実施する？</a:t>
                      </a:r>
                      <a:endParaRPr kumimoji="1" lang="en-US" altLang="ja-JP" sz="7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644116">
                <a:tc>
                  <a:txBody>
                    <a:bodyPr/>
                    <a:lstStyle/>
                    <a:p>
                      <a:endParaRPr kumimoji="1" lang="ja-JP" altLang="en-US" sz="4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sp>
        <p:nvSpPr>
          <p:cNvPr id="14" name="フローチャート: 処理 13">
            <a:extLst>
              <a:ext uri="{FF2B5EF4-FFF2-40B4-BE49-F238E27FC236}">
                <a16:creationId xmlns:a16="http://schemas.microsoft.com/office/drawing/2014/main" id="{8D2B6973-D7EA-45A8-8BE6-F8B078C5202F}"/>
              </a:ext>
            </a:extLst>
          </p:cNvPr>
          <p:cNvSpPr/>
          <p:nvPr/>
        </p:nvSpPr>
        <p:spPr>
          <a:xfrm>
            <a:off x="418666" y="3223868"/>
            <a:ext cx="2807576" cy="2113593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F5DAF603-6903-40BF-A15B-BDEE488885B3}"/>
              </a:ext>
            </a:extLst>
          </p:cNvPr>
          <p:cNvSpPr/>
          <p:nvPr/>
        </p:nvSpPr>
        <p:spPr>
          <a:xfrm rot="1731448">
            <a:off x="3839316" y="4504789"/>
            <a:ext cx="1046445" cy="1168977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8D270BB-D44C-4032-88F9-7A9AF822FA68}"/>
              </a:ext>
            </a:extLst>
          </p:cNvPr>
          <p:cNvGrpSpPr/>
          <p:nvPr/>
        </p:nvGrpSpPr>
        <p:grpSpPr>
          <a:xfrm>
            <a:off x="5338961" y="2887874"/>
            <a:ext cx="3425537" cy="3291666"/>
            <a:chOff x="4575041" y="92073"/>
            <a:chExt cx="5732740" cy="5714193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C0E288E0-E342-4FF8-905F-C07EB85052D5}"/>
                </a:ext>
              </a:extLst>
            </p:cNvPr>
            <p:cNvSpPr/>
            <p:nvPr/>
          </p:nvSpPr>
          <p:spPr>
            <a:xfrm>
              <a:off x="4575041" y="92073"/>
              <a:ext cx="5581641" cy="571419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A20B194-CBD9-4795-B2E1-3A1251A45AA1}"/>
                </a:ext>
              </a:extLst>
            </p:cNvPr>
            <p:cNvSpPr txBox="1"/>
            <p:nvPr/>
          </p:nvSpPr>
          <p:spPr>
            <a:xfrm>
              <a:off x="4854290" y="231649"/>
              <a:ext cx="5453491" cy="454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図書館の活用を通して高めたい３つの力があります</a:t>
              </a:r>
            </a:p>
          </p:txBody>
        </p: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DAE0619A-BDF2-4CAE-969F-C9BAE56F2D6F}"/>
                </a:ext>
              </a:extLst>
            </p:cNvPr>
            <p:cNvGrpSpPr/>
            <p:nvPr/>
          </p:nvGrpSpPr>
          <p:grpSpPr>
            <a:xfrm>
              <a:off x="4829180" y="822244"/>
              <a:ext cx="5073365" cy="775304"/>
              <a:chOff x="4817913" y="786487"/>
              <a:chExt cx="5073365" cy="1144362"/>
            </a:xfrm>
          </p:grpSpPr>
          <p:sp>
            <p:nvSpPr>
              <p:cNvPr id="38" name="フローチャート: 処理 37">
                <a:extLst>
                  <a:ext uri="{FF2B5EF4-FFF2-40B4-BE49-F238E27FC236}">
                    <a16:creationId xmlns:a16="http://schemas.microsoft.com/office/drawing/2014/main" id="{1872F9E5-9CF4-4A50-9668-7C21B4CF0626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88E7A5C3-4119-4D63-9997-440576F190B6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</p:grpSpPr>
            <p:sp>
              <p:nvSpPr>
                <p:cNvPr id="40" name="フローチャート: 処理 39">
                  <a:extLst>
                    <a:ext uri="{FF2B5EF4-FFF2-40B4-BE49-F238E27FC236}">
                      <a16:creationId xmlns:a16="http://schemas.microsoft.com/office/drawing/2014/main" id="{3CB8D32D-30CD-4786-B710-B0C48253885A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" name="フローチャート: 処理 40">
                  <a:extLst>
                    <a:ext uri="{FF2B5EF4-FFF2-40B4-BE49-F238E27FC236}">
                      <a16:creationId xmlns:a16="http://schemas.microsoft.com/office/drawing/2014/main" id="{2F45400C-4E1E-4F2F-A4B9-709125F74913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C8D65D2-1E7E-4B3C-A69D-BA8CCAB51C99}"/>
                </a:ext>
              </a:extLst>
            </p:cNvPr>
            <p:cNvSpPr txBox="1"/>
            <p:nvPr/>
          </p:nvSpPr>
          <p:spPr>
            <a:xfrm>
              <a:off x="4854290" y="1804760"/>
              <a:ext cx="5453491" cy="4407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これらの力が発揮されると、これらの行動が増えます</a:t>
              </a:r>
            </a:p>
          </p:txBody>
        </p: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B2C7844B-374F-4709-9C6F-269E38DE384E}"/>
                </a:ext>
              </a:extLst>
            </p:cNvPr>
            <p:cNvGrpSpPr/>
            <p:nvPr/>
          </p:nvGrpSpPr>
          <p:grpSpPr>
            <a:xfrm>
              <a:off x="4830912" y="2315333"/>
              <a:ext cx="5098477" cy="1674846"/>
              <a:chOff x="4829178" y="2518253"/>
              <a:chExt cx="5098477" cy="2446714"/>
            </a:xfrm>
          </p:grpSpPr>
          <p:grpSp>
            <p:nvGrpSpPr>
              <p:cNvPr id="28" name="グループ化 27">
                <a:extLst>
                  <a:ext uri="{FF2B5EF4-FFF2-40B4-BE49-F238E27FC236}">
                    <a16:creationId xmlns:a16="http://schemas.microsoft.com/office/drawing/2014/main" id="{D2A91A74-8A8C-4589-AC7B-06BC090876EE}"/>
                  </a:ext>
                </a:extLst>
              </p:cNvPr>
              <p:cNvGrpSpPr/>
              <p:nvPr/>
            </p:nvGrpSpPr>
            <p:grpSpPr>
              <a:xfrm>
                <a:off x="4829178" y="2518253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34" name="フローチャート: 処理 33">
                  <a:extLst>
                    <a:ext uri="{FF2B5EF4-FFF2-40B4-BE49-F238E27FC236}">
                      <a16:creationId xmlns:a16="http://schemas.microsoft.com/office/drawing/2014/main" id="{287D7FFB-4C14-49CB-B083-4394EC5B8598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5" name="グループ化 34">
                  <a:extLst>
                    <a:ext uri="{FF2B5EF4-FFF2-40B4-BE49-F238E27FC236}">
                      <a16:creationId xmlns:a16="http://schemas.microsoft.com/office/drawing/2014/main" id="{8354D30C-18BA-4839-906F-23AE803A1DE7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36" name="フローチャート: 処理 35">
                    <a:extLst>
                      <a:ext uri="{FF2B5EF4-FFF2-40B4-BE49-F238E27FC236}">
                        <a16:creationId xmlns:a16="http://schemas.microsoft.com/office/drawing/2014/main" id="{4F2CCF38-8BF8-4298-BDAE-9857C484E719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7" name="フローチャート: 処理 36">
                    <a:extLst>
                      <a:ext uri="{FF2B5EF4-FFF2-40B4-BE49-F238E27FC236}">
                        <a16:creationId xmlns:a16="http://schemas.microsoft.com/office/drawing/2014/main" id="{F4908D64-0972-45E6-9D7D-3A92D3367870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99D924E7-32D6-401B-8832-DA42CC60AB02}"/>
                  </a:ext>
                </a:extLst>
              </p:cNvPr>
              <p:cNvGrpSpPr/>
              <p:nvPr/>
            </p:nvGrpSpPr>
            <p:grpSpPr>
              <a:xfrm>
                <a:off x="4854290" y="3820605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30" name="フローチャート: 処理 29">
                  <a:extLst>
                    <a:ext uri="{FF2B5EF4-FFF2-40B4-BE49-F238E27FC236}">
                      <a16:creationId xmlns:a16="http://schemas.microsoft.com/office/drawing/2014/main" id="{C544461B-FF8C-43C7-8DAC-08BB66F62837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1" name="グループ化 30">
                  <a:extLst>
                    <a:ext uri="{FF2B5EF4-FFF2-40B4-BE49-F238E27FC236}">
                      <a16:creationId xmlns:a16="http://schemas.microsoft.com/office/drawing/2014/main" id="{FD6C2F82-74E3-4D36-BF1C-818CBB7BD3A0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32" name="フローチャート: 処理 31">
                    <a:extLst>
                      <a:ext uri="{FF2B5EF4-FFF2-40B4-BE49-F238E27FC236}">
                        <a16:creationId xmlns:a16="http://schemas.microsoft.com/office/drawing/2014/main" id="{FF451E2E-1BCD-4B42-9ED3-D40A62E92EEA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" name="フローチャート: 処理 32">
                    <a:extLst>
                      <a:ext uri="{FF2B5EF4-FFF2-40B4-BE49-F238E27FC236}">
                        <a16:creationId xmlns:a16="http://schemas.microsoft.com/office/drawing/2014/main" id="{9838E72E-040D-46F0-8727-51CC23D52E55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C6ADD33-5855-4840-8634-95FE96C26284}"/>
                </a:ext>
              </a:extLst>
            </p:cNvPr>
            <p:cNvSpPr txBox="1"/>
            <p:nvPr/>
          </p:nvSpPr>
          <p:spPr>
            <a:xfrm>
              <a:off x="4829180" y="4118971"/>
              <a:ext cx="4563486" cy="454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この教科のこの学習（単元）で実践します</a:t>
              </a: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092432C6-D3F5-47B7-90A6-97A856C1FE96}"/>
                </a:ext>
              </a:extLst>
            </p:cNvPr>
            <p:cNvGrpSpPr/>
            <p:nvPr/>
          </p:nvGrpSpPr>
          <p:grpSpPr>
            <a:xfrm>
              <a:off x="4856024" y="4639288"/>
              <a:ext cx="5073365" cy="775304"/>
              <a:chOff x="4817913" y="786487"/>
              <a:chExt cx="5073365" cy="1144362"/>
            </a:xfrm>
            <a:solidFill>
              <a:srgbClr val="FFFF00"/>
            </a:solidFill>
          </p:grpSpPr>
          <p:sp>
            <p:nvSpPr>
              <p:cNvPr id="24" name="フローチャート: 処理 23">
                <a:extLst>
                  <a:ext uri="{FF2B5EF4-FFF2-40B4-BE49-F238E27FC236}">
                    <a16:creationId xmlns:a16="http://schemas.microsoft.com/office/drawing/2014/main" id="{B4BE74CA-512D-4543-9406-D6D6E371F1D4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F4C62119-7E0E-47D6-ABF9-AB79C97FD47B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  <a:grpFill/>
            </p:grpSpPr>
            <p:sp>
              <p:nvSpPr>
                <p:cNvPr id="26" name="フローチャート: 処理 25">
                  <a:extLst>
                    <a:ext uri="{FF2B5EF4-FFF2-40B4-BE49-F238E27FC236}">
                      <a16:creationId xmlns:a16="http://schemas.microsoft.com/office/drawing/2014/main" id="{50799F4D-D150-40A3-A9FE-C7C70B469006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" name="フローチャート: 処理 26">
                  <a:extLst>
                    <a:ext uri="{FF2B5EF4-FFF2-40B4-BE49-F238E27FC236}">
                      <a16:creationId xmlns:a16="http://schemas.microsoft.com/office/drawing/2014/main" id="{1226EF85-3FA9-48C5-98E6-CB4A98618CC1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23381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シェアリング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83613"/>
              </p:ext>
            </p:extLst>
          </p:nvPr>
        </p:nvGraphicFramePr>
        <p:xfrm>
          <a:off x="418667" y="335280"/>
          <a:ext cx="11354666" cy="496183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4321752">
                <a:tc>
                  <a:txBody>
                    <a:bodyPr/>
                    <a:lstStyle/>
                    <a:p>
                      <a:r>
                        <a:rPr kumimoji="1" lang="ja-JP" altLang="en-US" sz="5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チーム内での発表・議論・共有</a:t>
                      </a:r>
                      <a:endParaRPr kumimoji="1" lang="en-US" altLang="ja-JP" sz="54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5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ほかのグループはどんなものができあがったかを見てみましょう。</a:t>
                      </a:r>
                      <a:endParaRPr kumimoji="1" lang="en-US" altLang="ja-JP" sz="54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296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まとめ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342431"/>
              </p:ext>
            </p:extLst>
          </p:nvPr>
        </p:nvGraphicFramePr>
        <p:xfrm>
          <a:off x="418667" y="335281"/>
          <a:ext cx="11354666" cy="20951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1455034">
                <a:tc>
                  <a:txBody>
                    <a:bodyPr/>
                    <a:lstStyle/>
                    <a:p>
                      <a:r>
                        <a:rPr kumimoji="1" lang="ja-JP" altLang="en-US" sz="5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コンピテンシー育成の授業活用</a:t>
                      </a:r>
                      <a:endParaRPr kumimoji="1" lang="en-US" altLang="ja-JP" sz="54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474904"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5787EE7B-F20D-4E8E-AA50-F64DFC6EB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316073"/>
              </p:ext>
            </p:extLst>
          </p:nvPr>
        </p:nvGraphicFramePr>
        <p:xfrm>
          <a:off x="418667" y="3584172"/>
          <a:ext cx="11354666" cy="20951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1455034">
                <a:tc>
                  <a:txBody>
                    <a:bodyPr/>
                    <a:lstStyle/>
                    <a:p>
                      <a:r>
                        <a:rPr kumimoji="1" lang="ja-JP" altLang="en-US" sz="5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汎用性がうまれやすい</a:t>
                      </a:r>
                      <a:endParaRPr kumimoji="1" lang="en-US" altLang="ja-JP" sz="54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474904">
                <a:tc>
                  <a:txBody>
                    <a:bodyPr/>
                    <a:lstStyle/>
                    <a:p>
                      <a:endParaRPr kumimoji="1" lang="ja-JP" altLang="en-US" sz="36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sp>
        <p:nvSpPr>
          <p:cNvPr id="5" name="矢印: 下 4">
            <a:extLst>
              <a:ext uri="{FF2B5EF4-FFF2-40B4-BE49-F238E27FC236}">
                <a16:creationId xmlns:a16="http://schemas.microsoft.com/office/drawing/2014/main" id="{88717E6D-8406-4B30-966B-F83C240E7DAD}"/>
              </a:ext>
            </a:extLst>
          </p:cNvPr>
          <p:cNvSpPr/>
          <p:nvPr/>
        </p:nvSpPr>
        <p:spPr>
          <a:xfrm>
            <a:off x="5607627" y="2602038"/>
            <a:ext cx="976746" cy="8104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05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F28354-D2F8-4ADA-AFB2-21D2EB9F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29052" y="6388832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>
                <a:solidFill>
                  <a:schemeClr val="tx1"/>
                </a:solidFill>
              </a:rPr>
              <a:t>2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タイトル 6">
            <a:extLst>
              <a:ext uri="{FF2B5EF4-FFF2-40B4-BE49-F238E27FC236}">
                <a16:creationId xmlns:a16="http://schemas.microsoft.com/office/drawing/2014/main" id="{1F7851FD-C00E-480B-8830-44994AC15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423" y="1741332"/>
            <a:ext cx="9480665" cy="1450757"/>
          </a:xfrm>
        </p:spPr>
        <p:txBody>
          <a:bodyPr/>
          <a:lstStyle/>
          <a:p>
            <a:r>
              <a:rPr lang="ja-JP" altLang="en-US" dirty="0"/>
              <a:t>ワークショップの目的と方法の確認</a:t>
            </a:r>
          </a:p>
        </p:txBody>
      </p:sp>
    </p:spTree>
    <p:extLst>
      <p:ext uri="{BB962C8B-B14F-4D97-AF65-F5344CB8AC3E}">
        <p14:creationId xmlns:p14="http://schemas.microsoft.com/office/powerpoint/2010/main" val="3307715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ワークショップの目的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1861F26B-813E-4C37-BB7A-F04B0431F9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21924"/>
              </p:ext>
            </p:extLst>
          </p:nvPr>
        </p:nvGraphicFramePr>
        <p:xfrm>
          <a:off x="418667" y="558509"/>
          <a:ext cx="11354666" cy="477895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4321752">
                <a:tc>
                  <a:txBody>
                    <a:bodyPr/>
                    <a:lstStyle/>
                    <a:p>
                      <a:r>
                        <a:rPr kumimoji="1" lang="ja-JP" altLang="en-US" sz="4400" b="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学校図書館の授業活用のアイデアを作っていくワークショップに取り組むことを通して、学校図書館の活用の仕方を体験的に学ぶとともに、各学校で行う研修や実践に変化をつけることができるようになる。</a:t>
                      </a:r>
                      <a:endParaRPr kumimoji="1" lang="en-US" altLang="ja-JP" sz="40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24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ワークショップのテーマ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112001"/>
              </p:ext>
            </p:extLst>
          </p:nvPr>
        </p:nvGraphicFramePr>
        <p:xfrm>
          <a:off x="418667" y="558509"/>
          <a:ext cx="11354666" cy="477895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4321752">
                <a:tc>
                  <a:txBody>
                    <a:bodyPr/>
                    <a:lstStyle/>
                    <a:p>
                      <a:r>
                        <a:rPr kumimoji="1" lang="ja-JP" altLang="en-US" sz="4400" b="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「学校図書館を効果的に授業で活用するには」</a:t>
                      </a:r>
                      <a:endParaRPr kumimoji="1" lang="en-US" altLang="ja-JP" sz="40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86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ワークショップの方法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79345C7B-0543-46AA-87EA-36880FAEC986}"/>
              </a:ext>
            </a:extLst>
          </p:cNvPr>
          <p:cNvGrpSpPr/>
          <p:nvPr/>
        </p:nvGrpSpPr>
        <p:grpSpPr>
          <a:xfrm>
            <a:off x="1340006" y="92073"/>
            <a:ext cx="5732740" cy="5714193"/>
            <a:chOff x="4575041" y="92073"/>
            <a:chExt cx="5732740" cy="5714193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56AD84A-F4F6-46B4-8491-1AE948EDE563}"/>
                </a:ext>
              </a:extLst>
            </p:cNvPr>
            <p:cNvSpPr/>
            <p:nvPr/>
          </p:nvSpPr>
          <p:spPr>
            <a:xfrm>
              <a:off x="4575041" y="92073"/>
              <a:ext cx="5581641" cy="571419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04F847-7F74-4B25-A9DB-1E162539DE03}"/>
                </a:ext>
              </a:extLst>
            </p:cNvPr>
            <p:cNvSpPr txBox="1"/>
            <p:nvPr/>
          </p:nvSpPr>
          <p:spPr>
            <a:xfrm>
              <a:off x="4854290" y="231650"/>
              <a:ext cx="54534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図書館の活用を通して高めたい３つの力があります</a:t>
              </a:r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41EBCAA-383F-430A-8C16-2FE96394F224}"/>
                </a:ext>
              </a:extLst>
            </p:cNvPr>
            <p:cNvGrpSpPr/>
            <p:nvPr/>
          </p:nvGrpSpPr>
          <p:grpSpPr>
            <a:xfrm>
              <a:off x="4829180" y="822244"/>
              <a:ext cx="5073365" cy="775304"/>
              <a:chOff x="4817913" y="786487"/>
              <a:chExt cx="5073365" cy="1144362"/>
            </a:xfrm>
          </p:grpSpPr>
          <p:sp>
            <p:nvSpPr>
              <p:cNvPr id="10" name="フローチャート: 処理 9">
                <a:extLst>
                  <a:ext uri="{FF2B5EF4-FFF2-40B4-BE49-F238E27FC236}">
                    <a16:creationId xmlns:a16="http://schemas.microsoft.com/office/drawing/2014/main" id="{CA7BFFC2-75B4-4365-B920-C406D288ADD2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5715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5F475CD5-C4C7-4C29-A022-8587A5DB3862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</p:grpSpPr>
            <p:sp>
              <p:nvSpPr>
                <p:cNvPr id="11" name="フローチャート: 処理 10">
                  <a:extLst>
                    <a:ext uri="{FF2B5EF4-FFF2-40B4-BE49-F238E27FC236}">
                      <a16:creationId xmlns:a16="http://schemas.microsoft.com/office/drawing/2014/main" id="{540A9854-F44B-45C0-80E3-9B3BE5B6FE44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" name="フローチャート: 処理 11">
                  <a:extLst>
                    <a:ext uri="{FF2B5EF4-FFF2-40B4-BE49-F238E27FC236}">
                      <a16:creationId xmlns:a16="http://schemas.microsoft.com/office/drawing/2014/main" id="{F2A1F5BB-E810-45D9-98C8-932C6049F46E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571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C48239F5-77BC-4D2F-9233-FE894E702661}"/>
                </a:ext>
              </a:extLst>
            </p:cNvPr>
            <p:cNvSpPr txBox="1"/>
            <p:nvPr/>
          </p:nvSpPr>
          <p:spPr>
            <a:xfrm>
              <a:off x="4854290" y="1804760"/>
              <a:ext cx="54534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これらの力が発揮されると、これらの行動が増えます</a:t>
              </a:r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4CBAA9FF-8509-4D5C-A30E-8857946F2F7C}"/>
                </a:ext>
              </a:extLst>
            </p:cNvPr>
            <p:cNvGrpSpPr/>
            <p:nvPr/>
          </p:nvGrpSpPr>
          <p:grpSpPr>
            <a:xfrm>
              <a:off x="4830912" y="2315333"/>
              <a:ext cx="5098477" cy="1674846"/>
              <a:chOff x="4829178" y="2518253"/>
              <a:chExt cx="5098477" cy="2446714"/>
            </a:xfrm>
          </p:grpSpPr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3DA627B5-BECF-40D4-A5A8-EBEA846E5A7E}"/>
                  </a:ext>
                </a:extLst>
              </p:cNvPr>
              <p:cNvGrpSpPr/>
              <p:nvPr/>
            </p:nvGrpSpPr>
            <p:grpSpPr>
              <a:xfrm>
                <a:off x="4829178" y="2518253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17" name="フローチャート: 処理 16">
                  <a:extLst>
                    <a:ext uri="{FF2B5EF4-FFF2-40B4-BE49-F238E27FC236}">
                      <a16:creationId xmlns:a16="http://schemas.microsoft.com/office/drawing/2014/main" id="{CBE558FB-1DEB-4861-8F55-2454F4F61A35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8" name="グループ化 17">
                  <a:extLst>
                    <a:ext uri="{FF2B5EF4-FFF2-40B4-BE49-F238E27FC236}">
                      <a16:creationId xmlns:a16="http://schemas.microsoft.com/office/drawing/2014/main" id="{1B9B44FD-B9CE-4D23-92B9-E1972A4E073C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19" name="フローチャート: 処理 18">
                    <a:extLst>
                      <a:ext uri="{FF2B5EF4-FFF2-40B4-BE49-F238E27FC236}">
                        <a16:creationId xmlns:a16="http://schemas.microsoft.com/office/drawing/2014/main" id="{ADD154EF-D154-4E23-B293-ACE6A4131652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" name="フローチャート: 処理 19">
                    <a:extLst>
                      <a:ext uri="{FF2B5EF4-FFF2-40B4-BE49-F238E27FC236}">
                        <a16:creationId xmlns:a16="http://schemas.microsoft.com/office/drawing/2014/main" id="{4FD5C3C8-8EC4-419A-9B0E-4FDB7F999FC7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9DBA3E71-2654-4F40-B654-0A725023B57A}"/>
                  </a:ext>
                </a:extLst>
              </p:cNvPr>
              <p:cNvGrpSpPr/>
              <p:nvPr/>
            </p:nvGrpSpPr>
            <p:grpSpPr>
              <a:xfrm>
                <a:off x="4854290" y="3820605"/>
                <a:ext cx="5073365" cy="1144362"/>
                <a:chOff x="4817913" y="786487"/>
                <a:chExt cx="5073365" cy="1144362"/>
              </a:xfrm>
              <a:solidFill>
                <a:srgbClr val="FF99FF"/>
              </a:solidFill>
            </p:grpSpPr>
            <p:sp>
              <p:nvSpPr>
                <p:cNvPr id="22" name="フローチャート: 処理 21">
                  <a:extLst>
                    <a:ext uri="{FF2B5EF4-FFF2-40B4-BE49-F238E27FC236}">
                      <a16:creationId xmlns:a16="http://schemas.microsoft.com/office/drawing/2014/main" id="{342124BC-5D9F-4D19-B043-A1A098EB63C9}"/>
                    </a:ext>
                  </a:extLst>
                </p:cNvPr>
                <p:cNvSpPr/>
                <p:nvPr/>
              </p:nvSpPr>
              <p:spPr>
                <a:xfrm>
                  <a:off x="4817913" y="798240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99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3" name="グループ化 22">
                  <a:extLst>
                    <a:ext uri="{FF2B5EF4-FFF2-40B4-BE49-F238E27FC236}">
                      <a16:creationId xmlns:a16="http://schemas.microsoft.com/office/drawing/2014/main" id="{345A5446-5D21-49F0-A0B9-49ACB00B74DE}"/>
                    </a:ext>
                  </a:extLst>
                </p:cNvPr>
                <p:cNvGrpSpPr/>
                <p:nvPr/>
              </p:nvGrpSpPr>
              <p:grpSpPr>
                <a:xfrm>
                  <a:off x="6550168" y="786487"/>
                  <a:ext cx="3341110" cy="1138486"/>
                  <a:chOff x="6550168" y="786487"/>
                  <a:chExt cx="3341110" cy="1138486"/>
                </a:xfrm>
                <a:grpFill/>
              </p:grpSpPr>
              <p:sp>
                <p:nvSpPr>
                  <p:cNvPr id="24" name="フローチャート: 処理 23">
                    <a:extLst>
                      <a:ext uri="{FF2B5EF4-FFF2-40B4-BE49-F238E27FC236}">
                        <a16:creationId xmlns:a16="http://schemas.microsoft.com/office/drawing/2014/main" id="{21B7048D-C40A-453A-B028-9B2480D34B32}"/>
                      </a:ext>
                    </a:extLst>
                  </p:cNvPr>
                  <p:cNvSpPr/>
                  <p:nvPr/>
                </p:nvSpPr>
                <p:spPr>
                  <a:xfrm>
                    <a:off x="6550168" y="786487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5" name="フローチャート: 処理 24">
                    <a:extLst>
                      <a:ext uri="{FF2B5EF4-FFF2-40B4-BE49-F238E27FC236}">
                        <a16:creationId xmlns:a16="http://schemas.microsoft.com/office/drawing/2014/main" id="{168E0C17-EE99-4A3D-B7D1-12E630FB2B57}"/>
                      </a:ext>
                    </a:extLst>
                  </p:cNvPr>
                  <p:cNvSpPr/>
                  <p:nvPr/>
                </p:nvSpPr>
                <p:spPr>
                  <a:xfrm>
                    <a:off x="8282423" y="792364"/>
                    <a:ext cx="1608855" cy="1132609"/>
                  </a:xfrm>
                  <a:prstGeom prst="flowChartProcess">
                    <a:avLst/>
                  </a:prstGeom>
                  <a:grpFill/>
                  <a:ln w="57150">
                    <a:solidFill>
                      <a:srgbClr val="FF99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45ED00C-B171-4D30-9F7A-773D236D974D}"/>
                </a:ext>
              </a:extLst>
            </p:cNvPr>
            <p:cNvSpPr txBox="1"/>
            <p:nvPr/>
          </p:nvSpPr>
          <p:spPr>
            <a:xfrm>
              <a:off x="4829180" y="4118970"/>
              <a:ext cx="42320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この教科のこの学習（単元）で実践します</a:t>
              </a: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CBED05F0-61CF-4BFB-8DBF-5E985F511B50}"/>
                </a:ext>
              </a:extLst>
            </p:cNvPr>
            <p:cNvGrpSpPr/>
            <p:nvPr/>
          </p:nvGrpSpPr>
          <p:grpSpPr>
            <a:xfrm>
              <a:off x="4856024" y="4639288"/>
              <a:ext cx="5073365" cy="775304"/>
              <a:chOff x="4817913" y="786487"/>
              <a:chExt cx="5073365" cy="1144362"/>
            </a:xfrm>
            <a:solidFill>
              <a:srgbClr val="FFFF00"/>
            </a:solidFill>
          </p:grpSpPr>
          <p:sp>
            <p:nvSpPr>
              <p:cNvPr id="29" name="フローチャート: 処理 28">
                <a:extLst>
                  <a:ext uri="{FF2B5EF4-FFF2-40B4-BE49-F238E27FC236}">
                    <a16:creationId xmlns:a16="http://schemas.microsoft.com/office/drawing/2014/main" id="{CFC42C1D-2B8C-414A-8F84-5AA50BB1C1FD}"/>
                  </a:ext>
                </a:extLst>
              </p:cNvPr>
              <p:cNvSpPr/>
              <p:nvPr/>
            </p:nvSpPr>
            <p:spPr>
              <a:xfrm>
                <a:off x="4817913" y="798240"/>
                <a:ext cx="1608855" cy="1132609"/>
              </a:xfrm>
              <a:prstGeom prst="flowChartProcess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0" name="グループ化 29">
                <a:extLst>
                  <a:ext uri="{FF2B5EF4-FFF2-40B4-BE49-F238E27FC236}">
                    <a16:creationId xmlns:a16="http://schemas.microsoft.com/office/drawing/2014/main" id="{8D0E7F0E-24FF-4348-BE60-41F4DA76F256}"/>
                  </a:ext>
                </a:extLst>
              </p:cNvPr>
              <p:cNvGrpSpPr/>
              <p:nvPr/>
            </p:nvGrpSpPr>
            <p:grpSpPr>
              <a:xfrm>
                <a:off x="6550168" y="786487"/>
                <a:ext cx="3341110" cy="1138486"/>
                <a:chOff x="6550168" y="786487"/>
                <a:chExt cx="3341110" cy="1138486"/>
              </a:xfrm>
              <a:grpFill/>
            </p:grpSpPr>
            <p:sp>
              <p:nvSpPr>
                <p:cNvPr id="31" name="フローチャート: 処理 30">
                  <a:extLst>
                    <a:ext uri="{FF2B5EF4-FFF2-40B4-BE49-F238E27FC236}">
                      <a16:creationId xmlns:a16="http://schemas.microsoft.com/office/drawing/2014/main" id="{1322F962-20F7-4954-8A42-92FEF9DFC104}"/>
                    </a:ext>
                  </a:extLst>
                </p:cNvPr>
                <p:cNvSpPr/>
                <p:nvPr/>
              </p:nvSpPr>
              <p:spPr>
                <a:xfrm>
                  <a:off x="6550168" y="786487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" name="フローチャート: 処理 31">
                  <a:extLst>
                    <a:ext uri="{FF2B5EF4-FFF2-40B4-BE49-F238E27FC236}">
                      <a16:creationId xmlns:a16="http://schemas.microsoft.com/office/drawing/2014/main" id="{435FA5C5-05A0-4A95-BFDE-EA295DDFA35A}"/>
                    </a:ext>
                  </a:extLst>
                </p:cNvPr>
                <p:cNvSpPr/>
                <p:nvPr/>
              </p:nvSpPr>
              <p:spPr>
                <a:xfrm>
                  <a:off x="8282423" y="792364"/>
                  <a:ext cx="1608855" cy="1132609"/>
                </a:xfrm>
                <a:prstGeom prst="flowChartProcess">
                  <a:avLst/>
                </a:prstGeom>
                <a:grpFill/>
                <a:ln w="571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sp>
        <p:nvSpPr>
          <p:cNvPr id="34" name="吹き出し: 左矢印 33">
            <a:extLst>
              <a:ext uri="{FF2B5EF4-FFF2-40B4-BE49-F238E27FC236}">
                <a16:creationId xmlns:a16="http://schemas.microsoft.com/office/drawing/2014/main" id="{EEC3528E-C40F-4BF6-A37A-1B788DB054CA}"/>
              </a:ext>
            </a:extLst>
          </p:cNvPr>
          <p:cNvSpPr/>
          <p:nvPr/>
        </p:nvSpPr>
        <p:spPr>
          <a:xfrm>
            <a:off x="7202630" y="309913"/>
            <a:ext cx="4161132" cy="4043878"/>
          </a:xfrm>
          <a:prstGeom prst="leftArrowCallou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ワークショップでの制作物</a:t>
            </a:r>
          </a:p>
        </p:txBody>
      </p:sp>
    </p:spTree>
    <p:extLst>
      <p:ext uri="{BB962C8B-B14F-4D97-AF65-F5344CB8AC3E}">
        <p14:creationId xmlns:p14="http://schemas.microsoft.com/office/powerpoint/2010/main" val="1525057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ワークショップの方法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90967"/>
              </p:ext>
            </p:extLst>
          </p:nvPr>
        </p:nvGraphicFramePr>
        <p:xfrm>
          <a:off x="418667" y="335280"/>
          <a:ext cx="11354666" cy="468751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4321752">
                <a:tc>
                  <a:txBody>
                    <a:bodyPr/>
                    <a:lstStyle/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（１）　課題の共有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　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学校図書館の授業活用を進める上での課題の共有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  <a:endParaRPr kumimoji="1" lang="en-US" altLang="ja-JP" sz="3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（２）　仲間作り　　　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メンバー同士の自己紹介（今年一番の失敗した出来事）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  <a:endParaRPr kumimoji="1" lang="en-US" altLang="ja-JP" sz="3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（３）　「○○力」づくり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育てたい力の創造と共有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　</a:t>
                      </a:r>
                      <a:endParaRPr kumimoji="1" lang="ja-JP" altLang="en-US" sz="3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（４）　役割設定　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　　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役割設定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</a:p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（５）　行動づくり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　　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力が発揮されたときの具体的行動づくり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</a:p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（６）　シェアリング　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チーム内での発表・議論・共有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</a:p>
                    <a:p>
                      <a:r>
                        <a:rPr kumimoji="1" lang="ja-JP" altLang="en-US" sz="32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（７）　まとめ　　　　　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授業活用に向けて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</a:p>
                    <a:p>
                      <a:endParaRPr kumimoji="1" lang="en-US" altLang="ja-JP" sz="3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52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課題の共有　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03234CC-1AE5-4A02-8D49-3639FC6A0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439208"/>
              </p:ext>
            </p:extLst>
          </p:nvPr>
        </p:nvGraphicFramePr>
        <p:xfrm>
          <a:off x="418667" y="558509"/>
          <a:ext cx="11354666" cy="483991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4321752">
                <a:tc>
                  <a:txBody>
                    <a:bodyPr/>
                    <a:lstStyle/>
                    <a:p>
                      <a:r>
                        <a:rPr kumimoji="1" lang="ja-JP" altLang="en-US" sz="4800" b="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「学校図書館の担当者って誰？」</a:t>
                      </a:r>
                      <a:endParaRPr kumimoji="1" lang="en-US" altLang="ja-JP" sz="4800" b="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4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「学校図書館でできることってどんなこと？」</a:t>
                      </a:r>
                      <a:endParaRPr kumimoji="1" lang="en-US" altLang="ja-JP" sz="44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4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「</a:t>
                      </a:r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Ability</a:t>
                      </a:r>
                      <a:r>
                        <a:rPr kumimoji="1" lang="ja-JP" altLang="en-US" sz="4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と</a:t>
                      </a:r>
                      <a:r>
                        <a:rPr kumimoji="1" lang="en-US" altLang="ja-JP" sz="4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Competency</a:t>
                      </a:r>
                      <a:r>
                        <a:rPr kumimoji="1" lang="ja-JP" altLang="en-US" sz="44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」</a:t>
                      </a:r>
                      <a:endParaRPr kumimoji="1" lang="en-US" altLang="ja-JP" sz="44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28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12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仲間作り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62489"/>
              </p:ext>
            </p:extLst>
          </p:nvPr>
        </p:nvGraphicFramePr>
        <p:xfrm>
          <a:off x="418667" y="335280"/>
          <a:ext cx="11354666" cy="514471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4666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4321752">
                <a:tc>
                  <a:txBody>
                    <a:bodyPr/>
                    <a:lstStyle/>
                    <a:p>
                      <a:r>
                        <a:rPr kumimoji="1" lang="en-US" altLang="ja-JP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【</a:t>
                      </a:r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メンバー同士の自己紹介</a:t>
                      </a:r>
                      <a:endParaRPr kumimoji="1" lang="en-US" altLang="ja-JP" sz="60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（今年一番の失敗した出来事）</a:t>
                      </a:r>
                      <a:r>
                        <a:rPr kumimoji="1" lang="en-US" altLang="ja-JP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】</a:t>
                      </a:r>
                      <a:endParaRPr kumimoji="1" lang="en-US" altLang="ja-JP" sz="7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4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726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10C59F9-40AD-4E0B-855C-FFE98321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9527" y="6400801"/>
            <a:ext cx="1312025" cy="365125"/>
          </a:xfrm>
        </p:spPr>
        <p:txBody>
          <a:bodyPr/>
          <a:lstStyle/>
          <a:p>
            <a:fld id="{D881FA31-9B9D-4404-935E-76D2F7FBD22A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821C99-4489-4A8F-AE7C-8873473B497D}"/>
              </a:ext>
            </a:extLst>
          </p:cNvPr>
          <p:cNvSpPr txBox="1">
            <a:spLocks/>
          </p:cNvSpPr>
          <p:nvPr/>
        </p:nvSpPr>
        <p:spPr>
          <a:xfrm>
            <a:off x="53696" y="5558723"/>
            <a:ext cx="7872845" cy="620817"/>
          </a:xfrm>
          <a:prstGeom prst="rect">
            <a:avLst/>
          </a:prstGeom>
        </p:spPr>
        <p:txBody>
          <a:bodyPr anchor="t">
            <a:noAutofit/>
          </a:bodyPr>
          <a:lstStyle>
            <a:lvl1pPr marL="91438" indent="-91438" algn="l" defTabSz="914377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38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14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789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65" indent="-182875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97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96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963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958" indent="-228594" algn="l" defTabSz="914377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「○○力」づくり</a:t>
            </a:r>
            <a:endParaRPr lang="en-US" altLang="ja-JP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4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1E120B9-44C9-4B86-85E3-62962C02E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399755"/>
              </p:ext>
            </p:extLst>
          </p:nvPr>
        </p:nvGraphicFramePr>
        <p:xfrm>
          <a:off x="418666" y="335281"/>
          <a:ext cx="11375015" cy="287770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75015">
                  <a:extLst>
                    <a:ext uri="{9D8B030D-6E8A-4147-A177-3AD203B41FA5}">
                      <a16:colId xmlns:a16="http://schemas.microsoft.com/office/drawing/2014/main" val="2429843016"/>
                    </a:ext>
                  </a:extLst>
                </a:gridCol>
              </a:tblGrid>
              <a:tr h="2054748">
                <a:tc>
                  <a:txBody>
                    <a:bodyPr/>
                    <a:lstStyle/>
                    <a:p>
                      <a:r>
                        <a:rPr kumimoji="1" lang="ja-JP" altLang="en-US" sz="6000" b="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あなたが「育てたい力」は？</a:t>
                      </a:r>
                      <a:endParaRPr kumimoji="1" lang="en-US" altLang="ja-JP" sz="7200" b="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46440"/>
                  </a:ext>
                </a:extLst>
              </a:tr>
              <a:tr h="644116">
                <a:tc>
                  <a:txBody>
                    <a:bodyPr/>
                    <a:lstStyle/>
                    <a:p>
                      <a:endParaRPr kumimoji="1" lang="ja-JP" altLang="en-US" sz="48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38566"/>
                  </a:ext>
                </a:extLst>
              </a:tr>
            </a:tbl>
          </a:graphicData>
        </a:graphic>
      </p:graphicFrame>
      <p:sp>
        <p:nvSpPr>
          <p:cNvPr id="5" name="フローチャート: 処理 4">
            <a:extLst>
              <a:ext uri="{FF2B5EF4-FFF2-40B4-BE49-F238E27FC236}">
                <a16:creationId xmlns:a16="http://schemas.microsoft.com/office/drawing/2014/main" id="{A04E99C2-11F5-4B59-B787-3F37D1058AA2}"/>
              </a:ext>
            </a:extLst>
          </p:cNvPr>
          <p:cNvSpPr/>
          <p:nvPr/>
        </p:nvSpPr>
        <p:spPr>
          <a:xfrm>
            <a:off x="418667" y="3428999"/>
            <a:ext cx="3616036" cy="2129723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ローチャート: 処理 7">
            <a:extLst>
              <a:ext uri="{FF2B5EF4-FFF2-40B4-BE49-F238E27FC236}">
                <a16:creationId xmlns:a16="http://schemas.microsoft.com/office/drawing/2014/main" id="{409D45AC-2E7E-4ECF-96C6-6C7A5A5C5A1C}"/>
              </a:ext>
            </a:extLst>
          </p:cNvPr>
          <p:cNvSpPr/>
          <p:nvPr/>
        </p:nvSpPr>
        <p:spPr>
          <a:xfrm>
            <a:off x="4287982" y="3428999"/>
            <a:ext cx="3616036" cy="2129723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ローチャート: 処理 8">
            <a:extLst>
              <a:ext uri="{FF2B5EF4-FFF2-40B4-BE49-F238E27FC236}">
                <a16:creationId xmlns:a16="http://schemas.microsoft.com/office/drawing/2014/main" id="{D1EC7DCD-C78B-4A21-A409-6F8536722E74}"/>
              </a:ext>
            </a:extLst>
          </p:cNvPr>
          <p:cNvSpPr/>
          <p:nvPr/>
        </p:nvSpPr>
        <p:spPr>
          <a:xfrm>
            <a:off x="8157297" y="3428999"/>
            <a:ext cx="3616036" cy="2129723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708118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3610</TotalTime>
  <Words>593</Words>
  <Application>Microsoft Office PowerPoint</Application>
  <PresentationFormat>ワイド画面</PresentationFormat>
  <Paragraphs>93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AR P丸ゴシック体E</vt:lpstr>
      <vt:lpstr>UD デジタル 教科書体 NK-B</vt:lpstr>
      <vt:lpstr>游ゴシック</vt:lpstr>
      <vt:lpstr>Calibri</vt:lpstr>
      <vt:lpstr>Calibri Light</vt:lpstr>
      <vt:lpstr>レトロスペクト</vt:lpstr>
      <vt:lpstr>これからの学校図書館の活用方法 </vt:lpstr>
      <vt:lpstr>ワークショップの目的と方法の確認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健太郎</dc:creator>
  <cp:lastModifiedBy>吉田 健太郎</cp:lastModifiedBy>
  <cp:revision>164</cp:revision>
  <cp:lastPrinted>2020-11-05T09:00:48Z</cp:lastPrinted>
  <dcterms:created xsi:type="dcterms:W3CDTF">2020-07-21T04:43:51Z</dcterms:created>
  <dcterms:modified xsi:type="dcterms:W3CDTF">2020-12-08T05:22:32Z</dcterms:modified>
</cp:coreProperties>
</file>