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662774-0670-98E8-6966-AE5F20D47C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53970"/>
            <a:ext cx="9144000" cy="4350059"/>
          </a:xfrm>
        </p:spPr>
        <p:txBody>
          <a:bodyPr>
            <a:normAutofit/>
          </a:bodyPr>
          <a:lstStyle/>
          <a:p>
            <a:r>
              <a:rPr kumimoji="1" lang="ja-JP" altLang="en-US" b="1" dirty="0"/>
              <a:t>令和</a:t>
            </a:r>
            <a:r>
              <a:rPr kumimoji="1" lang="en-US" altLang="ja-JP" b="1" dirty="0"/>
              <a:t>4</a:t>
            </a:r>
            <a:r>
              <a:rPr kumimoji="1" lang="ja-JP" altLang="en-US" b="1" dirty="0"/>
              <a:t>年度</a:t>
            </a:r>
            <a:r>
              <a:rPr kumimoji="1" lang="en-US" altLang="ja-JP" b="1" dirty="0"/>
              <a:t/>
            </a:r>
            <a:br>
              <a:rPr kumimoji="1" lang="en-US" altLang="ja-JP" b="1" dirty="0"/>
            </a:br>
            <a:r>
              <a:rPr kumimoji="1" lang="en-US" altLang="ja-JP" b="1" dirty="0"/>
              <a:t/>
            </a:r>
            <a:br>
              <a:rPr kumimoji="1" lang="en-US" altLang="ja-JP" b="1" dirty="0"/>
            </a:br>
            <a:r>
              <a:rPr kumimoji="1" lang="ja-JP" altLang="en-US" b="1" dirty="0"/>
              <a:t>体育専科教員　授業公開</a:t>
            </a:r>
            <a:r>
              <a:rPr kumimoji="1" lang="en-US" altLang="ja-JP" b="1" dirty="0"/>
              <a:t/>
            </a:r>
            <a:br>
              <a:rPr kumimoji="1" lang="en-US" altLang="ja-JP" b="1" dirty="0"/>
            </a:br>
            <a:r>
              <a:rPr kumimoji="1" lang="en-US" altLang="ja-JP" b="1" dirty="0"/>
              <a:t/>
            </a:r>
            <a:br>
              <a:rPr kumimoji="1" lang="en-US" altLang="ja-JP" b="1" dirty="0"/>
            </a:br>
            <a:r>
              <a:rPr kumimoji="1" lang="ja-JP" altLang="en-US" b="1" dirty="0"/>
              <a:t>オリエンテーション</a:t>
            </a:r>
          </a:p>
        </p:txBody>
      </p:sp>
    </p:spTree>
    <p:extLst>
      <p:ext uri="{BB962C8B-B14F-4D97-AF65-F5344CB8AC3E}">
        <p14:creationId xmlns:p14="http://schemas.microsoft.com/office/powerpoint/2010/main" val="1924664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13A15B-574D-A930-A781-5EE1F00F1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961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6000" b="1" dirty="0"/>
              <a:t>本日の日程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351F4F-D887-D0F9-B452-28E2FEAE6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9093"/>
            <a:ext cx="10515600" cy="4628441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/>
              <a:t>14</a:t>
            </a:r>
            <a:r>
              <a:rPr lang="ja-JP" altLang="en-US" dirty="0"/>
              <a:t>：</a:t>
            </a:r>
            <a:r>
              <a:rPr lang="en-US" altLang="ja-JP" dirty="0"/>
              <a:t>05</a:t>
            </a:r>
            <a:r>
              <a:rPr lang="ja-JP" altLang="en-US" dirty="0"/>
              <a:t>～</a:t>
            </a:r>
            <a:r>
              <a:rPr lang="en-US" altLang="ja-JP" dirty="0"/>
              <a:t>14</a:t>
            </a:r>
            <a:r>
              <a:rPr lang="ja-JP" altLang="en-US" dirty="0"/>
              <a:t>：</a:t>
            </a:r>
            <a:r>
              <a:rPr lang="en-US" altLang="ja-JP" dirty="0"/>
              <a:t>20</a:t>
            </a:r>
            <a:r>
              <a:rPr lang="ja-JP" altLang="en-US" dirty="0"/>
              <a:t>　オリエンテーション（会議室）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14</a:t>
            </a:r>
            <a:r>
              <a:rPr lang="ja-JP" altLang="en-US" dirty="0"/>
              <a:t>：</a:t>
            </a:r>
            <a:r>
              <a:rPr lang="en-US" altLang="ja-JP" dirty="0"/>
              <a:t>35</a:t>
            </a:r>
            <a:r>
              <a:rPr lang="ja-JP" altLang="en-US" dirty="0"/>
              <a:t>～</a:t>
            </a:r>
            <a:r>
              <a:rPr lang="en-US" altLang="ja-JP" dirty="0"/>
              <a:t>15</a:t>
            </a:r>
            <a:r>
              <a:rPr lang="ja-JP" altLang="en-US" dirty="0"/>
              <a:t>：</a:t>
            </a:r>
            <a:r>
              <a:rPr lang="en-US" altLang="ja-JP" dirty="0"/>
              <a:t>20</a:t>
            </a:r>
            <a:r>
              <a:rPr lang="ja-JP" altLang="en-US" dirty="0"/>
              <a:t>　授業公開（運動場）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15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～</a:t>
            </a:r>
            <a:r>
              <a:rPr lang="en-US" altLang="ja-JP" dirty="0"/>
              <a:t>16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　授業研究会（会議室）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・授業者ふり返り　・質疑応答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・視点をもとに協議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</a:t>
            </a:r>
            <a:r>
              <a:rPr lang="en-US" altLang="ja-JP" dirty="0"/>
              <a:t>16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　閉会　</a:t>
            </a:r>
            <a:endParaRPr kumimoji="1" lang="ja-JP" altLang="en-US" dirty="0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A760F5CB-7EC6-14C2-67AA-1D6A1856E52C}"/>
              </a:ext>
            </a:extLst>
          </p:cNvPr>
          <p:cNvSpPr/>
          <p:nvPr/>
        </p:nvSpPr>
        <p:spPr>
          <a:xfrm>
            <a:off x="9055223" y="4024435"/>
            <a:ext cx="2298577" cy="665825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/>
              <a:t>質　問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819E697C-1C4A-5DF5-6B2D-33CB96DB7BB4}"/>
              </a:ext>
            </a:extLst>
          </p:cNvPr>
          <p:cNvSpPr/>
          <p:nvPr/>
        </p:nvSpPr>
        <p:spPr>
          <a:xfrm>
            <a:off x="7102136" y="4853071"/>
            <a:ext cx="4251664" cy="665825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視点に基づいたご自身の意見</a:t>
            </a:r>
          </a:p>
        </p:txBody>
      </p:sp>
    </p:spTree>
    <p:extLst>
      <p:ext uri="{BB962C8B-B14F-4D97-AF65-F5344CB8AC3E}">
        <p14:creationId xmlns:p14="http://schemas.microsoft.com/office/powerpoint/2010/main" val="335784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13A15B-574D-A930-A781-5EE1F00F1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6000" b="1" dirty="0"/>
              <a:t>目的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351F4F-D887-D0F9-B452-28E2FEAE6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9912"/>
            <a:ext cx="10515600" cy="193850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sz="4400" b="1" dirty="0"/>
              <a:t>小学校体育専科教員の授業力等を普及することにより、小学校における体育科学習の指導方法の一層の充実に資する。</a:t>
            </a:r>
            <a:endParaRPr kumimoji="1" lang="ja-JP" altLang="en-US" b="1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9F03BB1-0A23-3134-068A-6639CFA42B4C}"/>
              </a:ext>
            </a:extLst>
          </p:cNvPr>
          <p:cNvSpPr txBox="1">
            <a:spLocks/>
          </p:cNvSpPr>
          <p:nvPr/>
        </p:nvSpPr>
        <p:spPr>
          <a:xfrm>
            <a:off x="838200" y="4268463"/>
            <a:ext cx="10515600" cy="1315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（本日の授業公開が終わったときに、参加して下さった先生方が何か一つでも「自分の体育科授業に生かしてみよう」と思えることがある、ということを私の本日のゴールにします。）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6825803" y="1672933"/>
            <a:ext cx="4018208" cy="96723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41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13A15B-574D-A930-A781-5EE1F00F1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961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6000" b="1" dirty="0"/>
              <a:t>本日の日程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351F4F-D887-D0F9-B452-28E2FEAE6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9093"/>
            <a:ext cx="10515600" cy="4628441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/>
              <a:t>14</a:t>
            </a:r>
            <a:r>
              <a:rPr lang="ja-JP" altLang="en-US" dirty="0"/>
              <a:t>：</a:t>
            </a:r>
            <a:r>
              <a:rPr lang="en-US" altLang="ja-JP" dirty="0"/>
              <a:t>05</a:t>
            </a:r>
            <a:r>
              <a:rPr lang="ja-JP" altLang="en-US" dirty="0"/>
              <a:t>～</a:t>
            </a:r>
            <a:r>
              <a:rPr lang="en-US" altLang="ja-JP" dirty="0"/>
              <a:t>14</a:t>
            </a:r>
            <a:r>
              <a:rPr lang="ja-JP" altLang="en-US" dirty="0"/>
              <a:t>：</a:t>
            </a:r>
            <a:r>
              <a:rPr lang="en-US" altLang="ja-JP" dirty="0"/>
              <a:t>20</a:t>
            </a:r>
            <a:r>
              <a:rPr lang="ja-JP" altLang="en-US" dirty="0"/>
              <a:t>　オリエンテーション（会議室）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14</a:t>
            </a:r>
            <a:r>
              <a:rPr lang="ja-JP" altLang="en-US" dirty="0"/>
              <a:t>：</a:t>
            </a:r>
            <a:r>
              <a:rPr lang="en-US" altLang="ja-JP" dirty="0"/>
              <a:t>35</a:t>
            </a:r>
            <a:r>
              <a:rPr lang="ja-JP" altLang="en-US" dirty="0"/>
              <a:t>～</a:t>
            </a:r>
            <a:r>
              <a:rPr lang="en-US" altLang="ja-JP" dirty="0"/>
              <a:t>15</a:t>
            </a:r>
            <a:r>
              <a:rPr lang="ja-JP" altLang="en-US" dirty="0"/>
              <a:t>：</a:t>
            </a:r>
            <a:r>
              <a:rPr lang="en-US" altLang="ja-JP" dirty="0"/>
              <a:t>20</a:t>
            </a:r>
            <a:r>
              <a:rPr lang="ja-JP" altLang="en-US" dirty="0"/>
              <a:t>　授業公開（運動場）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15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～</a:t>
            </a:r>
            <a:r>
              <a:rPr lang="en-US" altLang="ja-JP" dirty="0"/>
              <a:t>16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　授業研究会（会議室）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・授業者ふり返り　・質疑応答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・視点をもとに協議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</a:t>
            </a:r>
            <a:r>
              <a:rPr lang="en-US" altLang="ja-JP" dirty="0"/>
              <a:t>16</a:t>
            </a:r>
            <a:r>
              <a:rPr lang="ja-JP" altLang="en-US" dirty="0"/>
              <a:t>：</a:t>
            </a:r>
            <a:r>
              <a:rPr lang="en-US" altLang="ja-JP" dirty="0"/>
              <a:t>30</a:t>
            </a:r>
            <a:r>
              <a:rPr lang="ja-JP" altLang="en-US" dirty="0"/>
              <a:t>　閉会　</a:t>
            </a:r>
            <a:endParaRPr kumimoji="1" lang="ja-JP" altLang="en-US" dirty="0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A760F5CB-7EC6-14C2-67AA-1D6A1856E52C}"/>
              </a:ext>
            </a:extLst>
          </p:cNvPr>
          <p:cNvSpPr/>
          <p:nvPr/>
        </p:nvSpPr>
        <p:spPr>
          <a:xfrm>
            <a:off x="9055223" y="4024435"/>
            <a:ext cx="2298577" cy="665825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/>
              <a:t>質　問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819E697C-1C4A-5DF5-6B2D-33CB96DB7BB4}"/>
              </a:ext>
            </a:extLst>
          </p:cNvPr>
          <p:cNvSpPr/>
          <p:nvPr/>
        </p:nvSpPr>
        <p:spPr>
          <a:xfrm>
            <a:off x="7102136" y="4853071"/>
            <a:ext cx="4251664" cy="665825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視点に基づいたご自身の意見</a:t>
            </a:r>
          </a:p>
        </p:txBody>
      </p:sp>
    </p:spTree>
    <p:extLst>
      <p:ext uri="{BB962C8B-B14F-4D97-AF65-F5344CB8AC3E}">
        <p14:creationId xmlns:p14="http://schemas.microsoft.com/office/powerpoint/2010/main" val="408216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13A15B-574D-A930-A781-5EE1F00F1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961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sz="6000" b="1" dirty="0"/>
              <a:t>公開授業の詳細</a:t>
            </a:r>
            <a:endParaRPr kumimoji="1" lang="ja-JP" altLang="en-US" sz="6000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351F4F-D887-D0F9-B452-28E2FEAE6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9093"/>
            <a:ext cx="10515600" cy="4628441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単元　タグラグビー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児童　</a:t>
            </a:r>
            <a:r>
              <a:rPr lang="en-US" altLang="ja-JP" dirty="0"/>
              <a:t>3</a:t>
            </a:r>
            <a:r>
              <a:rPr lang="ja-JP" altLang="en-US" dirty="0"/>
              <a:t>年</a:t>
            </a:r>
            <a:r>
              <a:rPr lang="en-US" altLang="ja-JP" dirty="0"/>
              <a:t>2</a:t>
            </a:r>
            <a:r>
              <a:rPr lang="ja-JP" altLang="en-US" dirty="0"/>
              <a:t>組　</a:t>
            </a:r>
            <a:r>
              <a:rPr lang="en-US" altLang="ja-JP" dirty="0"/>
              <a:t>36</a:t>
            </a:r>
            <a:r>
              <a:rPr lang="ja-JP" altLang="en-US" dirty="0"/>
              <a:t>名（男子</a:t>
            </a:r>
            <a:r>
              <a:rPr lang="en-US" altLang="ja-JP" dirty="0"/>
              <a:t>19</a:t>
            </a:r>
            <a:r>
              <a:rPr lang="ja-JP" altLang="en-US" dirty="0"/>
              <a:t>名　女子</a:t>
            </a:r>
            <a:r>
              <a:rPr lang="en-US" altLang="ja-JP" dirty="0"/>
              <a:t>17</a:t>
            </a:r>
            <a:r>
              <a:rPr lang="ja-JP" altLang="en-US" dirty="0"/>
              <a:t>名）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本時の目標（全</a:t>
            </a:r>
            <a:r>
              <a:rPr lang="en-US" altLang="ja-JP" dirty="0"/>
              <a:t>8</a:t>
            </a:r>
            <a:r>
              <a:rPr lang="ja-JP" altLang="en-US" dirty="0"/>
              <a:t>時間　</a:t>
            </a:r>
            <a:r>
              <a:rPr lang="en-US" altLang="ja-JP" dirty="0"/>
              <a:t>5</a:t>
            </a:r>
            <a:r>
              <a:rPr lang="ja-JP" altLang="en-US" dirty="0"/>
              <a:t>時間目）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/>
              <a:t>ボールを持っていないときに、ボール保持者の後ろについて走ること（フォロー）ができる。（知識及び技能）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749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13A15B-574D-A930-A781-5EE1F00F1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961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sz="6000" b="1" dirty="0"/>
              <a:t>授業の視点</a:t>
            </a:r>
            <a:endParaRPr kumimoji="1" lang="ja-JP" altLang="en-US" sz="6000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351F4F-D887-D0F9-B452-28E2FEAE6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9092"/>
            <a:ext cx="10515600" cy="152125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ja-JP" altLang="en-US" sz="4800" dirty="0"/>
              <a:t>視点①　</a:t>
            </a:r>
            <a:endParaRPr lang="en-US" altLang="ja-JP" sz="4800" dirty="0"/>
          </a:p>
          <a:p>
            <a:pPr marL="0" indent="0" algn="ctr">
              <a:buNone/>
            </a:pPr>
            <a:r>
              <a:rPr lang="ja-JP" altLang="en-US" sz="4800" b="1" dirty="0"/>
              <a:t>運動量確保のため</a:t>
            </a:r>
            <a:r>
              <a:rPr lang="ja-JP" altLang="en-US" sz="4800" b="1" dirty="0" smtClean="0"/>
              <a:t>の</a:t>
            </a:r>
            <a:r>
              <a:rPr lang="ja-JP" altLang="en-US" sz="4800" b="1" dirty="0" smtClean="0"/>
              <a:t>授業マネジメント</a:t>
            </a:r>
            <a:endParaRPr lang="en-US" altLang="ja-JP" sz="4800" b="1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C8F128B-8F32-2057-EB32-76BAEA7E20C6}"/>
              </a:ext>
            </a:extLst>
          </p:cNvPr>
          <p:cNvSpPr txBox="1">
            <a:spLocks/>
          </p:cNvSpPr>
          <p:nvPr/>
        </p:nvSpPr>
        <p:spPr>
          <a:xfrm>
            <a:off x="142204" y="3880806"/>
            <a:ext cx="11907592" cy="2298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400" dirty="0"/>
              <a:t>視点②</a:t>
            </a:r>
            <a:endParaRPr lang="en-US" altLang="ja-JP" sz="44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400" b="1" dirty="0"/>
              <a:t>「わかる」「できる」ため</a:t>
            </a:r>
            <a:r>
              <a:rPr lang="ja-JP" altLang="en-US" sz="4400" b="1" dirty="0" smtClean="0"/>
              <a:t>の指導</a:t>
            </a:r>
            <a:r>
              <a:rPr lang="ja-JP" altLang="en-US" sz="4400" b="1" dirty="0"/>
              <a:t>の在り方</a:t>
            </a:r>
            <a:endParaRPr lang="en-US" altLang="ja-JP" sz="4400" b="1" dirty="0"/>
          </a:p>
        </p:txBody>
      </p:sp>
    </p:spTree>
    <p:extLst>
      <p:ext uri="{BB962C8B-B14F-4D97-AF65-F5344CB8AC3E}">
        <p14:creationId xmlns:p14="http://schemas.microsoft.com/office/powerpoint/2010/main" val="375098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351F4F-D887-D0F9-B452-28E2FEAE6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6658"/>
            <a:ext cx="10515600" cy="152125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ja-JP" altLang="en-US" sz="4800" dirty="0"/>
              <a:t>視点①　</a:t>
            </a:r>
            <a:endParaRPr lang="en-US" altLang="ja-JP" sz="4800" dirty="0"/>
          </a:p>
          <a:p>
            <a:pPr marL="0" indent="0" algn="ctr">
              <a:buNone/>
            </a:pPr>
            <a:r>
              <a:rPr lang="ja-JP" altLang="en-US" sz="4800" b="1" dirty="0"/>
              <a:t>運動量確保のため</a:t>
            </a:r>
            <a:r>
              <a:rPr lang="ja-JP" altLang="en-US" sz="4800" b="1" dirty="0" smtClean="0"/>
              <a:t>の</a:t>
            </a:r>
            <a:r>
              <a:rPr lang="ja-JP" altLang="en-US" sz="4800" b="1" dirty="0" smtClean="0"/>
              <a:t>授業マネジメント</a:t>
            </a:r>
            <a:endParaRPr lang="en-US" altLang="ja-JP" sz="4800" b="1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C8F128B-8F32-2057-EB32-76BAEA7E20C6}"/>
              </a:ext>
            </a:extLst>
          </p:cNvPr>
          <p:cNvSpPr txBox="1">
            <a:spLocks/>
          </p:cNvSpPr>
          <p:nvPr/>
        </p:nvSpPr>
        <p:spPr>
          <a:xfrm>
            <a:off x="577028" y="1991098"/>
            <a:ext cx="11037944" cy="2464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 smtClean="0"/>
              <a:t>①　</a:t>
            </a:r>
            <a:r>
              <a:rPr lang="en-US" altLang="ja-JP" sz="4800" dirty="0" smtClean="0"/>
              <a:t>1</a:t>
            </a:r>
            <a:r>
              <a:rPr lang="ja-JP" altLang="en-US" sz="4800" dirty="0" smtClean="0"/>
              <a:t>単位時間の学習指導過程の固定化</a:t>
            </a:r>
            <a:endParaRPr lang="en-US" altLang="ja-JP" sz="4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/>
              <a:t>　</a:t>
            </a:r>
            <a:r>
              <a:rPr lang="ja-JP" altLang="en-US" sz="4800" dirty="0" smtClean="0"/>
              <a:t>→運動場に着いてからの児童の動き</a:t>
            </a:r>
            <a:endParaRPr lang="en-US" altLang="ja-JP" sz="4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 smtClean="0"/>
              <a:t>　→試合に入って</a:t>
            </a:r>
            <a:r>
              <a:rPr lang="ja-JP" altLang="en-US" sz="4800" dirty="0" smtClean="0"/>
              <a:t>からの児童の動き</a:t>
            </a:r>
            <a:endParaRPr lang="en-US" altLang="ja-JP" sz="4800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CC8F128B-8F32-2057-EB32-76BAEA7E20C6}"/>
              </a:ext>
            </a:extLst>
          </p:cNvPr>
          <p:cNvSpPr txBox="1">
            <a:spLocks/>
          </p:cNvSpPr>
          <p:nvPr/>
        </p:nvSpPr>
        <p:spPr>
          <a:xfrm>
            <a:off x="577028" y="4649273"/>
            <a:ext cx="11037944" cy="1634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 smtClean="0"/>
              <a:t>②　活動場所の設定の仕方</a:t>
            </a:r>
            <a:endParaRPr lang="en-US" altLang="ja-JP" sz="4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/>
              <a:t>　</a:t>
            </a:r>
            <a:r>
              <a:rPr lang="ja-JP" altLang="en-US" sz="4800" dirty="0" smtClean="0"/>
              <a:t>→コート数、コートの作り方　</a:t>
            </a:r>
            <a:endParaRPr lang="en-US" altLang="ja-JP" sz="4800" dirty="0" smtClean="0"/>
          </a:p>
        </p:txBody>
      </p:sp>
    </p:spTree>
    <p:extLst>
      <p:ext uri="{BB962C8B-B14F-4D97-AF65-F5344CB8AC3E}">
        <p14:creationId xmlns:p14="http://schemas.microsoft.com/office/powerpoint/2010/main" val="420311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C8F128B-8F32-2057-EB32-76BAEA7E20C6}"/>
              </a:ext>
            </a:extLst>
          </p:cNvPr>
          <p:cNvSpPr txBox="1">
            <a:spLocks/>
          </p:cNvSpPr>
          <p:nvPr/>
        </p:nvSpPr>
        <p:spPr>
          <a:xfrm>
            <a:off x="360608" y="2261555"/>
            <a:ext cx="11254364" cy="29415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 smtClean="0"/>
              <a:t>①　基礎的な技能を高める練習の毎時間　</a:t>
            </a:r>
            <a:endParaRPr lang="en-US" altLang="ja-JP" sz="4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/>
              <a:t>　</a:t>
            </a:r>
            <a:r>
              <a:rPr lang="ja-JP" altLang="en-US" sz="4800" dirty="0" smtClean="0"/>
              <a:t>の確保</a:t>
            </a:r>
            <a:endParaRPr lang="en-US" altLang="ja-JP" sz="4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/>
              <a:t>　</a:t>
            </a:r>
            <a:r>
              <a:rPr lang="ja-JP" altLang="en-US" sz="4800" dirty="0" smtClean="0"/>
              <a:t>→授業が始まる前から、準備のできた班</a:t>
            </a:r>
            <a:endParaRPr lang="en-US" altLang="ja-JP" sz="4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/>
              <a:t>　</a:t>
            </a:r>
            <a:r>
              <a:rPr lang="ja-JP" altLang="en-US" sz="4800" dirty="0" smtClean="0"/>
              <a:t>　</a:t>
            </a:r>
            <a:r>
              <a:rPr lang="ja-JP" altLang="en-US" sz="4800" dirty="0"/>
              <a:t>は</a:t>
            </a:r>
            <a:r>
              <a:rPr lang="ja-JP" altLang="en-US" sz="4800" dirty="0" smtClean="0"/>
              <a:t>自分たちで練習を始める。</a:t>
            </a:r>
            <a:endParaRPr lang="en-US" altLang="ja-JP" sz="4800" dirty="0" smtClean="0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CC8F128B-8F32-2057-EB32-76BAEA7E20C6}"/>
              </a:ext>
            </a:extLst>
          </p:cNvPr>
          <p:cNvSpPr txBox="1">
            <a:spLocks/>
          </p:cNvSpPr>
          <p:nvPr/>
        </p:nvSpPr>
        <p:spPr>
          <a:xfrm>
            <a:off x="76388" y="158811"/>
            <a:ext cx="11822804" cy="15360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800" dirty="0"/>
              <a:t>視点</a:t>
            </a:r>
            <a:r>
              <a:rPr lang="ja-JP" altLang="en-US" sz="4800" dirty="0" smtClean="0"/>
              <a:t>②</a:t>
            </a:r>
            <a:endParaRPr lang="en-US" altLang="ja-JP" sz="48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800" b="1" dirty="0" smtClean="0"/>
              <a:t>「</a:t>
            </a:r>
            <a:r>
              <a:rPr lang="ja-JP" altLang="en-US" sz="4800" b="1" dirty="0"/>
              <a:t>わかる」「できる」ため</a:t>
            </a:r>
            <a:r>
              <a:rPr lang="ja-JP" altLang="en-US" sz="4800" b="1" dirty="0" smtClean="0"/>
              <a:t>の指導</a:t>
            </a:r>
            <a:r>
              <a:rPr lang="ja-JP" altLang="en-US" sz="4800" b="1" dirty="0"/>
              <a:t>の在り方</a:t>
            </a:r>
            <a:endParaRPr lang="en-US" altLang="ja-JP" sz="4800" b="1" dirty="0"/>
          </a:p>
        </p:txBody>
      </p:sp>
    </p:spTree>
    <p:extLst>
      <p:ext uri="{BB962C8B-B14F-4D97-AF65-F5344CB8AC3E}">
        <p14:creationId xmlns:p14="http://schemas.microsoft.com/office/powerpoint/2010/main" val="293200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C8F128B-8F32-2057-EB32-76BAEA7E20C6}"/>
              </a:ext>
            </a:extLst>
          </p:cNvPr>
          <p:cNvSpPr txBox="1">
            <a:spLocks/>
          </p:cNvSpPr>
          <p:nvPr/>
        </p:nvSpPr>
        <p:spPr>
          <a:xfrm>
            <a:off x="360608" y="2107008"/>
            <a:ext cx="11254364" cy="42937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 smtClean="0"/>
              <a:t>②本時で学ばせたい動き（フォロー）　</a:t>
            </a:r>
            <a:endParaRPr lang="en-US" altLang="ja-JP" sz="4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/>
              <a:t>　に</a:t>
            </a:r>
            <a:r>
              <a:rPr lang="ja-JP" altLang="en-US" sz="4800" dirty="0" smtClean="0"/>
              <a:t>焦点化したタスクゲーム</a:t>
            </a:r>
            <a:endParaRPr lang="en-US" altLang="ja-JP" sz="4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/>
              <a:t>　</a:t>
            </a:r>
            <a:r>
              <a:rPr lang="ja-JP" altLang="en-US" sz="4800" dirty="0" smtClean="0"/>
              <a:t>→「フォロー」</a:t>
            </a:r>
            <a:r>
              <a:rPr lang="ja-JP" altLang="en-US" sz="4800" dirty="0" smtClean="0"/>
              <a:t>以外の動きをできる</a:t>
            </a:r>
            <a:r>
              <a:rPr lang="ja-JP" altLang="en-US" sz="4800" dirty="0" err="1" smtClean="0"/>
              <a:t>だ</a:t>
            </a:r>
            <a:endParaRPr lang="en-US" altLang="ja-JP" sz="4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 smtClean="0"/>
              <a:t>　　</a:t>
            </a:r>
            <a:r>
              <a:rPr lang="ja-JP" altLang="en-US" sz="4800" dirty="0" err="1" smtClean="0"/>
              <a:t>け</a:t>
            </a:r>
            <a:r>
              <a:rPr lang="ja-JP" altLang="en-US" sz="4800" dirty="0" smtClean="0"/>
              <a:t>取り除いたタスクゲームの設定</a:t>
            </a:r>
            <a:endParaRPr lang="en-US" altLang="ja-JP" sz="4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/>
              <a:t>　</a:t>
            </a:r>
            <a:r>
              <a:rPr lang="ja-JP" altLang="en-US" sz="4800" dirty="0" smtClean="0"/>
              <a:t>→「フォロー」の必然性が生まれるタ</a:t>
            </a:r>
            <a:endParaRPr lang="en-US" altLang="ja-JP" sz="4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/>
              <a:t>　</a:t>
            </a:r>
            <a:r>
              <a:rPr lang="ja-JP" altLang="en-US" sz="4800" dirty="0" smtClean="0"/>
              <a:t>　</a:t>
            </a:r>
            <a:r>
              <a:rPr lang="ja-JP" altLang="en-US" sz="4800" dirty="0" smtClean="0"/>
              <a:t>スクの設定（タイムアタック）</a:t>
            </a:r>
            <a:endParaRPr lang="en-US" altLang="ja-JP" sz="4800" dirty="0" smtClean="0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CC8F128B-8F32-2057-EB32-76BAEA7E20C6}"/>
              </a:ext>
            </a:extLst>
          </p:cNvPr>
          <p:cNvSpPr txBox="1">
            <a:spLocks/>
          </p:cNvSpPr>
          <p:nvPr/>
        </p:nvSpPr>
        <p:spPr>
          <a:xfrm>
            <a:off x="76388" y="158811"/>
            <a:ext cx="11822804" cy="15360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800" dirty="0"/>
              <a:t>視点</a:t>
            </a:r>
            <a:r>
              <a:rPr lang="ja-JP" altLang="en-US" sz="4800" dirty="0" smtClean="0"/>
              <a:t>②</a:t>
            </a:r>
            <a:endParaRPr lang="en-US" altLang="ja-JP" sz="48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800" b="1" dirty="0" smtClean="0"/>
              <a:t>「</a:t>
            </a:r>
            <a:r>
              <a:rPr lang="ja-JP" altLang="en-US" sz="4800" b="1" dirty="0"/>
              <a:t>わかる」「できる」ため</a:t>
            </a:r>
            <a:r>
              <a:rPr lang="ja-JP" altLang="en-US" sz="4800" b="1" dirty="0" smtClean="0"/>
              <a:t>の指導</a:t>
            </a:r>
            <a:r>
              <a:rPr lang="ja-JP" altLang="en-US" sz="4800" b="1" dirty="0"/>
              <a:t>の在り方</a:t>
            </a:r>
            <a:endParaRPr lang="en-US" altLang="ja-JP" sz="4800" b="1" dirty="0"/>
          </a:p>
        </p:txBody>
      </p:sp>
    </p:spTree>
    <p:extLst>
      <p:ext uri="{BB962C8B-B14F-4D97-AF65-F5344CB8AC3E}">
        <p14:creationId xmlns:p14="http://schemas.microsoft.com/office/powerpoint/2010/main" val="236197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C8F128B-8F32-2057-EB32-76BAEA7E20C6}"/>
              </a:ext>
            </a:extLst>
          </p:cNvPr>
          <p:cNvSpPr txBox="1">
            <a:spLocks/>
          </p:cNvSpPr>
          <p:nvPr/>
        </p:nvSpPr>
        <p:spPr>
          <a:xfrm>
            <a:off x="360608" y="2107008"/>
            <a:ext cx="11254364" cy="42293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 smtClean="0"/>
              <a:t>③「わかる」ための指導</a:t>
            </a:r>
            <a:endParaRPr lang="en-US" altLang="ja-JP" sz="4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 smtClean="0"/>
              <a:t>　→「できない」児童は、どうのように　　</a:t>
            </a:r>
            <a:endParaRPr lang="en-US" altLang="ja-JP" sz="4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/>
              <a:t>　</a:t>
            </a:r>
            <a:r>
              <a:rPr lang="ja-JP" altLang="en-US" sz="4800" dirty="0" smtClean="0"/>
              <a:t>　動いていいかが「わからない」</a:t>
            </a:r>
            <a:endParaRPr lang="en-US" altLang="ja-JP" sz="4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/>
              <a:t>　</a:t>
            </a:r>
            <a:r>
              <a:rPr lang="ja-JP" altLang="en-US" sz="4800" dirty="0" smtClean="0"/>
              <a:t>→上手にできている児童の動きの全体　</a:t>
            </a:r>
            <a:endParaRPr lang="en-US" altLang="ja-JP" sz="4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 dirty="0"/>
              <a:t>　</a:t>
            </a:r>
            <a:r>
              <a:rPr lang="ja-JP" altLang="en-US" sz="4800" dirty="0" smtClean="0"/>
              <a:t>　</a:t>
            </a:r>
            <a:r>
              <a:rPr lang="ja-JP" altLang="en-US" sz="4800" dirty="0" err="1" smtClean="0"/>
              <a:t>への</a:t>
            </a:r>
            <a:r>
              <a:rPr lang="ja-JP" altLang="en-US" sz="4800" dirty="0" smtClean="0"/>
              <a:t>広げ方</a:t>
            </a:r>
            <a:endParaRPr lang="en-US" altLang="ja-JP" sz="4800" dirty="0" smtClean="0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CC8F128B-8F32-2057-EB32-76BAEA7E20C6}"/>
              </a:ext>
            </a:extLst>
          </p:cNvPr>
          <p:cNvSpPr txBox="1">
            <a:spLocks/>
          </p:cNvSpPr>
          <p:nvPr/>
        </p:nvSpPr>
        <p:spPr>
          <a:xfrm>
            <a:off x="76388" y="158811"/>
            <a:ext cx="11822804" cy="15360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800" dirty="0"/>
              <a:t>視点</a:t>
            </a:r>
            <a:r>
              <a:rPr lang="ja-JP" altLang="en-US" sz="4800" dirty="0" smtClean="0"/>
              <a:t>②</a:t>
            </a:r>
            <a:endParaRPr lang="en-US" altLang="ja-JP" sz="48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4800" b="1" dirty="0" smtClean="0"/>
              <a:t>「</a:t>
            </a:r>
            <a:r>
              <a:rPr lang="ja-JP" altLang="en-US" sz="4800" b="1" dirty="0"/>
              <a:t>わかる」「できる」ため</a:t>
            </a:r>
            <a:r>
              <a:rPr lang="ja-JP" altLang="en-US" sz="4800" b="1" dirty="0" smtClean="0"/>
              <a:t>の指導</a:t>
            </a:r>
            <a:r>
              <a:rPr lang="ja-JP" altLang="en-US" sz="4800" b="1" dirty="0"/>
              <a:t>の在り方</a:t>
            </a:r>
            <a:endParaRPr lang="en-US" altLang="ja-JP" sz="4800" b="1" dirty="0"/>
          </a:p>
        </p:txBody>
      </p:sp>
    </p:spTree>
    <p:extLst>
      <p:ext uri="{BB962C8B-B14F-4D97-AF65-F5344CB8AC3E}">
        <p14:creationId xmlns:p14="http://schemas.microsoft.com/office/powerpoint/2010/main" val="187640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586</Words>
  <Application>Microsoft Office PowerPoint</Application>
  <PresentationFormat>ワイド画面</PresentationFormat>
  <Paragraphs>68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令和4年度  体育専科教員　授業公開  オリエンテーション</vt:lpstr>
      <vt:lpstr>目的</vt:lpstr>
      <vt:lpstr>本日の日程</vt:lpstr>
      <vt:lpstr>公開授業の詳細</vt:lpstr>
      <vt:lpstr>授業の視点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本日の日程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令和4年度  体育専科教員　授業公開  オリエンテーション</dc:title>
  <dc:creator>永野 佳太</dc:creator>
  <cp:lastModifiedBy>南小学校職員40</cp:lastModifiedBy>
  <cp:revision>11</cp:revision>
  <dcterms:created xsi:type="dcterms:W3CDTF">2022-12-13T17:23:00Z</dcterms:created>
  <dcterms:modified xsi:type="dcterms:W3CDTF">2022-12-15T05:34:28Z</dcterms:modified>
</cp:coreProperties>
</file>