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9446" r:id="rId3"/>
    <p:sldId id="9466" r:id="rId4"/>
    <p:sldId id="9447" r:id="rId5"/>
    <p:sldId id="9441" r:id="rId6"/>
    <p:sldId id="9476" r:id="rId7"/>
    <p:sldId id="9450" r:id="rId8"/>
    <p:sldId id="9453" r:id="rId9"/>
    <p:sldId id="9477" r:id="rId10"/>
    <p:sldId id="9478" r:id="rId11"/>
    <p:sldId id="1776" r:id="rId12"/>
    <p:sldId id="9459" r:id="rId13"/>
    <p:sldId id="9474" r:id="rId14"/>
    <p:sldId id="9479" r:id="rId15"/>
    <p:sldId id="9498" r:id="rId16"/>
    <p:sldId id="9480" r:id="rId17"/>
    <p:sldId id="9481" r:id="rId18"/>
    <p:sldId id="9483" r:id="rId19"/>
    <p:sldId id="9467" r:id="rId20"/>
    <p:sldId id="9469" r:id="rId21"/>
    <p:sldId id="9487" r:id="rId22"/>
    <p:sldId id="9491" r:id="rId23"/>
    <p:sldId id="9489" r:id="rId24"/>
    <p:sldId id="9490" r:id="rId25"/>
    <p:sldId id="9492" r:id="rId26"/>
    <p:sldId id="9496" r:id="rId27"/>
    <p:sldId id="9484" r:id="rId28"/>
    <p:sldId id="9455" r:id="rId29"/>
    <p:sldId id="9497" r:id="rId30"/>
    <p:sldId id="9473" r:id="rId31"/>
  </p:sldIdLst>
  <p:sldSz cx="9144000" cy="6858000" type="screen4x3"/>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FF7C8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56423" autoAdjust="0"/>
  </p:normalViewPr>
  <p:slideViewPr>
    <p:cSldViewPr snapToGrid="0">
      <p:cViewPr varScale="1">
        <p:scale>
          <a:sx n="63" d="100"/>
          <a:sy n="63" d="100"/>
        </p:scale>
        <p:origin x="2622"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2" d="100"/>
          <a:sy n="72" d="100"/>
        </p:scale>
        <p:origin x="14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2661854768154"/>
          <c:y val="0.10712117288691274"/>
          <c:w val="0.72320968462633139"/>
          <c:h val="0.7992833603714663"/>
        </c:manualLayout>
      </c:layout>
      <c:barChart>
        <c:barDir val="col"/>
        <c:grouping val="clustered"/>
        <c:varyColors val="0"/>
        <c:ser>
          <c:idx val="3"/>
          <c:order val="3"/>
          <c:tx>
            <c:strRef>
              <c:f>学級・通級・学校の推移!$A$8</c:f>
              <c:strCache>
                <c:ptCount val="1"/>
                <c:pt idx="0">
                  <c:v>児童生徒</c:v>
                </c:pt>
              </c:strCache>
            </c:strRef>
          </c:tx>
          <c:spPr>
            <a:solidFill>
              <a:srgbClr val="92D05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8C71-4352-A037-8AE99C549696}"/>
                </c:ext>
              </c:extLst>
            </c:dLbl>
            <c:dLbl>
              <c:idx val="2"/>
              <c:delete val="1"/>
              <c:extLst>
                <c:ext xmlns:c15="http://schemas.microsoft.com/office/drawing/2012/chart" uri="{CE6537A1-D6FC-4f65-9D91-7224C49458BB}"/>
                <c:ext xmlns:c16="http://schemas.microsoft.com/office/drawing/2014/chart" uri="{C3380CC4-5D6E-409C-BE32-E72D297353CC}">
                  <c16:uniqueId val="{00000008-8C71-4352-A037-8AE99C549696}"/>
                </c:ext>
              </c:extLst>
            </c:dLbl>
            <c:dLbl>
              <c:idx val="3"/>
              <c:delete val="1"/>
              <c:extLst>
                <c:ext xmlns:c15="http://schemas.microsoft.com/office/drawing/2012/chart" uri="{CE6537A1-D6FC-4f65-9D91-7224C49458BB}"/>
                <c:ext xmlns:c16="http://schemas.microsoft.com/office/drawing/2014/chart" uri="{C3380CC4-5D6E-409C-BE32-E72D297353CC}">
                  <c16:uniqueId val="{0000000F-8C71-4352-A037-8AE99C549696}"/>
                </c:ext>
              </c:extLst>
            </c:dLbl>
            <c:dLbl>
              <c:idx val="4"/>
              <c:delete val="1"/>
              <c:extLst>
                <c:ext xmlns:c15="http://schemas.microsoft.com/office/drawing/2012/chart" uri="{CE6537A1-D6FC-4f65-9D91-7224C49458BB}"/>
                <c:ext xmlns:c16="http://schemas.microsoft.com/office/drawing/2014/chart" uri="{C3380CC4-5D6E-409C-BE32-E72D297353CC}">
                  <c16:uniqueId val="{0000000E-8C71-4352-A037-8AE99C549696}"/>
                </c:ext>
              </c:extLst>
            </c:dLbl>
            <c:dLbl>
              <c:idx val="5"/>
              <c:delete val="1"/>
              <c:extLst>
                <c:ext xmlns:c15="http://schemas.microsoft.com/office/drawing/2012/chart" uri="{CE6537A1-D6FC-4f65-9D91-7224C49458BB}"/>
                <c:ext xmlns:c16="http://schemas.microsoft.com/office/drawing/2014/chart" uri="{C3380CC4-5D6E-409C-BE32-E72D297353CC}">
                  <c16:uniqueId val="{0000000D-8C71-4352-A037-8AE99C549696}"/>
                </c:ext>
              </c:extLst>
            </c:dLbl>
            <c:dLbl>
              <c:idx val="6"/>
              <c:delete val="1"/>
              <c:extLst>
                <c:ext xmlns:c15="http://schemas.microsoft.com/office/drawing/2012/chart" uri="{CE6537A1-D6FC-4f65-9D91-7224C49458BB}"/>
                <c:ext xmlns:c16="http://schemas.microsoft.com/office/drawing/2014/chart" uri="{C3380CC4-5D6E-409C-BE32-E72D297353CC}">
                  <c16:uniqueId val="{0000000C-8C71-4352-A037-8AE99C549696}"/>
                </c:ext>
              </c:extLst>
            </c:dLbl>
            <c:dLbl>
              <c:idx val="7"/>
              <c:delete val="1"/>
              <c:extLst>
                <c:ext xmlns:c15="http://schemas.microsoft.com/office/drawing/2012/chart" uri="{CE6537A1-D6FC-4f65-9D91-7224C49458BB}"/>
                <c:ext xmlns:c16="http://schemas.microsoft.com/office/drawing/2014/chart" uri="{C3380CC4-5D6E-409C-BE32-E72D297353CC}">
                  <c16:uniqueId val="{0000000B-8C71-4352-A037-8AE99C549696}"/>
                </c:ext>
              </c:extLst>
            </c:dLbl>
            <c:dLbl>
              <c:idx val="8"/>
              <c:delete val="1"/>
              <c:extLst>
                <c:ext xmlns:c15="http://schemas.microsoft.com/office/drawing/2012/chart" uri="{CE6537A1-D6FC-4f65-9D91-7224C49458BB}"/>
                <c:ext xmlns:c16="http://schemas.microsoft.com/office/drawing/2014/chart" uri="{C3380CC4-5D6E-409C-BE32-E72D297353CC}">
                  <c16:uniqueId val="{0000000A-8C71-4352-A037-8AE99C549696}"/>
                </c:ext>
              </c:extLst>
            </c:dLbl>
            <c:dLbl>
              <c:idx val="9"/>
              <c:delete val="1"/>
              <c:extLst>
                <c:ext xmlns:c15="http://schemas.microsoft.com/office/drawing/2012/chart" uri="{CE6537A1-D6FC-4f65-9D91-7224C49458BB}"/>
                <c:ext xmlns:c16="http://schemas.microsoft.com/office/drawing/2014/chart" uri="{C3380CC4-5D6E-409C-BE32-E72D297353CC}">
                  <c16:uniqueId val="{00000009-8C71-4352-A037-8AE99C549696}"/>
                </c:ext>
              </c:extLst>
            </c:dLbl>
            <c:dLbl>
              <c:idx val="10"/>
              <c:layout>
                <c:manualLayout>
                  <c:x val="0"/>
                  <c:y val="7.0269636213539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71-4352-A037-8AE99C549696}"/>
                </c:ext>
              </c:extLst>
            </c:dLbl>
            <c:dLbl>
              <c:idx val="11"/>
              <c:layout>
                <c:manualLayout>
                  <c:x val="-2.8446660048525073E-3"/>
                  <c:y val="9.3692848284720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71-4352-A037-8AE99C549696}"/>
                </c:ext>
              </c:extLst>
            </c:dLbl>
            <c:dLbl>
              <c:idx val="12"/>
              <c:layout>
                <c:manualLayout>
                  <c:x val="0"/>
                  <c:y val="1.4053927242708004E-2"/>
                </c:manualLayout>
              </c:layout>
              <c:spPr>
                <a:noFill/>
                <a:ln>
                  <a:noFill/>
                </a:ln>
                <a:effectLst/>
              </c:spPr>
              <c:txPr>
                <a:bodyPr wrap="square" lIns="38100" tIns="19050" rIns="38100" bIns="19050" anchor="ctr">
                  <a:spAutoFit/>
                </a:bodyPr>
                <a:lstStyle/>
                <a:p>
                  <a:pPr>
                    <a:defRPr sz="140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71-4352-A037-8AE99C549696}"/>
                </c:ext>
              </c:extLst>
            </c:dLbl>
            <c:spPr>
              <a:noFill/>
              <a:ln>
                <a:noFill/>
              </a:ln>
              <a:effectLst/>
            </c:spPr>
            <c:txPr>
              <a:bodyPr wrap="square" lIns="38100" tIns="19050" rIns="38100" bIns="19050" anchor="ctr">
                <a:spAutoFit/>
              </a:bodyPr>
              <a:lstStyle/>
              <a:p>
                <a:pPr>
                  <a:defRPr sz="1400">
                    <a:latin typeface="UD デジタル 教科書体 NK-R" panose="02020400000000000000" pitchFamily="18" charset="-128"/>
                    <a:ea typeface="UD デジタル 教科書体 NK-R" panose="02020400000000000000" pitchFamily="18"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学級・通級・学校の推移!$B$2:$P$2</c:f>
              <c:strCache>
                <c:ptCount val="15"/>
                <c:pt idx="0">
                  <c:v>H18</c:v>
                </c:pt>
                <c:pt idx="1">
                  <c:v>H19</c:v>
                </c:pt>
                <c:pt idx="2">
                  <c:v>H20</c:v>
                </c:pt>
                <c:pt idx="3">
                  <c:v>H21</c:v>
                </c:pt>
                <c:pt idx="4">
                  <c:v>H22</c:v>
                </c:pt>
                <c:pt idx="5">
                  <c:v>H23</c:v>
                </c:pt>
                <c:pt idx="6">
                  <c:v>H25</c:v>
                </c:pt>
                <c:pt idx="7">
                  <c:v>H26</c:v>
                </c:pt>
                <c:pt idx="8">
                  <c:v>H27</c:v>
                </c:pt>
                <c:pt idx="9">
                  <c:v>H28</c:v>
                </c:pt>
                <c:pt idx="10">
                  <c:v>H29</c:v>
                </c:pt>
                <c:pt idx="11">
                  <c:v>H30</c:v>
                </c:pt>
                <c:pt idx="12">
                  <c:v>R1</c:v>
                </c:pt>
                <c:pt idx="13">
                  <c:v>R2</c:v>
                </c:pt>
                <c:pt idx="14">
                  <c:v>R3</c:v>
                </c:pt>
              </c:strCache>
            </c:strRef>
          </c:cat>
          <c:val>
            <c:numRef>
              <c:f>学級・通級・学校の推移!$H$8:$T$8</c:f>
              <c:numCache>
                <c:formatCode>#,##0_);[Red]\(#,##0\)</c:formatCode>
                <c:ptCount val="13"/>
                <c:pt idx="0">
                  <c:v>95273</c:v>
                </c:pt>
                <c:pt idx="1">
                  <c:v>94531</c:v>
                </c:pt>
                <c:pt idx="2">
                  <c:v>93796</c:v>
                </c:pt>
                <c:pt idx="3">
                  <c:v>92952</c:v>
                </c:pt>
                <c:pt idx="4">
                  <c:v>89194</c:v>
                </c:pt>
                <c:pt idx="5">
                  <c:v>88764</c:v>
                </c:pt>
                <c:pt idx="6">
                  <c:v>86653</c:v>
                </c:pt>
                <c:pt idx="7">
                  <c:v>87086</c:v>
                </c:pt>
                <c:pt idx="8">
                  <c:v>87172</c:v>
                </c:pt>
                <c:pt idx="9">
                  <c:v>86314</c:v>
                </c:pt>
                <c:pt idx="10">
                  <c:v>85067</c:v>
                </c:pt>
                <c:pt idx="11">
                  <c:v>84165</c:v>
                </c:pt>
                <c:pt idx="12" formatCode="General">
                  <c:v>83260</c:v>
                </c:pt>
              </c:numCache>
            </c:numRef>
          </c:val>
          <c:extLst>
            <c:ext xmlns:c16="http://schemas.microsoft.com/office/drawing/2014/chart" uri="{C3380CC4-5D6E-409C-BE32-E72D297353CC}">
              <c16:uniqueId val="{00000000-8C71-4352-A037-8AE99C549696}"/>
            </c:ext>
          </c:extLst>
        </c:ser>
        <c:dLbls>
          <c:showLegendKey val="0"/>
          <c:showVal val="0"/>
          <c:showCatName val="0"/>
          <c:showSerName val="0"/>
          <c:showPercent val="0"/>
          <c:showBubbleSize val="0"/>
        </c:dLbls>
        <c:gapWidth val="167"/>
        <c:overlap val="-27"/>
        <c:axId val="3"/>
        <c:axId val="4"/>
      </c:barChart>
      <c:lineChart>
        <c:grouping val="standard"/>
        <c:varyColors val="0"/>
        <c:ser>
          <c:idx val="1"/>
          <c:order val="0"/>
          <c:tx>
            <c:strRef>
              <c:f>学級・通級・学校の推移!$A$6</c:f>
              <c:strCache>
                <c:ptCount val="1"/>
                <c:pt idx="0">
                  <c:v>通級による指導</c:v>
                </c:pt>
              </c:strCache>
            </c:strRef>
          </c:tx>
          <c:spPr>
            <a:ln>
              <a:solidFill>
                <a:srgbClr val="FF0000"/>
              </a:solidFill>
            </a:ln>
          </c:spPr>
          <c:marker>
            <c:symbol val="square"/>
            <c:size val="6"/>
          </c:marker>
          <c:cat>
            <c:strRef>
              <c:f>学級・通級・学校の推移!$H$2:$T$2</c:f>
              <c:strCache>
                <c:ptCount val="13"/>
                <c:pt idx="0">
                  <c:v>H25</c:v>
                </c:pt>
                <c:pt idx="1">
                  <c:v>H26</c:v>
                </c:pt>
                <c:pt idx="2">
                  <c:v>H27</c:v>
                </c:pt>
                <c:pt idx="3">
                  <c:v>H28</c:v>
                </c:pt>
                <c:pt idx="4">
                  <c:v>H29</c:v>
                </c:pt>
                <c:pt idx="5">
                  <c:v>H30</c:v>
                </c:pt>
                <c:pt idx="6">
                  <c:v>R1</c:v>
                </c:pt>
                <c:pt idx="7">
                  <c:v>R2</c:v>
                </c:pt>
                <c:pt idx="8">
                  <c:v>R3</c:v>
                </c:pt>
                <c:pt idx="9">
                  <c:v>R4</c:v>
                </c:pt>
                <c:pt idx="10">
                  <c:v>R5</c:v>
                </c:pt>
                <c:pt idx="11">
                  <c:v>R6</c:v>
                </c:pt>
                <c:pt idx="12">
                  <c:v>R7</c:v>
                </c:pt>
              </c:strCache>
            </c:strRef>
          </c:cat>
          <c:val>
            <c:numRef>
              <c:f>学級・通級・学校の推移!$H$6:$T$6</c:f>
              <c:numCache>
                <c:formatCode>#,##0_);[Red]\(#,##0\)</c:formatCode>
                <c:ptCount val="13"/>
                <c:pt idx="0">
                  <c:v>698</c:v>
                </c:pt>
                <c:pt idx="1">
                  <c:v>812</c:v>
                </c:pt>
                <c:pt idx="2">
                  <c:v>879</c:v>
                </c:pt>
                <c:pt idx="3">
                  <c:v>829</c:v>
                </c:pt>
                <c:pt idx="4">
                  <c:v>983</c:v>
                </c:pt>
                <c:pt idx="5">
                  <c:v>1107</c:v>
                </c:pt>
                <c:pt idx="6">
                  <c:v>1242</c:v>
                </c:pt>
                <c:pt idx="7">
                  <c:v>1339</c:v>
                </c:pt>
                <c:pt idx="8">
                  <c:v>1559</c:v>
                </c:pt>
                <c:pt idx="9">
                  <c:v>1743</c:v>
                </c:pt>
                <c:pt idx="10">
                  <c:v>2039</c:v>
                </c:pt>
                <c:pt idx="11">
                  <c:v>2288</c:v>
                </c:pt>
                <c:pt idx="12" formatCode="General">
                  <c:v>2756</c:v>
                </c:pt>
              </c:numCache>
            </c:numRef>
          </c:val>
          <c:smooth val="0"/>
          <c:extLst>
            <c:ext xmlns:c16="http://schemas.microsoft.com/office/drawing/2014/chart" uri="{C3380CC4-5D6E-409C-BE32-E72D297353CC}">
              <c16:uniqueId val="{00000002-8C71-4352-A037-8AE99C549696}"/>
            </c:ext>
          </c:extLst>
        </c:ser>
        <c:ser>
          <c:idx val="0"/>
          <c:order val="1"/>
          <c:tx>
            <c:strRef>
              <c:f>学級・通級・学校の推移!$A$5</c:f>
              <c:strCache>
                <c:ptCount val="1"/>
                <c:pt idx="0">
                  <c:v>特別支援学級</c:v>
                </c:pt>
              </c:strCache>
            </c:strRef>
          </c:tx>
          <c:spPr>
            <a:ln w="38100">
              <a:round/>
            </a:ln>
          </c:spPr>
          <c:cat>
            <c:strRef>
              <c:f>学級・通級・学校の推移!$H$2:$T$2</c:f>
              <c:strCache>
                <c:ptCount val="13"/>
                <c:pt idx="0">
                  <c:v>H25</c:v>
                </c:pt>
                <c:pt idx="1">
                  <c:v>H26</c:v>
                </c:pt>
                <c:pt idx="2">
                  <c:v>H27</c:v>
                </c:pt>
                <c:pt idx="3">
                  <c:v>H28</c:v>
                </c:pt>
                <c:pt idx="4">
                  <c:v>H29</c:v>
                </c:pt>
                <c:pt idx="5">
                  <c:v>H30</c:v>
                </c:pt>
                <c:pt idx="6">
                  <c:v>R1</c:v>
                </c:pt>
                <c:pt idx="7">
                  <c:v>R2</c:v>
                </c:pt>
                <c:pt idx="8">
                  <c:v>R3</c:v>
                </c:pt>
                <c:pt idx="9">
                  <c:v>R4</c:v>
                </c:pt>
                <c:pt idx="10">
                  <c:v>R5</c:v>
                </c:pt>
                <c:pt idx="11">
                  <c:v>R6</c:v>
                </c:pt>
                <c:pt idx="12">
                  <c:v>R7</c:v>
                </c:pt>
              </c:strCache>
            </c:strRef>
          </c:cat>
          <c:val>
            <c:numRef>
              <c:f>学級・通級・学校の推移!$H$5:$T$5</c:f>
              <c:numCache>
                <c:formatCode>#,##0_);[Red]\(#,##0\)</c:formatCode>
                <c:ptCount val="13"/>
                <c:pt idx="0">
                  <c:v>1617</c:v>
                </c:pt>
                <c:pt idx="1">
                  <c:v>1755</c:v>
                </c:pt>
                <c:pt idx="2">
                  <c:v>1844</c:v>
                </c:pt>
                <c:pt idx="3">
                  <c:v>2016</c:v>
                </c:pt>
                <c:pt idx="4">
                  <c:v>2179</c:v>
                </c:pt>
                <c:pt idx="5">
                  <c:v>2443</c:v>
                </c:pt>
                <c:pt idx="6">
                  <c:v>2710</c:v>
                </c:pt>
                <c:pt idx="7">
                  <c:v>2943</c:v>
                </c:pt>
                <c:pt idx="8">
                  <c:v>3090</c:v>
                </c:pt>
                <c:pt idx="9">
                  <c:v>3322</c:v>
                </c:pt>
                <c:pt idx="10">
                  <c:v>3525</c:v>
                </c:pt>
                <c:pt idx="11">
                  <c:v>3772</c:v>
                </c:pt>
                <c:pt idx="12" formatCode="General">
                  <c:v>3977</c:v>
                </c:pt>
              </c:numCache>
            </c:numRef>
          </c:val>
          <c:smooth val="0"/>
          <c:extLst>
            <c:ext xmlns:c16="http://schemas.microsoft.com/office/drawing/2014/chart" uri="{C3380CC4-5D6E-409C-BE32-E72D297353CC}">
              <c16:uniqueId val="{00000004-8C71-4352-A037-8AE99C549696}"/>
            </c:ext>
          </c:extLst>
        </c:ser>
        <c:ser>
          <c:idx val="2"/>
          <c:order val="2"/>
          <c:tx>
            <c:strRef>
              <c:f>学級・通級・学校の推移!$A$7</c:f>
              <c:strCache>
                <c:ptCount val="1"/>
                <c:pt idx="0">
                  <c:v>特別支援学校</c:v>
                </c:pt>
              </c:strCache>
            </c:strRef>
          </c:tx>
          <c:spPr>
            <a:ln>
              <a:solidFill>
                <a:schemeClr val="accent6">
                  <a:lumMod val="50000"/>
                </a:schemeClr>
              </a:solidFill>
            </a:ln>
          </c:spPr>
          <c:marker>
            <c:symbol val="square"/>
            <c:size val="6"/>
            <c:spPr>
              <a:solidFill>
                <a:srgbClr val="A50021"/>
              </a:solidFill>
              <a:ln>
                <a:solidFill>
                  <a:srgbClr val="A50021"/>
                </a:solidFill>
              </a:ln>
            </c:spPr>
          </c:marker>
          <c:cat>
            <c:strRef>
              <c:f>学級・通級・学校の推移!$H$2:$T$2</c:f>
              <c:strCache>
                <c:ptCount val="13"/>
                <c:pt idx="0">
                  <c:v>H25</c:v>
                </c:pt>
                <c:pt idx="1">
                  <c:v>H26</c:v>
                </c:pt>
                <c:pt idx="2">
                  <c:v>H27</c:v>
                </c:pt>
                <c:pt idx="3">
                  <c:v>H28</c:v>
                </c:pt>
                <c:pt idx="4">
                  <c:v>H29</c:v>
                </c:pt>
                <c:pt idx="5">
                  <c:v>H30</c:v>
                </c:pt>
                <c:pt idx="6">
                  <c:v>R1</c:v>
                </c:pt>
                <c:pt idx="7">
                  <c:v>R2</c:v>
                </c:pt>
                <c:pt idx="8">
                  <c:v>R3</c:v>
                </c:pt>
                <c:pt idx="9">
                  <c:v>R4</c:v>
                </c:pt>
                <c:pt idx="10">
                  <c:v>R5</c:v>
                </c:pt>
                <c:pt idx="11">
                  <c:v>R6</c:v>
                </c:pt>
                <c:pt idx="12">
                  <c:v>R7</c:v>
                </c:pt>
              </c:strCache>
            </c:strRef>
          </c:cat>
          <c:val>
            <c:numRef>
              <c:f>学級・通級・学校の推移!$H$7:$T$7</c:f>
              <c:numCache>
                <c:formatCode>#,##0_);[Red]\(#,##0\)</c:formatCode>
                <c:ptCount val="13"/>
                <c:pt idx="0">
                  <c:v>1281</c:v>
                </c:pt>
                <c:pt idx="1">
                  <c:v>1310</c:v>
                </c:pt>
                <c:pt idx="2">
                  <c:v>1365</c:v>
                </c:pt>
                <c:pt idx="3">
                  <c:v>1366</c:v>
                </c:pt>
                <c:pt idx="4">
                  <c:v>1386</c:v>
                </c:pt>
                <c:pt idx="5">
                  <c:v>1385</c:v>
                </c:pt>
                <c:pt idx="6">
                  <c:v>1394</c:v>
                </c:pt>
                <c:pt idx="7">
                  <c:v>1387</c:v>
                </c:pt>
                <c:pt idx="8">
                  <c:v>1419</c:v>
                </c:pt>
                <c:pt idx="9">
                  <c:v>1403</c:v>
                </c:pt>
                <c:pt idx="10">
                  <c:v>1404</c:v>
                </c:pt>
                <c:pt idx="11">
                  <c:v>1378</c:v>
                </c:pt>
                <c:pt idx="12" formatCode="General">
                  <c:v>1387</c:v>
                </c:pt>
              </c:numCache>
            </c:numRef>
          </c:val>
          <c:smooth val="0"/>
          <c:extLst>
            <c:ext xmlns:c16="http://schemas.microsoft.com/office/drawing/2014/chart" uri="{C3380CC4-5D6E-409C-BE32-E72D297353CC}">
              <c16:uniqueId val="{00000006-8C71-4352-A037-8AE99C549696}"/>
            </c:ext>
          </c:extLst>
        </c:ser>
        <c:dLbls>
          <c:showLegendKey val="0"/>
          <c:showVal val="0"/>
          <c:showCatName val="0"/>
          <c:showSerName val="0"/>
          <c:showPercent val="0"/>
          <c:showBubbleSize val="0"/>
        </c:dLbls>
        <c:marker val="1"/>
        <c:smooth val="0"/>
        <c:axId val="494939936"/>
        <c:axId val="1"/>
      </c:lineChart>
      <c:catAx>
        <c:axId val="494939936"/>
        <c:scaling>
          <c:orientation val="minMax"/>
        </c:scaling>
        <c:delete val="0"/>
        <c:axPos val="b"/>
        <c:numFmt formatCode="General" sourceLinked="1"/>
        <c:majorTickMark val="out"/>
        <c:minorTickMark val="none"/>
        <c:tickLblPos val="nextTo"/>
        <c:txPr>
          <a:bodyPr/>
          <a:lstStyle/>
          <a:p>
            <a:pPr>
              <a:defRPr sz="1600">
                <a:latin typeface="UD デジタル 教科書体 NK-R" panose="02020400000000000000" pitchFamily="18" charset="-128"/>
                <a:ea typeface="UD デジタル 教科書体 NK-R" panose="02020400000000000000" pitchFamily="18" charset="-128"/>
              </a:defRPr>
            </a:pPr>
            <a:endParaRPr lang="ja-JP"/>
          </a:p>
        </c:txPr>
        <c:crossAx val="1"/>
        <c:crosses val="autoZero"/>
        <c:auto val="1"/>
        <c:lblAlgn val="ctr"/>
        <c:lblOffset val="100"/>
        <c:noMultiLvlLbl val="0"/>
      </c:catAx>
      <c:valAx>
        <c:axId val="1"/>
        <c:scaling>
          <c:orientation val="minMax"/>
          <c:max val="4000"/>
        </c:scaling>
        <c:delete val="0"/>
        <c:axPos val="l"/>
        <c:majorGridlines/>
        <c:numFmt formatCode="#,##0_);[Red]\(#,##0\)" sourceLinked="1"/>
        <c:majorTickMark val="none"/>
        <c:minorTickMark val="none"/>
        <c:tickLblPos val="nextTo"/>
        <c:txPr>
          <a:bodyPr/>
          <a:lstStyle/>
          <a:p>
            <a:pPr>
              <a:defRPr sz="1600">
                <a:latin typeface="UD デジタル 教科書体 NK-R" panose="02020400000000000000" pitchFamily="18" charset="-128"/>
                <a:ea typeface="UD デジタル 教科書体 NK-R" panose="02020400000000000000" pitchFamily="18" charset="-128"/>
              </a:defRPr>
            </a:pPr>
            <a:endParaRPr lang="ja-JP"/>
          </a:p>
        </c:txPr>
        <c:crossAx val="494939936"/>
        <c:crosses val="autoZero"/>
        <c:crossBetween val="between"/>
        <c:majorUnit val="5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00000"/>
          <c:min val="80000"/>
        </c:scaling>
        <c:delete val="0"/>
        <c:axPos val="r"/>
        <c:numFmt formatCode="#,##0_);[Red]\(#,##0\)" sourceLinked="1"/>
        <c:majorTickMark val="out"/>
        <c:minorTickMark val="none"/>
        <c:tickLblPos val="nextTo"/>
        <c:txPr>
          <a:bodyPr/>
          <a:lstStyle/>
          <a:p>
            <a:pPr>
              <a:defRPr sz="1400">
                <a:latin typeface="UD デジタル 教科書体 NK-R" panose="02020400000000000000" pitchFamily="18" charset="-128"/>
                <a:ea typeface="UD デジタル 教科書体 NK-R" panose="02020400000000000000" pitchFamily="18" charset="-128"/>
              </a:defRPr>
            </a:pPr>
            <a:endParaRPr lang="ja-JP"/>
          </a:p>
        </c:txPr>
        <c:crossAx val="3"/>
        <c:crosses val="max"/>
        <c:crossBetween val="between"/>
      </c:valAx>
    </c:plotArea>
    <c:legend>
      <c:legendPos val="r"/>
      <c:layout>
        <c:manualLayout>
          <c:xMode val="edge"/>
          <c:yMode val="edge"/>
          <c:x val="5.6893320097050146E-3"/>
          <c:y val="0"/>
          <c:w val="0.86709779019558053"/>
          <c:h val="9.1836925996495317E-2"/>
        </c:manualLayout>
      </c:layout>
      <c:overlay val="0"/>
      <c:txPr>
        <a:bodyPr/>
        <a:lstStyle/>
        <a:p>
          <a:pPr>
            <a:defRPr sz="1800">
              <a:latin typeface="UD デジタル 教科書体 NK-R" panose="02020400000000000000" pitchFamily="18" charset="-128"/>
              <a:ea typeface="UD デジタル 教科書体 NK-R" panose="02020400000000000000" pitchFamily="18" charset="-128"/>
            </a:defRPr>
          </a:pPr>
          <a:endParaRPr lang="ja-JP"/>
        </a:p>
      </c:txPr>
    </c:legend>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0.75</cdr:x>
      <cdr:y>0.16424</cdr:y>
    </cdr:from>
    <cdr:to>
      <cdr:x>0.83871</cdr:x>
      <cdr:y>0.221</cdr:y>
    </cdr:to>
    <cdr:sp macro="" textlink="">
      <cdr:nvSpPr>
        <cdr:cNvPr id="2" name="テキスト ボックス 8">
          <a:extLst xmlns:a="http://schemas.openxmlformats.org/drawingml/2006/main">
            <a:ext uri="{FF2B5EF4-FFF2-40B4-BE49-F238E27FC236}">
              <a16:creationId xmlns:a16="http://schemas.microsoft.com/office/drawing/2014/main" id="{DE2516CF-20EA-66A4-0214-36D212ECA98C}"/>
            </a:ext>
          </a:extLst>
        </cdr:cNvPr>
        <cdr:cNvSpPr txBox="1"/>
      </cdr:nvSpPr>
      <cdr:spPr>
        <a:xfrm xmlns:a="http://schemas.openxmlformats.org/drawingml/2006/main">
          <a:off x="6696744" y="890505"/>
          <a:ext cx="7920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213" rtl="0" eaLnBrk="1" latinLnBrk="0" hangingPunct="1">
            <a:defRPr kumimoji="1" sz="1800" kern="1200">
              <a:solidFill>
                <a:schemeClr val="tx1"/>
              </a:solidFill>
              <a:latin typeface="+mn-lt"/>
              <a:ea typeface="+mn-ea"/>
              <a:cs typeface="+mn-cs"/>
            </a:defRPr>
          </a:lvl1pPr>
          <a:lvl2pPr marL="457106" algn="l" defTabSz="914213" rtl="0" eaLnBrk="1" latinLnBrk="0" hangingPunct="1">
            <a:defRPr kumimoji="1" sz="1800" kern="1200">
              <a:solidFill>
                <a:schemeClr val="tx1"/>
              </a:solidFill>
              <a:latin typeface="+mn-lt"/>
              <a:ea typeface="+mn-ea"/>
              <a:cs typeface="+mn-cs"/>
            </a:defRPr>
          </a:lvl2pPr>
          <a:lvl3pPr marL="914213" algn="l" defTabSz="914213" rtl="0" eaLnBrk="1" latinLnBrk="0" hangingPunct="1">
            <a:defRPr kumimoji="1" sz="1800" kern="1200">
              <a:solidFill>
                <a:schemeClr val="tx1"/>
              </a:solidFill>
              <a:latin typeface="+mn-lt"/>
              <a:ea typeface="+mn-ea"/>
              <a:cs typeface="+mn-cs"/>
            </a:defRPr>
          </a:lvl3pPr>
          <a:lvl4pPr marL="1371319" algn="l" defTabSz="914213" rtl="0" eaLnBrk="1" latinLnBrk="0" hangingPunct="1">
            <a:defRPr kumimoji="1" sz="1800" kern="1200">
              <a:solidFill>
                <a:schemeClr val="tx1"/>
              </a:solidFill>
              <a:latin typeface="+mn-lt"/>
              <a:ea typeface="+mn-ea"/>
              <a:cs typeface="+mn-cs"/>
            </a:defRPr>
          </a:lvl4pPr>
          <a:lvl5pPr marL="1828426" algn="l" defTabSz="914213" rtl="0" eaLnBrk="1" latinLnBrk="0" hangingPunct="1">
            <a:defRPr kumimoji="1" sz="1800" kern="1200">
              <a:solidFill>
                <a:schemeClr val="tx1"/>
              </a:solidFill>
              <a:latin typeface="+mn-lt"/>
              <a:ea typeface="+mn-ea"/>
              <a:cs typeface="+mn-cs"/>
            </a:defRPr>
          </a:lvl5pPr>
          <a:lvl6pPr marL="2285531" algn="l" defTabSz="914213" rtl="0" eaLnBrk="1" latinLnBrk="0" hangingPunct="1">
            <a:defRPr kumimoji="1" sz="1800" kern="1200">
              <a:solidFill>
                <a:schemeClr val="tx1"/>
              </a:solidFill>
              <a:latin typeface="+mn-lt"/>
              <a:ea typeface="+mn-ea"/>
              <a:cs typeface="+mn-cs"/>
            </a:defRPr>
          </a:lvl6pPr>
          <a:lvl7pPr marL="2742639" algn="l" defTabSz="914213" rtl="0" eaLnBrk="1" latinLnBrk="0" hangingPunct="1">
            <a:defRPr kumimoji="1" sz="1800" kern="1200">
              <a:solidFill>
                <a:schemeClr val="tx1"/>
              </a:solidFill>
              <a:latin typeface="+mn-lt"/>
              <a:ea typeface="+mn-ea"/>
              <a:cs typeface="+mn-cs"/>
            </a:defRPr>
          </a:lvl7pPr>
          <a:lvl8pPr marL="3199745" algn="l" defTabSz="914213" rtl="0" eaLnBrk="1" latinLnBrk="0" hangingPunct="1">
            <a:defRPr kumimoji="1" sz="1800" kern="1200">
              <a:solidFill>
                <a:schemeClr val="tx1"/>
              </a:solidFill>
              <a:latin typeface="+mn-lt"/>
              <a:ea typeface="+mn-ea"/>
              <a:cs typeface="+mn-cs"/>
            </a:defRPr>
          </a:lvl8pPr>
          <a:lvl9pPr marL="3656851"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rPr>
            <a:t>3772</a:t>
          </a: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0.68548</cdr:x>
      <cdr:y>0.21249</cdr:y>
    </cdr:from>
    <cdr:to>
      <cdr:x>0.77419</cdr:x>
      <cdr:y>0.26925</cdr:y>
    </cdr:to>
    <cdr:sp macro="" textlink="">
      <cdr:nvSpPr>
        <cdr:cNvPr id="3" name="テキスト ボックス 8">
          <a:extLst xmlns:a="http://schemas.openxmlformats.org/drawingml/2006/main">
            <a:ext uri="{FF2B5EF4-FFF2-40B4-BE49-F238E27FC236}">
              <a16:creationId xmlns:a16="http://schemas.microsoft.com/office/drawing/2014/main" id="{C165E3F9-73F1-2587-8621-999264D982E3}"/>
            </a:ext>
          </a:extLst>
        </cdr:cNvPr>
        <cdr:cNvSpPr txBox="1"/>
      </cdr:nvSpPr>
      <cdr:spPr>
        <a:xfrm xmlns:a="http://schemas.openxmlformats.org/drawingml/2006/main">
          <a:off x="6120645" y="1152115"/>
          <a:ext cx="7920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rPr>
            <a:t>3525</a:t>
          </a: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0.12903</cdr:x>
      <cdr:y>0.51795</cdr:y>
    </cdr:from>
    <cdr:to>
      <cdr:x>0.21774</cdr:x>
      <cdr:y>0.57471</cdr:y>
    </cdr:to>
    <cdr:sp macro="" textlink="">
      <cdr:nvSpPr>
        <cdr:cNvPr id="4" name="テキスト ボックス 8">
          <a:extLst xmlns:a="http://schemas.openxmlformats.org/drawingml/2006/main">
            <a:ext uri="{FF2B5EF4-FFF2-40B4-BE49-F238E27FC236}">
              <a16:creationId xmlns:a16="http://schemas.microsoft.com/office/drawing/2014/main" id="{7C752DD1-CC91-003A-59BB-FDC8CC2389FA}"/>
            </a:ext>
          </a:extLst>
        </cdr:cNvPr>
        <cdr:cNvSpPr txBox="1"/>
      </cdr:nvSpPr>
      <cdr:spPr>
        <a:xfrm xmlns:a="http://schemas.openxmlformats.org/drawingml/2006/main">
          <a:off x="1152108" y="2808310"/>
          <a:ext cx="7920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rPr>
            <a:t>1617</a:t>
          </a: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0.79032</cdr:x>
      <cdr:y>0.29809</cdr:y>
    </cdr:from>
    <cdr:to>
      <cdr:x>0.87903</cdr:x>
      <cdr:y>0.35485</cdr:y>
    </cdr:to>
    <cdr:sp macro="" textlink="">
      <cdr:nvSpPr>
        <cdr:cNvPr id="5" name="テキスト ボックス 8">
          <a:extLst xmlns:a="http://schemas.openxmlformats.org/drawingml/2006/main">
            <a:ext uri="{FF2B5EF4-FFF2-40B4-BE49-F238E27FC236}">
              <a16:creationId xmlns:a16="http://schemas.microsoft.com/office/drawing/2014/main" id="{F6E293F4-FB5F-6478-5A82-0EF643C74D1A}"/>
            </a:ext>
          </a:extLst>
        </cdr:cNvPr>
        <cdr:cNvSpPr txBox="1"/>
      </cdr:nvSpPr>
      <cdr:spPr>
        <a:xfrm xmlns:a="http://schemas.openxmlformats.org/drawingml/2006/main">
          <a:off x="7056784" y="1616232"/>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1" dirty="0">
              <a:solidFill>
                <a:srgbClr val="000000"/>
              </a:solidFill>
              <a:latin typeface="UD デジタル 教科書体 NK-R" panose="02020400000000000000" pitchFamily="18" charset="-128"/>
              <a:ea typeface="UD デジタル 教科書体 NK-R" panose="02020400000000000000" pitchFamily="18" charset="-128"/>
            </a:rPr>
            <a:t>2</a:t>
          </a:r>
          <a:r>
            <a:rPr kumimoji="1" lang="en-US" altLang="ja-JP" sz="1400" b="1" dirty="0">
              <a:solidFill>
                <a:srgbClr val="000000"/>
              </a:solidFill>
              <a:latin typeface="UD デジタル 教科書体 NK-R" panose="02020400000000000000" pitchFamily="18" charset="-128"/>
              <a:ea typeface="UD デジタル 教科書体 NK-R" panose="02020400000000000000" pitchFamily="18" charset="-128"/>
            </a:rPr>
            <a:t>756</a:t>
          </a:r>
          <a:endParaRPr kumimoji="1" lang="ja-JP" altLang="en-US" sz="1400" b="1"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0.71962</cdr:x>
      <cdr:y>0.37186</cdr:y>
    </cdr:from>
    <cdr:to>
      <cdr:x>0.80833</cdr:x>
      <cdr:y>0.42863</cdr:y>
    </cdr:to>
    <cdr:sp macro="" textlink="">
      <cdr:nvSpPr>
        <cdr:cNvPr id="6" name="テキスト ボックス 8">
          <a:extLst xmlns:a="http://schemas.openxmlformats.org/drawingml/2006/main">
            <a:ext uri="{FF2B5EF4-FFF2-40B4-BE49-F238E27FC236}">
              <a16:creationId xmlns:a16="http://schemas.microsoft.com/office/drawing/2014/main" id="{6E3E7AAB-EBD7-345E-B7EB-CC2BC5E0DF0D}"/>
            </a:ext>
          </a:extLst>
        </cdr:cNvPr>
        <cdr:cNvSpPr txBox="1"/>
      </cdr:nvSpPr>
      <cdr:spPr>
        <a:xfrm xmlns:a="http://schemas.openxmlformats.org/drawingml/2006/main">
          <a:off x="6425440" y="2016224"/>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1" dirty="0">
              <a:solidFill>
                <a:srgbClr val="000000"/>
              </a:solidFill>
              <a:latin typeface="UD デジタル 教科書体 NK-R" panose="02020400000000000000" pitchFamily="18" charset="-128"/>
              <a:ea typeface="UD デジタル 教科書体 NK-R" panose="02020400000000000000" pitchFamily="18" charset="-128"/>
            </a:rPr>
            <a:t>2288</a:t>
          </a:r>
          <a:endParaRPr kumimoji="1" lang="ja-JP" altLang="en-US" sz="1400" b="1"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0.66129</cdr:x>
      <cdr:y>0.42302</cdr:y>
    </cdr:from>
    <cdr:to>
      <cdr:x>0.75</cdr:x>
      <cdr:y>0.47978</cdr:y>
    </cdr:to>
    <cdr:sp macro="" textlink="">
      <cdr:nvSpPr>
        <cdr:cNvPr id="7" name="テキスト ボックス 8">
          <a:extLst xmlns:a="http://schemas.openxmlformats.org/drawingml/2006/main">
            <a:ext uri="{FF2B5EF4-FFF2-40B4-BE49-F238E27FC236}">
              <a16:creationId xmlns:a16="http://schemas.microsoft.com/office/drawing/2014/main" id="{6E3E7AAB-EBD7-345E-B7EB-CC2BC5E0DF0D}"/>
            </a:ext>
          </a:extLst>
        </cdr:cNvPr>
        <cdr:cNvSpPr txBox="1"/>
      </cdr:nvSpPr>
      <cdr:spPr>
        <a:xfrm xmlns:a="http://schemas.openxmlformats.org/drawingml/2006/main">
          <a:off x="5904656" y="2293600"/>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1" dirty="0">
              <a:solidFill>
                <a:srgbClr val="000000"/>
              </a:solidFill>
              <a:latin typeface="UD デジタル 教科書体 NK-R" panose="02020400000000000000" pitchFamily="18" charset="-128"/>
              <a:ea typeface="UD デジタル 教科書体 NK-R" panose="02020400000000000000" pitchFamily="18" charset="-128"/>
            </a:rPr>
            <a:t>2039</a:t>
          </a:r>
          <a:endParaRPr kumimoji="1" lang="ja-JP" altLang="en-US" sz="1400" b="1"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0.12903</cdr:x>
      <cdr:y>0.70388</cdr:y>
    </cdr:from>
    <cdr:to>
      <cdr:x>0.21774</cdr:x>
      <cdr:y>0.76065</cdr:y>
    </cdr:to>
    <cdr:sp macro="" textlink="">
      <cdr:nvSpPr>
        <cdr:cNvPr id="8" name="テキスト ボックス 8">
          <a:extLst xmlns:a="http://schemas.openxmlformats.org/drawingml/2006/main">
            <a:ext uri="{FF2B5EF4-FFF2-40B4-BE49-F238E27FC236}">
              <a16:creationId xmlns:a16="http://schemas.microsoft.com/office/drawing/2014/main" id="{6E3E7AAB-EBD7-345E-B7EB-CC2BC5E0DF0D}"/>
            </a:ext>
          </a:extLst>
        </cdr:cNvPr>
        <cdr:cNvSpPr txBox="1"/>
      </cdr:nvSpPr>
      <cdr:spPr>
        <a:xfrm xmlns:a="http://schemas.openxmlformats.org/drawingml/2006/main">
          <a:off x="1152128" y="3816424"/>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400" b="1" dirty="0">
              <a:solidFill>
                <a:srgbClr val="000000"/>
              </a:solidFill>
              <a:latin typeface="UD デジタル 教科書体 NK-R" panose="02020400000000000000" pitchFamily="18" charset="-128"/>
              <a:ea typeface="UD デジタル 教科書体 NK-R" panose="02020400000000000000" pitchFamily="18" charset="-128"/>
            </a:rPr>
            <a:t>698</a:t>
          </a:r>
          <a:endParaRPr kumimoji="1" lang="ja-JP" altLang="en-US" sz="1400" b="1"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0.79839</cdr:x>
      <cdr:y>0.57107</cdr:y>
    </cdr:from>
    <cdr:to>
      <cdr:x>0.8871</cdr:x>
      <cdr:y>0.62784</cdr:y>
    </cdr:to>
    <cdr:sp macro="" textlink="">
      <cdr:nvSpPr>
        <cdr:cNvPr id="9" name="テキスト ボックス 8">
          <a:extLst xmlns:a="http://schemas.openxmlformats.org/drawingml/2006/main">
            <a:ext uri="{FF2B5EF4-FFF2-40B4-BE49-F238E27FC236}">
              <a16:creationId xmlns:a16="http://schemas.microsoft.com/office/drawing/2014/main" id="{9144CF86-10BD-23C7-BAF5-D62E0931C991}"/>
            </a:ext>
          </a:extLst>
        </cdr:cNvPr>
        <cdr:cNvSpPr txBox="1"/>
      </cdr:nvSpPr>
      <cdr:spPr>
        <a:xfrm xmlns:a="http://schemas.openxmlformats.org/drawingml/2006/main">
          <a:off x="7128792" y="3096344"/>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0" dirty="0">
              <a:solidFill>
                <a:srgbClr val="000000"/>
              </a:solidFill>
              <a:latin typeface="UD デジタル 教科書体 NK-R" panose="02020400000000000000" pitchFamily="18" charset="-128"/>
              <a:ea typeface="UD デジタル 教科書体 NK-R" panose="02020400000000000000" pitchFamily="18" charset="-128"/>
            </a:rPr>
            <a:t>1387</a:t>
          </a:r>
          <a:endParaRPr kumimoji="1" lang="ja-JP" altLang="en-US" sz="1400" b="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0.67742</cdr:x>
      <cdr:y>0.57107</cdr:y>
    </cdr:from>
    <cdr:to>
      <cdr:x>0.76613</cdr:x>
      <cdr:y>0.62784</cdr:y>
    </cdr:to>
    <cdr:sp macro="" textlink="">
      <cdr:nvSpPr>
        <cdr:cNvPr id="10" name="テキスト ボックス 1">
          <a:extLst xmlns:a="http://schemas.openxmlformats.org/drawingml/2006/main">
            <a:ext uri="{FF2B5EF4-FFF2-40B4-BE49-F238E27FC236}">
              <a16:creationId xmlns:a16="http://schemas.microsoft.com/office/drawing/2014/main" id="{B3D142A3-B0C1-154B-3709-1A6CE27C7C66}"/>
            </a:ext>
          </a:extLst>
        </cdr:cNvPr>
        <cdr:cNvSpPr txBox="1"/>
      </cdr:nvSpPr>
      <cdr:spPr>
        <a:xfrm xmlns:a="http://schemas.openxmlformats.org/drawingml/2006/main">
          <a:off x="6048672" y="3096344"/>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0" dirty="0">
              <a:solidFill>
                <a:srgbClr val="000000"/>
              </a:solidFill>
              <a:latin typeface="UD デジタル 教科書体 NK-R" panose="02020400000000000000" pitchFamily="18" charset="-128"/>
              <a:ea typeface="UD デジタル 教科書体 NK-R" panose="02020400000000000000" pitchFamily="18" charset="-128"/>
            </a:rPr>
            <a:t>1404</a:t>
          </a:r>
          <a:endParaRPr kumimoji="1" lang="ja-JP" altLang="en-US" sz="1400" b="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0.73387</cdr:x>
      <cdr:y>0.57107</cdr:y>
    </cdr:from>
    <cdr:to>
      <cdr:x>0.82258</cdr:x>
      <cdr:y>0.62784</cdr:y>
    </cdr:to>
    <cdr:sp macro="" textlink="">
      <cdr:nvSpPr>
        <cdr:cNvPr id="11" name="テキスト ボックス 1">
          <a:extLst xmlns:a="http://schemas.openxmlformats.org/drawingml/2006/main">
            <a:ext uri="{FF2B5EF4-FFF2-40B4-BE49-F238E27FC236}">
              <a16:creationId xmlns:a16="http://schemas.microsoft.com/office/drawing/2014/main" id="{B3D142A3-B0C1-154B-3709-1A6CE27C7C66}"/>
            </a:ext>
          </a:extLst>
        </cdr:cNvPr>
        <cdr:cNvSpPr txBox="1"/>
      </cdr:nvSpPr>
      <cdr:spPr>
        <a:xfrm xmlns:a="http://schemas.openxmlformats.org/drawingml/2006/main">
          <a:off x="6552728" y="3096344"/>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0" dirty="0">
              <a:solidFill>
                <a:srgbClr val="000000"/>
              </a:solidFill>
              <a:latin typeface="UD デジタル 教科書体 NK-R" panose="02020400000000000000" pitchFamily="18" charset="-128"/>
              <a:ea typeface="UD デジタル 教科書体 NK-R" panose="02020400000000000000" pitchFamily="18" charset="-128"/>
            </a:rPr>
            <a:t>1378</a:t>
          </a:r>
          <a:endParaRPr kumimoji="1" lang="ja-JP" altLang="en-US" sz="1400" b="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0.12903</cdr:x>
      <cdr:y>0.59763</cdr:y>
    </cdr:from>
    <cdr:to>
      <cdr:x>0.21774</cdr:x>
      <cdr:y>0.6544</cdr:y>
    </cdr:to>
    <cdr:sp macro="" textlink="">
      <cdr:nvSpPr>
        <cdr:cNvPr id="12" name="テキスト ボックス 1">
          <a:extLst xmlns:a="http://schemas.openxmlformats.org/drawingml/2006/main">
            <a:ext uri="{FF2B5EF4-FFF2-40B4-BE49-F238E27FC236}">
              <a16:creationId xmlns:a16="http://schemas.microsoft.com/office/drawing/2014/main" id="{B3D142A3-B0C1-154B-3709-1A6CE27C7C66}"/>
            </a:ext>
          </a:extLst>
        </cdr:cNvPr>
        <cdr:cNvSpPr txBox="1"/>
      </cdr:nvSpPr>
      <cdr:spPr>
        <a:xfrm xmlns:a="http://schemas.openxmlformats.org/drawingml/2006/main">
          <a:off x="1152128" y="3240360"/>
          <a:ext cx="79208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indent="0" algn="l" defTabSz="914213" rtl="0" eaLnBrk="1" latinLnBrk="0" hangingPunct="1">
            <a:defRPr kumimoji="1" sz="1800" kern="1200">
              <a:solidFill>
                <a:schemeClr val="tx1"/>
              </a:solidFill>
              <a:latin typeface="+mn-lt"/>
              <a:ea typeface="+mn-ea"/>
              <a:cs typeface="+mn-cs"/>
            </a:defRPr>
          </a:lvl1pPr>
          <a:lvl2pPr marL="457106" indent="0" algn="l" defTabSz="914213" rtl="0" eaLnBrk="1" latinLnBrk="0" hangingPunct="1">
            <a:defRPr kumimoji="1" sz="1800" kern="1200">
              <a:solidFill>
                <a:schemeClr val="tx1"/>
              </a:solidFill>
              <a:latin typeface="+mn-lt"/>
              <a:ea typeface="+mn-ea"/>
              <a:cs typeface="+mn-cs"/>
            </a:defRPr>
          </a:lvl2pPr>
          <a:lvl3pPr marL="914213" indent="0" algn="l" defTabSz="914213" rtl="0" eaLnBrk="1" latinLnBrk="0" hangingPunct="1">
            <a:defRPr kumimoji="1" sz="1800" kern="1200">
              <a:solidFill>
                <a:schemeClr val="tx1"/>
              </a:solidFill>
              <a:latin typeface="+mn-lt"/>
              <a:ea typeface="+mn-ea"/>
              <a:cs typeface="+mn-cs"/>
            </a:defRPr>
          </a:lvl3pPr>
          <a:lvl4pPr marL="1371319" indent="0" algn="l" defTabSz="914213" rtl="0" eaLnBrk="1" latinLnBrk="0" hangingPunct="1">
            <a:defRPr kumimoji="1" sz="1800" kern="1200">
              <a:solidFill>
                <a:schemeClr val="tx1"/>
              </a:solidFill>
              <a:latin typeface="+mn-lt"/>
              <a:ea typeface="+mn-ea"/>
              <a:cs typeface="+mn-cs"/>
            </a:defRPr>
          </a:lvl4pPr>
          <a:lvl5pPr marL="1828426" indent="0" algn="l" defTabSz="914213" rtl="0" eaLnBrk="1" latinLnBrk="0" hangingPunct="1">
            <a:defRPr kumimoji="1" sz="1800" kern="1200">
              <a:solidFill>
                <a:schemeClr val="tx1"/>
              </a:solidFill>
              <a:latin typeface="+mn-lt"/>
              <a:ea typeface="+mn-ea"/>
              <a:cs typeface="+mn-cs"/>
            </a:defRPr>
          </a:lvl5pPr>
          <a:lvl6pPr marL="2285531" indent="0" algn="l" defTabSz="914213" rtl="0" eaLnBrk="1" latinLnBrk="0" hangingPunct="1">
            <a:defRPr kumimoji="1" sz="1800" kern="1200">
              <a:solidFill>
                <a:schemeClr val="tx1"/>
              </a:solidFill>
              <a:latin typeface="+mn-lt"/>
              <a:ea typeface="+mn-ea"/>
              <a:cs typeface="+mn-cs"/>
            </a:defRPr>
          </a:lvl6pPr>
          <a:lvl7pPr marL="2742639" indent="0" algn="l" defTabSz="914213" rtl="0" eaLnBrk="1" latinLnBrk="0" hangingPunct="1">
            <a:defRPr kumimoji="1" sz="1800" kern="1200">
              <a:solidFill>
                <a:schemeClr val="tx1"/>
              </a:solidFill>
              <a:latin typeface="+mn-lt"/>
              <a:ea typeface="+mn-ea"/>
              <a:cs typeface="+mn-cs"/>
            </a:defRPr>
          </a:lvl7pPr>
          <a:lvl8pPr marL="3199745" indent="0" algn="l" defTabSz="914213" rtl="0" eaLnBrk="1" latinLnBrk="0" hangingPunct="1">
            <a:defRPr kumimoji="1" sz="1800" kern="1200">
              <a:solidFill>
                <a:schemeClr val="tx1"/>
              </a:solidFill>
              <a:latin typeface="+mn-lt"/>
              <a:ea typeface="+mn-ea"/>
              <a:cs typeface="+mn-cs"/>
            </a:defRPr>
          </a:lvl8pPr>
          <a:lvl9pPr marL="3656851" indent="0" algn="l" defTabSz="914213"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0" dirty="0">
              <a:solidFill>
                <a:srgbClr val="000000"/>
              </a:solidFill>
              <a:latin typeface="UD デジタル 教科書体 NK-R" panose="02020400000000000000" pitchFamily="18" charset="-128"/>
              <a:ea typeface="UD デジタル 教科書体 NK-R" panose="02020400000000000000" pitchFamily="18" charset="-128"/>
            </a:rPr>
            <a:t>1281</a:t>
          </a:r>
          <a:endParaRPr kumimoji="1" lang="ja-JP" altLang="en-US" sz="1400" b="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86E83F2-F0C7-FA28-497A-B229893A7CC9}"/>
              </a:ext>
            </a:extLst>
          </p:cNvPr>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38E24C0B-6DA2-5AA6-C43F-19E4CE31E90E}"/>
              </a:ext>
            </a:extLst>
          </p:cNvPr>
          <p:cNvSpPr>
            <a:spLocks noGrp="1"/>
          </p:cNvSpPr>
          <p:nvPr>
            <p:ph type="ftr" sz="quarter" idx="2"/>
          </p:nvPr>
        </p:nvSpPr>
        <p:spPr>
          <a:xfrm>
            <a:off x="0" y="6542088"/>
            <a:ext cx="4341813" cy="346075"/>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50402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4341443" cy="345604"/>
          </a:xfrm>
          <a:prstGeom prst="rect">
            <a:avLst/>
          </a:prstGeom>
        </p:spPr>
        <p:txBody>
          <a:bodyPr vert="horz" lIns="96576" tIns="48288" rIns="96576" bIns="4828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8" y="2"/>
            <a:ext cx="4341443" cy="345604"/>
          </a:xfrm>
          <a:prstGeom prst="rect">
            <a:avLst/>
          </a:prstGeom>
        </p:spPr>
        <p:txBody>
          <a:bodyPr vert="horz" lIns="96576" tIns="48288" rIns="96576" bIns="48288" rtlCol="0"/>
          <a:lstStyle>
            <a:lvl1pPr algn="r">
              <a:defRPr sz="1300"/>
            </a:lvl1pPr>
          </a:lstStyle>
          <a:p>
            <a:fld id="{A283CB71-993C-432B-8EEE-B6267791805B}" type="datetimeFigureOut">
              <a:rPr kumimoji="1" lang="ja-JP" altLang="en-US" smtClean="0"/>
              <a:t>2025/7/4</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0387" cy="2324100"/>
          </a:xfrm>
          <a:prstGeom prst="rect">
            <a:avLst/>
          </a:prstGeom>
          <a:noFill/>
          <a:ln w="12700">
            <a:solidFill>
              <a:prstClr val="black"/>
            </a:solidFill>
          </a:ln>
        </p:spPr>
        <p:txBody>
          <a:bodyPr vert="horz" lIns="96576" tIns="48288" rIns="96576" bIns="48288" rtlCol="0" anchor="ctr"/>
          <a:lstStyle/>
          <a:p>
            <a:endParaRPr lang="ja-JP" altLang="en-US"/>
          </a:p>
        </p:txBody>
      </p:sp>
      <p:sp>
        <p:nvSpPr>
          <p:cNvPr id="5" name="ノート プレースホルダー 4"/>
          <p:cNvSpPr>
            <a:spLocks noGrp="1"/>
          </p:cNvSpPr>
          <p:nvPr>
            <p:ph type="body" sz="quarter" idx="3"/>
          </p:nvPr>
        </p:nvSpPr>
        <p:spPr>
          <a:xfrm>
            <a:off x="1001872" y="3314932"/>
            <a:ext cx="8014970" cy="2712213"/>
          </a:xfrm>
          <a:prstGeom prst="rect">
            <a:avLst/>
          </a:prstGeom>
        </p:spPr>
        <p:txBody>
          <a:bodyPr vert="horz" lIns="96576" tIns="48288" rIns="96576" bIns="482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6542561"/>
            <a:ext cx="4341443" cy="345603"/>
          </a:xfrm>
          <a:prstGeom prst="rect">
            <a:avLst/>
          </a:prstGeom>
        </p:spPr>
        <p:txBody>
          <a:bodyPr vert="horz" lIns="96576" tIns="48288" rIns="96576" bIns="4828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8" y="6542561"/>
            <a:ext cx="4341443" cy="345603"/>
          </a:xfrm>
          <a:prstGeom prst="rect">
            <a:avLst/>
          </a:prstGeom>
        </p:spPr>
        <p:txBody>
          <a:bodyPr vert="horz" lIns="96576" tIns="48288" rIns="96576" bIns="48288" rtlCol="0" anchor="b"/>
          <a:lstStyle>
            <a:lvl1pPr algn="r">
              <a:defRPr sz="1300"/>
            </a:lvl1pPr>
          </a:lstStyle>
          <a:p>
            <a:fld id="{464B0A92-4386-4E16-A322-078E44742084}" type="slidenum">
              <a:rPr kumimoji="1" lang="ja-JP" altLang="en-US" smtClean="0"/>
              <a:t>‹#›</a:t>
            </a:fld>
            <a:endParaRPr kumimoji="1" lang="ja-JP" altLang="en-US"/>
          </a:p>
        </p:txBody>
      </p:sp>
    </p:spTree>
    <p:extLst>
      <p:ext uri="{BB962C8B-B14F-4D97-AF65-F5344CB8AC3E}">
        <p14:creationId xmlns:p14="http://schemas.microsoft.com/office/powerpoint/2010/main" val="1106440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みなさん、こんにちは。</a:t>
            </a:r>
            <a:endParaRPr kumimoji="1" lang="en-US" altLang="ja-JP" dirty="0"/>
          </a:p>
          <a:p>
            <a:endParaRPr kumimoji="1" lang="en-US" altLang="ja-JP" dirty="0"/>
          </a:p>
          <a:p>
            <a:r>
              <a:rPr kumimoji="1" lang="ja-JP" altLang="en-US" dirty="0"/>
              <a:t>○　中部教育事務所の○○です。本日は、よろしくお願いいたします。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464B0A92-4386-4E16-A322-078E44742084}" type="slidenum">
              <a:rPr kumimoji="1" lang="ja-JP" altLang="en-US" smtClean="0"/>
              <a:t>1</a:t>
            </a:fld>
            <a:endParaRPr kumimoji="1" lang="ja-JP" altLang="en-US"/>
          </a:p>
        </p:txBody>
      </p:sp>
    </p:spTree>
    <p:extLst>
      <p:ext uri="{BB962C8B-B14F-4D97-AF65-F5344CB8AC3E}">
        <p14:creationId xmlns:p14="http://schemas.microsoft.com/office/powerpoint/2010/main" val="407447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4A39-2829-AFAA-C7CD-8410B569A0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B19696-5AB5-155D-7009-A5448DA810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E79F21-3F12-EF8B-9DFD-F95939322D74}"/>
              </a:ext>
            </a:extLst>
          </p:cNvPr>
          <p:cNvSpPr>
            <a:spLocks noGrp="1"/>
          </p:cNvSpPr>
          <p:nvPr>
            <p:ph type="body" idx="1"/>
          </p:nvPr>
        </p:nvSpPr>
        <p:spPr/>
        <p:txBody>
          <a:bodyPr/>
          <a:lstStyle/>
          <a:p>
            <a:r>
              <a:rPr kumimoji="1" lang="ja-JP" altLang="en-US" dirty="0"/>
              <a:t>○　こちらは、中部教育事務所管内における「児童生徒の問題行動・不登校等生徒指導上の諸課題に関する調査」の、令和５年度と令和６年度のデータを比較した結果です。</a:t>
            </a:r>
            <a:endParaRPr kumimoji="1" lang="en-US" altLang="ja-JP" dirty="0"/>
          </a:p>
          <a:p>
            <a:endParaRPr kumimoji="1" lang="en-US" altLang="ja-JP" dirty="0"/>
          </a:p>
          <a:p>
            <a:r>
              <a:rPr kumimoji="1" lang="ja-JP" altLang="en-US" dirty="0"/>
              <a:t>○　いじめの認知については、全体的な数としては、減少</a:t>
            </a:r>
            <a:endParaRPr kumimoji="1" lang="en-US" altLang="ja-JP" dirty="0"/>
          </a:p>
          <a:p>
            <a:r>
              <a:rPr kumimoji="1" lang="ja-JP" altLang="en-US" dirty="0"/>
              <a:t>○　ただし、暴力行為・不登校数については、ともに増加しています。</a:t>
            </a:r>
            <a:endParaRPr kumimoji="1" lang="en-US" altLang="ja-JP" dirty="0"/>
          </a:p>
        </p:txBody>
      </p:sp>
      <p:sp>
        <p:nvSpPr>
          <p:cNvPr id="4" name="スライド番号プレースホルダー 3">
            <a:extLst>
              <a:ext uri="{FF2B5EF4-FFF2-40B4-BE49-F238E27FC236}">
                <a16:creationId xmlns:a16="http://schemas.microsoft.com/office/drawing/2014/main" id="{52CC4AFA-D36E-AB41-FB65-9835E5EA147F}"/>
              </a:ext>
            </a:extLst>
          </p:cNvPr>
          <p:cNvSpPr>
            <a:spLocks noGrp="1"/>
          </p:cNvSpPr>
          <p:nvPr>
            <p:ph type="sldNum" sz="quarter" idx="5"/>
          </p:nvPr>
        </p:nvSpPr>
        <p:spPr/>
        <p:txBody>
          <a:bodyPr/>
          <a:lstStyle/>
          <a:p>
            <a:fld id="{A023B642-747E-4FB1-9413-3EF01E79E879}" type="slidenum">
              <a:rPr kumimoji="1" lang="ja-JP" altLang="en-US" smtClean="0"/>
              <a:t>10</a:t>
            </a:fld>
            <a:endParaRPr kumimoji="1" lang="ja-JP" altLang="en-US"/>
          </a:p>
        </p:txBody>
      </p:sp>
    </p:spTree>
    <p:extLst>
      <p:ext uri="{BB962C8B-B14F-4D97-AF65-F5344CB8AC3E}">
        <p14:creationId xmlns:p14="http://schemas.microsoft.com/office/powerpoint/2010/main" val="284839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続いて、特別な支援に関係することについてですが、宮崎県の特別支援学級数と通級指導教室の設置状況の推移を表したグラフを紹介します。</a:t>
            </a:r>
            <a:endParaRPr lang="en-US" altLang="ja-JP" dirty="0">
              <a:latin typeface="+mn-ea"/>
            </a:endParaRPr>
          </a:p>
          <a:p>
            <a:endParaRPr lang="en-US" altLang="ja-JP" dirty="0">
              <a:latin typeface="+mn-ea"/>
            </a:endParaRPr>
          </a:p>
          <a:p>
            <a:r>
              <a:rPr lang="ja-JP" altLang="en-US" dirty="0">
                <a:latin typeface="+mn-ea"/>
              </a:rPr>
              <a:t>○　緑の棒グラフは、義務教育段階の全児童生徒数（公立小中と特別支援学校の小中学部）を表しています。１年に約千人近くのペースで減少していることがわかると思います。</a:t>
            </a:r>
            <a:endParaRPr lang="en-US" altLang="ja-JP" dirty="0">
              <a:latin typeface="+mn-ea"/>
            </a:endParaRPr>
          </a:p>
          <a:p>
            <a:endParaRPr lang="en-US" altLang="ja-JP" dirty="0">
              <a:latin typeface="+mn-ea"/>
            </a:endParaRPr>
          </a:p>
          <a:p>
            <a:r>
              <a:rPr lang="ja-JP" altLang="en-US" dirty="0">
                <a:latin typeface="+mn-ea"/>
              </a:rPr>
              <a:t>○　しかし、折れ線グラフに注目してください。</a:t>
            </a:r>
            <a:endParaRPr lang="en-US" altLang="ja-JP" dirty="0">
              <a:latin typeface="+mn-ea"/>
            </a:endParaRPr>
          </a:p>
          <a:p>
            <a:endParaRPr lang="en-US" altLang="ja-JP" dirty="0">
              <a:latin typeface="+mn-ea"/>
            </a:endParaRPr>
          </a:p>
          <a:p>
            <a:r>
              <a:rPr lang="ja-JP" altLang="en-US" dirty="0">
                <a:latin typeface="+mn-ea"/>
              </a:rPr>
              <a:t>○　</a:t>
            </a:r>
            <a:r>
              <a:rPr lang="en-US" altLang="ja-JP" dirty="0">
                <a:latin typeface="+mn-ea"/>
              </a:rPr>
              <a:t>【</a:t>
            </a:r>
            <a:r>
              <a:rPr lang="ja-JP" altLang="en-US" dirty="0">
                <a:latin typeface="+mn-ea"/>
              </a:rPr>
              <a:t>青の折れ線グラフ</a:t>
            </a:r>
            <a:r>
              <a:rPr lang="en-US" altLang="ja-JP" dirty="0">
                <a:latin typeface="+mn-ea"/>
              </a:rPr>
              <a:t>】</a:t>
            </a:r>
            <a:r>
              <a:rPr lang="ja-JP" altLang="en-US" dirty="0">
                <a:latin typeface="+mn-ea"/>
              </a:rPr>
              <a:t>が、自閉症・情緒障がい特別支援学級、</a:t>
            </a:r>
            <a:r>
              <a:rPr lang="en-US" altLang="ja-JP" dirty="0">
                <a:latin typeface="+mn-ea"/>
              </a:rPr>
              <a:t>【</a:t>
            </a:r>
            <a:r>
              <a:rPr lang="ja-JP" altLang="en-US" dirty="0">
                <a:latin typeface="+mn-ea"/>
              </a:rPr>
              <a:t>赤の折れ線グラフ</a:t>
            </a:r>
            <a:r>
              <a:rPr lang="en-US" altLang="ja-JP" dirty="0">
                <a:latin typeface="+mn-ea"/>
              </a:rPr>
              <a:t>】</a:t>
            </a:r>
            <a:r>
              <a:rPr lang="ja-JP" altLang="en-US" dirty="0">
                <a:latin typeface="+mn-ea"/>
              </a:rPr>
              <a:t>が、通級による指導を受けている児童生徒数です。右肩上がりとなっています。</a:t>
            </a:r>
            <a:endParaRPr lang="en-US" altLang="ja-JP" dirty="0">
              <a:latin typeface="+mn-ea"/>
            </a:endParaRPr>
          </a:p>
        </p:txBody>
      </p:sp>
    </p:spTree>
    <p:extLst>
      <p:ext uri="{BB962C8B-B14F-4D97-AF65-F5344CB8AC3E}">
        <p14:creationId xmlns:p14="http://schemas.microsoft.com/office/powerpoint/2010/main" val="32501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AA7C7-5C76-D471-C481-C99CB57CC0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BE1DFD-C97F-BF86-A07A-04CDE88457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64C3B3-580D-EE4B-BC4F-0BC070139805}"/>
              </a:ext>
            </a:extLst>
          </p:cNvPr>
          <p:cNvSpPr>
            <a:spLocks noGrp="1"/>
          </p:cNvSpPr>
          <p:nvPr>
            <p:ph type="body" idx="1"/>
          </p:nvPr>
        </p:nvSpPr>
        <p:spPr/>
        <p:txBody>
          <a:bodyPr/>
          <a:lstStyle/>
          <a:p>
            <a:r>
              <a:rPr kumimoji="1" lang="ja-JP" altLang="en-US" dirty="0"/>
              <a:t>○　また、２０２２年文部科学省の行った調査では、通常の学級においても、学習面または行動面で著しい困難を示す児童生徒の割合は、小・中学校で８．８％、高等学校においては、２．２％と報告され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solidFill>
                  <a:schemeClr val="tx1"/>
                </a:solidFill>
                <a:latin typeface="+mn-ea"/>
                <a:cs typeface="Meiryo UI" panose="020B0604030504040204" pitchFamily="50" charset="-128"/>
              </a:rPr>
              <a:t>○　学校によって抱える課題は様々ですが、こういった現状が、近年、特別な支援を要する児童生徒の対応に苦慮しているという声を多く耳にするようになったという要因の一つでもあると思います。</a:t>
            </a:r>
            <a:endParaRPr kumimoji="1" lang="ja-JP" altLang="en-US" b="0" dirty="0">
              <a:solidFill>
                <a:schemeClr val="tx1"/>
              </a:solidFill>
              <a:latin typeface="+mn-ea"/>
              <a:ea typeface="+mn-ea"/>
            </a:endParaRPr>
          </a:p>
          <a:p>
            <a:endParaRPr kumimoji="1" lang="en-US" altLang="ja-JP" dirty="0"/>
          </a:p>
        </p:txBody>
      </p:sp>
      <p:sp>
        <p:nvSpPr>
          <p:cNvPr id="4" name="スライド番号プレースホルダー 3">
            <a:extLst>
              <a:ext uri="{FF2B5EF4-FFF2-40B4-BE49-F238E27FC236}">
                <a16:creationId xmlns:a16="http://schemas.microsoft.com/office/drawing/2014/main" id="{C509BAD7-E5A9-C715-122C-162F7357B7B8}"/>
              </a:ext>
            </a:extLst>
          </p:cNvPr>
          <p:cNvSpPr>
            <a:spLocks noGrp="1"/>
          </p:cNvSpPr>
          <p:nvPr>
            <p:ph type="sldNum" sz="quarter" idx="5"/>
          </p:nvPr>
        </p:nvSpPr>
        <p:spPr/>
        <p:txBody>
          <a:bodyPr/>
          <a:lstStyle/>
          <a:p>
            <a:fld id="{A023B642-747E-4FB1-9413-3EF01E79E879}" type="slidenum">
              <a:rPr kumimoji="1" lang="ja-JP" altLang="en-US" smtClean="0"/>
              <a:t>12</a:t>
            </a:fld>
            <a:endParaRPr kumimoji="1" lang="ja-JP" altLang="en-US"/>
          </a:p>
        </p:txBody>
      </p:sp>
    </p:spTree>
    <p:extLst>
      <p:ext uri="{BB962C8B-B14F-4D97-AF65-F5344CB8AC3E}">
        <p14:creationId xmlns:p14="http://schemas.microsoft.com/office/powerpoint/2010/main" val="193340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0122-76CE-84D3-E654-41239D61AD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1153E2-0CF5-CF25-3560-6683D2F836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5472B8-D233-7631-27B9-18F4D2C7293F}"/>
              </a:ext>
            </a:extLst>
          </p:cNvPr>
          <p:cNvSpPr>
            <a:spLocks noGrp="1"/>
          </p:cNvSpPr>
          <p:nvPr>
            <p:ph type="body" idx="1"/>
          </p:nvPr>
        </p:nvSpPr>
        <p:spPr/>
        <p:txBody>
          <a:bodyPr/>
          <a:lstStyle/>
          <a:p>
            <a:r>
              <a:rPr kumimoji="1" lang="ja-JP" altLang="en-US" dirty="0"/>
              <a:t>○　このような、「子供の多様化」が見られる状況において、我々が意識すべきことは、</a:t>
            </a:r>
            <a:endParaRPr kumimoji="1" lang="en-US" altLang="ja-JP" dirty="0"/>
          </a:p>
          <a:p>
            <a:endParaRPr kumimoji="1" lang="en-US" altLang="ja-JP" dirty="0"/>
          </a:p>
          <a:p>
            <a:r>
              <a:rPr kumimoji="1" lang="ja-JP" altLang="en-US" dirty="0"/>
              <a:t>○　「全ての子供たちが安心して楽しく通える、魅力ある環境づくり」「子供たちの居場所づくり」について、考えていく必要があるということ。</a:t>
            </a:r>
            <a:endParaRPr kumimoji="1" lang="en-US" altLang="ja-JP" dirty="0"/>
          </a:p>
          <a:p>
            <a:r>
              <a:rPr kumimoji="1" lang="ja-JP" altLang="en-US" dirty="0"/>
              <a:t>○　つまり、誰一人として取り残さないために、「子供の発達や学習を取り巻く状況を把握する必要性」がある、ということです。</a:t>
            </a:r>
            <a:endParaRPr kumimoji="1" lang="en-US" altLang="ja-JP" dirty="0"/>
          </a:p>
          <a:p>
            <a:endParaRPr kumimoji="1" lang="en-US" altLang="ja-JP" dirty="0"/>
          </a:p>
          <a:p>
            <a:r>
              <a:rPr kumimoji="1" lang="ja-JP" altLang="en-US" dirty="0"/>
              <a:t>○　本日、これからお話する内容は、先生方にとっては、「当たり前」のように実践されていることかもしれません。しかし、再確認という意味で、本日の研修を、「自分の学校はどうか」　「困っている周りの先生方に、どうアドバイスをしていくか」という視点で聞いていただけるとありがたいです。</a:t>
            </a:r>
            <a:endParaRPr kumimoji="1" lang="en-US" altLang="ja-JP" dirty="0"/>
          </a:p>
        </p:txBody>
      </p:sp>
      <p:sp>
        <p:nvSpPr>
          <p:cNvPr id="4" name="スライド番号プレースホルダー 3">
            <a:extLst>
              <a:ext uri="{FF2B5EF4-FFF2-40B4-BE49-F238E27FC236}">
                <a16:creationId xmlns:a16="http://schemas.microsoft.com/office/drawing/2014/main" id="{3C4A8DB0-B194-EF00-F44A-4E6B4C068454}"/>
              </a:ext>
            </a:extLst>
          </p:cNvPr>
          <p:cNvSpPr>
            <a:spLocks noGrp="1"/>
          </p:cNvSpPr>
          <p:nvPr>
            <p:ph type="sldNum" sz="quarter" idx="5"/>
          </p:nvPr>
        </p:nvSpPr>
        <p:spPr/>
        <p:txBody>
          <a:bodyPr/>
          <a:lstStyle/>
          <a:p>
            <a:fld id="{A023B642-747E-4FB1-9413-3EF01E79E879}" type="slidenum">
              <a:rPr kumimoji="1" lang="ja-JP" altLang="en-US" smtClean="0"/>
              <a:t>13</a:t>
            </a:fld>
            <a:endParaRPr kumimoji="1" lang="ja-JP" altLang="en-US"/>
          </a:p>
        </p:txBody>
      </p:sp>
    </p:spTree>
    <p:extLst>
      <p:ext uri="{BB962C8B-B14F-4D97-AF65-F5344CB8AC3E}">
        <p14:creationId xmlns:p14="http://schemas.microsoft.com/office/powerpoint/2010/main" val="156385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2AB9-FCA1-9871-47AC-67BA750F14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9B958A-B853-2ABD-5848-55435B53AC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E7DA67-8D73-BA7D-CCF2-944EA02D6C4F}"/>
              </a:ext>
            </a:extLst>
          </p:cNvPr>
          <p:cNvSpPr>
            <a:spLocks noGrp="1"/>
          </p:cNvSpPr>
          <p:nvPr>
            <p:ph type="body" idx="1"/>
          </p:nvPr>
        </p:nvSpPr>
        <p:spPr/>
        <p:txBody>
          <a:bodyPr/>
          <a:lstStyle/>
          <a:p>
            <a:r>
              <a:rPr kumimoji="1" lang="ja-JP" altLang="en-US" dirty="0"/>
              <a:t>○　それでは、ここからは、具体的な生徒指導の方法について話を進めていきます。</a:t>
            </a:r>
            <a:endParaRPr kumimoji="1" lang="en-US" altLang="ja-JP" dirty="0"/>
          </a:p>
        </p:txBody>
      </p:sp>
      <p:sp>
        <p:nvSpPr>
          <p:cNvPr id="4" name="スライド番号プレースホルダー 3">
            <a:extLst>
              <a:ext uri="{FF2B5EF4-FFF2-40B4-BE49-F238E27FC236}">
                <a16:creationId xmlns:a16="http://schemas.microsoft.com/office/drawing/2014/main" id="{3601E194-FA40-EFA2-88A3-75D353112802}"/>
              </a:ext>
            </a:extLst>
          </p:cNvPr>
          <p:cNvSpPr>
            <a:spLocks noGrp="1"/>
          </p:cNvSpPr>
          <p:nvPr>
            <p:ph type="sldNum" sz="quarter" idx="5"/>
          </p:nvPr>
        </p:nvSpPr>
        <p:spPr/>
        <p:txBody>
          <a:bodyPr/>
          <a:lstStyle/>
          <a:p>
            <a:fld id="{A023B642-747E-4FB1-9413-3EF01E79E879}" type="slidenum">
              <a:rPr kumimoji="1" lang="ja-JP" altLang="en-US" smtClean="0"/>
              <a:t>14</a:t>
            </a:fld>
            <a:endParaRPr kumimoji="1" lang="ja-JP" altLang="en-US"/>
          </a:p>
        </p:txBody>
      </p:sp>
    </p:spTree>
    <p:extLst>
      <p:ext uri="{BB962C8B-B14F-4D97-AF65-F5344CB8AC3E}">
        <p14:creationId xmlns:p14="http://schemas.microsoft.com/office/powerpoint/2010/main" val="249560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60AAE-DC4E-635B-1AA4-29818B7EC3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A8EF53-2C16-C9DF-DD40-838AC54FD7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703E3C-1BED-A74F-BED6-16ABB47073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では、早速ですが、実際の場面を想定して・・・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４月、新規採用１年目の先生から、先生方に質問がありました。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「先生、教えてください」</a:t>
            </a:r>
            <a:r>
              <a:rPr kumimoji="1" lang="en-US" altLang="ja-JP" dirty="0"/>
              <a:t>【</a:t>
            </a:r>
            <a:r>
              <a:rPr kumimoji="1" lang="ja-JP" altLang="en-US" dirty="0"/>
              <a:t>クリック</a:t>
            </a:r>
            <a:r>
              <a:rPr kumimoji="1" lang="en-US" altLang="ja-JP" dirty="0"/>
              <a:t>】</a:t>
            </a:r>
            <a:r>
              <a:rPr kumimoji="1" lang="ja-JP" altLang="en-US" dirty="0"/>
              <a:t>「生徒指導で大切なことって、何ですか？」先生方は、何と答えられますか。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先生方は、それぞれ答えをもっていらっしゃると思います。</a:t>
            </a:r>
            <a:endParaRPr kumimoji="1" lang="en-US" altLang="ja-JP" dirty="0"/>
          </a:p>
        </p:txBody>
      </p:sp>
      <p:sp>
        <p:nvSpPr>
          <p:cNvPr id="4" name="スライド番号プレースホルダー 3">
            <a:extLst>
              <a:ext uri="{FF2B5EF4-FFF2-40B4-BE49-F238E27FC236}">
                <a16:creationId xmlns:a16="http://schemas.microsoft.com/office/drawing/2014/main" id="{CB5E9B7A-25D9-CE32-DBF0-63609F4EBCA4}"/>
              </a:ext>
            </a:extLst>
          </p:cNvPr>
          <p:cNvSpPr>
            <a:spLocks noGrp="1"/>
          </p:cNvSpPr>
          <p:nvPr>
            <p:ph type="sldNum" sz="quarter" idx="5"/>
          </p:nvPr>
        </p:nvSpPr>
        <p:spPr/>
        <p:txBody>
          <a:bodyPr/>
          <a:lstStyle/>
          <a:p>
            <a:fld id="{A023B642-747E-4FB1-9413-3EF01E79E879}" type="slidenum">
              <a:rPr kumimoji="1" lang="ja-JP" altLang="en-US" smtClean="0"/>
              <a:t>15</a:t>
            </a:fld>
            <a:endParaRPr kumimoji="1" lang="ja-JP" altLang="en-US"/>
          </a:p>
        </p:txBody>
      </p:sp>
    </p:spTree>
    <p:extLst>
      <p:ext uri="{BB962C8B-B14F-4D97-AF65-F5344CB8AC3E}">
        <p14:creationId xmlns:p14="http://schemas.microsoft.com/office/powerpoint/2010/main" val="63202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A524-F294-D82E-0EE7-F12252E615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212377-7AE2-1BC6-F867-3A60474AEA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23B96D-F645-08DE-C284-0E1ED38D90F5}"/>
              </a:ext>
            </a:extLst>
          </p:cNvPr>
          <p:cNvSpPr>
            <a:spLocks noGrp="1"/>
          </p:cNvSpPr>
          <p:nvPr>
            <p:ph type="body" idx="1"/>
          </p:nvPr>
        </p:nvSpPr>
        <p:spPr/>
        <p:txBody>
          <a:bodyPr/>
          <a:lstStyle/>
          <a:p>
            <a:r>
              <a:rPr kumimoji="1" lang="ja-JP" altLang="en-US" dirty="0"/>
              <a:t>○　生徒指導提要には、具体的な生徒指導の方法として主にこちらに示す３つ記載があります。</a:t>
            </a:r>
            <a:endParaRPr kumimoji="1" lang="en-US" altLang="ja-JP" dirty="0"/>
          </a:p>
          <a:p>
            <a:r>
              <a:rPr kumimoji="1" lang="ja-JP" altLang="en-US" dirty="0"/>
              <a:t>○　本日は、その中でも特に基本的な内容である、１　児童生徒理解　と　２　集団指導と個別指導　を中心に話しを進めます。</a:t>
            </a:r>
            <a:endParaRPr kumimoji="1" lang="en-US" altLang="ja-JP" dirty="0"/>
          </a:p>
        </p:txBody>
      </p:sp>
      <p:sp>
        <p:nvSpPr>
          <p:cNvPr id="4" name="スライド番号プレースホルダー 3">
            <a:extLst>
              <a:ext uri="{FF2B5EF4-FFF2-40B4-BE49-F238E27FC236}">
                <a16:creationId xmlns:a16="http://schemas.microsoft.com/office/drawing/2014/main" id="{47ECE9EB-4069-C6DF-0C06-845AAE9D78C4}"/>
              </a:ext>
            </a:extLst>
          </p:cNvPr>
          <p:cNvSpPr>
            <a:spLocks noGrp="1"/>
          </p:cNvSpPr>
          <p:nvPr>
            <p:ph type="sldNum" sz="quarter" idx="5"/>
          </p:nvPr>
        </p:nvSpPr>
        <p:spPr/>
        <p:txBody>
          <a:bodyPr/>
          <a:lstStyle/>
          <a:p>
            <a:fld id="{A023B642-747E-4FB1-9413-3EF01E79E879}" type="slidenum">
              <a:rPr kumimoji="1" lang="ja-JP" altLang="en-US" smtClean="0"/>
              <a:t>16</a:t>
            </a:fld>
            <a:endParaRPr kumimoji="1" lang="ja-JP" altLang="en-US"/>
          </a:p>
        </p:txBody>
      </p:sp>
    </p:spTree>
    <p:extLst>
      <p:ext uri="{BB962C8B-B14F-4D97-AF65-F5344CB8AC3E}">
        <p14:creationId xmlns:p14="http://schemas.microsoft.com/office/powerpoint/2010/main" val="362138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95FC6-6A01-0A33-14EA-F58D24777A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F56158-7DC9-85CF-C9D4-4006B6ACD4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5BACB2-6771-9C93-BF9A-17F0616D1BAC}"/>
              </a:ext>
            </a:extLst>
          </p:cNvPr>
          <p:cNvSpPr>
            <a:spLocks noGrp="1"/>
          </p:cNvSpPr>
          <p:nvPr>
            <p:ph type="body" idx="1"/>
          </p:nvPr>
        </p:nvSpPr>
        <p:spPr/>
        <p:txBody>
          <a:bodyPr/>
          <a:lstStyle/>
          <a:p>
            <a:r>
              <a:rPr kumimoji="1" lang="ja-JP" altLang="en-US" dirty="0"/>
              <a:t>○　まず、児童生徒理解です。</a:t>
            </a:r>
            <a:endParaRPr kumimoji="1" lang="en-US" altLang="ja-JP" dirty="0"/>
          </a:p>
          <a:p>
            <a:endParaRPr kumimoji="1" lang="en-US" altLang="ja-JP" dirty="0"/>
          </a:p>
          <a:p>
            <a:r>
              <a:rPr kumimoji="1" lang="ja-JP" altLang="en-US" dirty="0"/>
              <a:t>○　児童生徒理解の手段は様々ですが、学校でよく取り組んでいる手段としては、主に３つ挙げられます。</a:t>
            </a:r>
            <a:endParaRPr kumimoji="1" lang="en-US" altLang="ja-JP" dirty="0"/>
          </a:p>
          <a:p>
            <a:endParaRPr kumimoji="1" lang="en-US" altLang="ja-JP" dirty="0"/>
          </a:p>
          <a:p>
            <a:r>
              <a:rPr kumimoji="1" lang="ja-JP" altLang="en-US" dirty="0"/>
              <a:t>○　（１）には、学級での様子、授業の様子、提出物、たとえば生活ノートの日誌の内容等からの観察があります。もちろん、学級担任だけが行うのではなく、学年の先生、中学校・高等学校、特別支援学校においては教科担任や部活動顧問の協力も必要です。</a:t>
            </a:r>
            <a:endParaRPr kumimoji="1" lang="en-US" altLang="ja-JP" dirty="0"/>
          </a:p>
          <a:p>
            <a:endParaRPr kumimoji="1" lang="en-US" altLang="ja-JP" dirty="0"/>
          </a:p>
          <a:p>
            <a:r>
              <a:rPr kumimoji="1" lang="ja-JP" altLang="en-US" dirty="0"/>
              <a:t>○　（２）では、教育相談、保護者を交えた三者相談等が考えられます。</a:t>
            </a:r>
            <a:endParaRPr kumimoji="1" lang="en-US" altLang="ja-JP" dirty="0"/>
          </a:p>
          <a:p>
            <a:endParaRPr kumimoji="1" lang="en-US" altLang="ja-JP" dirty="0"/>
          </a:p>
          <a:p>
            <a:r>
              <a:rPr kumimoji="1" lang="ja-JP" altLang="en-US" dirty="0"/>
              <a:t>○　（３）は、学校生活アンケート等（いじめアンケート等）、市町村や学校単位で行うＱＵ等の実施です。</a:t>
            </a:r>
            <a:endParaRPr kumimoji="1" lang="en-US" altLang="ja-JP" dirty="0"/>
          </a:p>
        </p:txBody>
      </p:sp>
      <p:sp>
        <p:nvSpPr>
          <p:cNvPr id="4" name="スライド番号プレースホルダー 3">
            <a:extLst>
              <a:ext uri="{FF2B5EF4-FFF2-40B4-BE49-F238E27FC236}">
                <a16:creationId xmlns:a16="http://schemas.microsoft.com/office/drawing/2014/main" id="{F1A276F3-C36D-15F0-8CC9-1121143B7DDE}"/>
              </a:ext>
            </a:extLst>
          </p:cNvPr>
          <p:cNvSpPr>
            <a:spLocks noGrp="1"/>
          </p:cNvSpPr>
          <p:nvPr>
            <p:ph type="sldNum" sz="quarter" idx="5"/>
          </p:nvPr>
        </p:nvSpPr>
        <p:spPr/>
        <p:txBody>
          <a:bodyPr/>
          <a:lstStyle/>
          <a:p>
            <a:fld id="{A023B642-747E-4FB1-9413-3EF01E79E879}" type="slidenum">
              <a:rPr kumimoji="1" lang="ja-JP" altLang="en-US" smtClean="0"/>
              <a:t>17</a:t>
            </a:fld>
            <a:endParaRPr kumimoji="1" lang="ja-JP" altLang="en-US"/>
          </a:p>
        </p:txBody>
      </p:sp>
    </p:spTree>
    <p:extLst>
      <p:ext uri="{BB962C8B-B14F-4D97-AF65-F5344CB8AC3E}">
        <p14:creationId xmlns:p14="http://schemas.microsoft.com/office/powerpoint/2010/main" val="343224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876C8-7921-3336-BE62-86C705A286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773F8D-3652-9A36-4044-15B430D760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BC8B5D-EEA1-69B5-4807-409219BF7875}"/>
              </a:ext>
            </a:extLst>
          </p:cNvPr>
          <p:cNvSpPr>
            <a:spLocks noGrp="1"/>
          </p:cNvSpPr>
          <p:nvPr>
            <p:ph type="body" idx="1"/>
          </p:nvPr>
        </p:nvSpPr>
        <p:spPr/>
        <p:txBody>
          <a:bodyPr/>
          <a:lstStyle/>
          <a:p>
            <a:r>
              <a:rPr kumimoji="1" lang="ja-JP" altLang="en-US" dirty="0"/>
              <a:t>○　これらの３つについて、少し詳しく話をしていきます。</a:t>
            </a:r>
            <a:endParaRPr kumimoji="1" lang="en-US" altLang="ja-JP" dirty="0"/>
          </a:p>
          <a:p>
            <a:r>
              <a:rPr kumimoji="1" lang="ja-JP" altLang="en-US" dirty="0"/>
              <a:t>○　まず、（２）の「面談」ですが、</a:t>
            </a:r>
            <a:r>
              <a:rPr kumimoji="1" lang="en-US" altLang="ja-JP" dirty="0"/>
              <a:t>【</a:t>
            </a:r>
            <a:r>
              <a:rPr kumimoji="1" lang="ja-JP" altLang="en-US" dirty="0"/>
              <a:t>クリック</a:t>
            </a:r>
            <a:r>
              <a:rPr kumimoji="1" lang="en-US" altLang="ja-JP" dirty="0"/>
              <a:t>】</a:t>
            </a:r>
            <a:r>
              <a:rPr kumimoji="1" lang="ja-JP" altLang="en-US" dirty="0"/>
              <a:t>、面談というと、定期的な面談が思い浮かぶはずです。定期的な面談において、児童生徒や保護者等の話に耳を傾ける、また、こちらの指導方針や気持ちなどをしっかり伝えることもできます。</a:t>
            </a:r>
            <a:endParaRPr kumimoji="1" lang="en-US" altLang="ja-JP" dirty="0"/>
          </a:p>
          <a:p>
            <a:r>
              <a:rPr kumimoji="1" lang="ja-JP" altLang="en-US" dirty="0"/>
              <a:t>○　そのことと同時に、ちょっとした時間の活用も大切です。</a:t>
            </a:r>
            <a:r>
              <a:rPr kumimoji="1" lang="en-US" altLang="ja-JP" dirty="0"/>
              <a:t>【</a:t>
            </a:r>
            <a:r>
              <a:rPr kumimoji="1" lang="ja-JP" altLang="en-US" dirty="0"/>
              <a:t>クリック</a:t>
            </a:r>
            <a:r>
              <a:rPr kumimoji="1" lang="en-US" altLang="ja-JP" dirty="0"/>
              <a:t>】</a:t>
            </a:r>
            <a:r>
              <a:rPr kumimoji="1" lang="ja-JP" altLang="en-US" dirty="0"/>
              <a:t>「チャンス相談」とも言いますが、日頃すれ違った際や、日常におけるちょっとした機会で関わりをもつことは児童生徒との信頼関係にもつながります。</a:t>
            </a:r>
            <a:endParaRPr kumimoji="1" lang="en-US" altLang="ja-JP" dirty="0"/>
          </a:p>
          <a:p>
            <a:r>
              <a:rPr kumimoji="1" lang="ja-JP" altLang="en-US" dirty="0"/>
              <a:t>○　また、（３）の質問紙調査は、</a:t>
            </a:r>
            <a:r>
              <a:rPr kumimoji="1" lang="en-US" altLang="ja-JP" dirty="0"/>
              <a:t>【</a:t>
            </a:r>
            <a:r>
              <a:rPr kumimoji="1" lang="ja-JP" altLang="en-US" dirty="0"/>
              <a:t>クリック</a:t>
            </a:r>
            <a:r>
              <a:rPr kumimoji="1" lang="en-US" altLang="ja-JP" dirty="0"/>
              <a:t>】</a:t>
            </a:r>
            <a:r>
              <a:rPr kumimoji="1" lang="ja-JP" altLang="en-US" dirty="0"/>
              <a:t>、客観的な視点で、児童生徒について考える機会となります。大切なのは、「振り返り」ではないでしょうか。</a:t>
            </a:r>
            <a:r>
              <a:rPr kumimoji="1" lang="en-US" altLang="ja-JP" dirty="0"/>
              <a:t>【</a:t>
            </a:r>
            <a:r>
              <a:rPr kumimoji="1" lang="ja-JP" altLang="en-US" dirty="0"/>
              <a:t>クリック</a:t>
            </a:r>
            <a:r>
              <a:rPr kumimoji="1" lang="en-US" altLang="ja-JP" dirty="0"/>
              <a:t>】</a:t>
            </a:r>
            <a:r>
              <a:rPr kumimoji="1" lang="ja-JP" altLang="en-US" dirty="0"/>
              <a:t>学校生活アンケートの読み込み、そして、振り返りから分かる、児童生徒の状況が必ずあるはずです。</a:t>
            </a:r>
            <a:endParaRPr kumimoji="1" lang="en-US" altLang="ja-JP" dirty="0"/>
          </a:p>
          <a:p>
            <a:r>
              <a:rPr kumimoji="1" lang="ja-JP" altLang="en-US" dirty="0"/>
              <a:t>○　このような児童生徒理解を充実させるために、様々な手段を提案したり、そこで得られた情報をどう共有して対応していくか、マネジメントを行うのが生徒指導主事の大きな役割の一つです。</a:t>
            </a:r>
            <a:endParaRPr kumimoji="1" lang="en-US" altLang="ja-JP" dirty="0"/>
          </a:p>
          <a:p>
            <a:r>
              <a:rPr kumimoji="1" lang="ja-JP" altLang="en-US" dirty="0"/>
              <a:t>○　さて、（２）面談、（３）質問紙調査、と話をしてきましたが、その基本にもなるのが、</a:t>
            </a:r>
            <a:r>
              <a:rPr kumimoji="1" lang="en-US" altLang="ja-JP" dirty="0"/>
              <a:t>【</a:t>
            </a:r>
            <a:r>
              <a:rPr kumimoji="1" lang="ja-JP" altLang="en-US" dirty="0"/>
              <a:t>クリック</a:t>
            </a:r>
            <a:r>
              <a:rPr kumimoji="1" lang="en-US" altLang="ja-JP" dirty="0"/>
              <a:t>】</a:t>
            </a:r>
            <a:r>
              <a:rPr kumimoji="1" lang="ja-JP" altLang="en-US" dirty="0"/>
              <a:t>（１）の「観察」です。先生方は、普段、児童生徒の観察を、どのようなことを意識して行っているでしょうか。</a:t>
            </a:r>
            <a:endParaRPr kumimoji="1" lang="en-US" altLang="ja-JP" dirty="0"/>
          </a:p>
        </p:txBody>
      </p:sp>
      <p:sp>
        <p:nvSpPr>
          <p:cNvPr id="4" name="スライド番号プレースホルダー 3">
            <a:extLst>
              <a:ext uri="{FF2B5EF4-FFF2-40B4-BE49-F238E27FC236}">
                <a16:creationId xmlns:a16="http://schemas.microsoft.com/office/drawing/2014/main" id="{44E2043F-8619-3548-A852-A1DD6F328792}"/>
              </a:ext>
            </a:extLst>
          </p:cNvPr>
          <p:cNvSpPr>
            <a:spLocks noGrp="1"/>
          </p:cNvSpPr>
          <p:nvPr>
            <p:ph type="sldNum" sz="quarter" idx="5"/>
          </p:nvPr>
        </p:nvSpPr>
        <p:spPr/>
        <p:txBody>
          <a:bodyPr/>
          <a:lstStyle/>
          <a:p>
            <a:fld id="{A023B642-747E-4FB1-9413-3EF01E79E879}" type="slidenum">
              <a:rPr kumimoji="1" lang="ja-JP" altLang="en-US" smtClean="0"/>
              <a:t>18</a:t>
            </a:fld>
            <a:endParaRPr kumimoji="1" lang="ja-JP" altLang="en-US"/>
          </a:p>
        </p:txBody>
      </p:sp>
    </p:spTree>
    <p:extLst>
      <p:ext uri="{BB962C8B-B14F-4D97-AF65-F5344CB8AC3E}">
        <p14:creationId xmlns:p14="http://schemas.microsoft.com/office/powerpoint/2010/main" val="1361170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FC76-97B6-7246-F006-9AAD5D542A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FE4665-111E-F09F-4E7D-CCAC5D2D86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6E6480-A57D-8150-4DCE-F691F9401DF5}"/>
              </a:ext>
            </a:extLst>
          </p:cNvPr>
          <p:cNvSpPr>
            <a:spLocks noGrp="1"/>
          </p:cNvSpPr>
          <p:nvPr>
            <p:ph type="body" idx="1"/>
          </p:nvPr>
        </p:nvSpPr>
        <p:spPr/>
        <p:txBody>
          <a:bodyPr/>
          <a:lstStyle/>
          <a:p>
            <a:r>
              <a:rPr kumimoji="1" lang="ja-JP" altLang="en-US" dirty="0"/>
              <a:t>○　ここで、実際に先生方にも体感していただきたいと思います。</a:t>
            </a:r>
            <a:endParaRPr kumimoji="1" lang="en-US" altLang="ja-JP" dirty="0"/>
          </a:p>
          <a:p>
            <a:endParaRPr kumimoji="1" lang="en-US" altLang="ja-JP" dirty="0"/>
          </a:p>
          <a:p>
            <a:r>
              <a:rPr kumimoji="1" lang="ja-JP" altLang="en-US" dirty="0"/>
              <a:t>○　Ａの場面と、Ｂの場面、どちらの会話の方がよいと思われますか。その理由も含めて考えてみてください。（少し考えていただく）</a:t>
            </a:r>
            <a:endParaRPr kumimoji="1" lang="en-US" altLang="ja-JP" dirty="0"/>
          </a:p>
          <a:p>
            <a:endParaRPr kumimoji="1" lang="en-US" altLang="ja-JP" dirty="0"/>
          </a:p>
          <a:p>
            <a:r>
              <a:rPr kumimoji="1" lang="ja-JP" altLang="en-US" dirty="0"/>
              <a:t>○　「Ａが理想だろう」と考える方もいらっしゃれば、「いや、どちらがよいということはない」と思われる方もいらっしゃるかもしれません。</a:t>
            </a:r>
            <a:endParaRPr kumimoji="1" lang="en-US" altLang="ja-JP" dirty="0"/>
          </a:p>
        </p:txBody>
      </p:sp>
      <p:sp>
        <p:nvSpPr>
          <p:cNvPr id="4" name="スライド番号プレースホルダー 3">
            <a:extLst>
              <a:ext uri="{FF2B5EF4-FFF2-40B4-BE49-F238E27FC236}">
                <a16:creationId xmlns:a16="http://schemas.microsoft.com/office/drawing/2014/main" id="{6528D1A7-2C91-3DC1-A932-773A65A8D162}"/>
              </a:ext>
            </a:extLst>
          </p:cNvPr>
          <p:cNvSpPr>
            <a:spLocks noGrp="1"/>
          </p:cNvSpPr>
          <p:nvPr>
            <p:ph type="sldNum" sz="quarter" idx="5"/>
          </p:nvPr>
        </p:nvSpPr>
        <p:spPr/>
        <p:txBody>
          <a:bodyPr/>
          <a:lstStyle/>
          <a:p>
            <a:fld id="{A023B642-747E-4FB1-9413-3EF01E79E879}" type="slidenum">
              <a:rPr kumimoji="1" lang="ja-JP" altLang="en-US" smtClean="0"/>
              <a:t>19</a:t>
            </a:fld>
            <a:endParaRPr kumimoji="1" lang="ja-JP" altLang="en-US"/>
          </a:p>
        </p:txBody>
      </p:sp>
    </p:spTree>
    <p:extLst>
      <p:ext uri="{BB962C8B-B14F-4D97-AF65-F5344CB8AC3E}">
        <p14:creationId xmlns:p14="http://schemas.microsoft.com/office/powerpoint/2010/main" val="11572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7961-76C7-3E81-DD46-DAE5701794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085BEE-EB80-E473-CD1F-08E565DF0F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F5405B-B8FF-0A48-B0E5-42731F27E45C}"/>
              </a:ext>
            </a:extLst>
          </p:cNvPr>
          <p:cNvSpPr>
            <a:spLocks noGrp="1"/>
          </p:cNvSpPr>
          <p:nvPr>
            <p:ph type="body" idx="1"/>
          </p:nvPr>
        </p:nvSpPr>
        <p:spPr/>
        <p:txBody>
          <a:bodyPr/>
          <a:lstStyle/>
          <a:p>
            <a:r>
              <a:rPr kumimoji="1" lang="ja-JP" altLang="en-US" dirty="0"/>
              <a:t>○　まず、はじめにこちらのグラフをご覧ください。</a:t>
            </a:r>
            <a:endParaRPr kumimoji="1" lang="en-US" altLang="ja-JP" dirty="0"/>
          </a:p>
          <a:p>
            <a:endParaRPr kumimoji="1" lang="en-US" altLang="ja-JP" dirty="0"/>
          </a:p>
          <a:p>
            <a:r>
              <a:rPr kumimoji="1" lang="ja-JP" altLang="en-US" dirty="0"/>
              <a:t>○　こちらのグラフは、何を表しているグラフだと思いますか。生徒指導に関する何かを表しているグラフになります。</a:t>
            </a:r>
            <a:endParaRPr kumimoji="1" lang="en-US" altLang="ja-JP" dirty="0"/>
          </a:p>
        </p:txBody>
      </p:sp>
      <p:sp>
        <p:nvSpPr>
          <p:cNvPr id="4" name="スライド番号プレースホルダー 3">
            <a:extLst>
              <a:ext uri="{FF2B5EF4-FFF2-40B4-BE49-F238E27FC236}">
                <a16:creationId xmlns:a16="http://schemas.microsoft.com/office/drawing/2014/main" id="{61A2DBF5-ECE0-DEF7-0774-093513A1AC95}"/>
              </a:ext>
            </a:extLst>
          </p:cNvPr>
          <p:cNvSpPr>
            <a:spLocks noGrp="1"/>
          </p:cNvSpPr>
          <p:nvPr>
            <p:ph type="sldNum" sz="quarter" idx="5"/>
          </p:nvPr>
        </p:nvSpPr>
        <p:spPr/>
        <p:txBody>
          <a:bodyPr/>
          <a:lstStyle/>
          <a:p>
            <a:fld id="{A023B642-747E-4FB1-9413-3EF01E79E879}" type="slidenum">
              <a:rPr kumimoji="1" lang="ja-JP" altLang="en-US" smtClean="0"/>
              <a:t>2</a:t>
            </a:fld>
            <a:endParaRPr kumimoji="1" lang="ja-JP" altLang="en-US"/>
          </a:p>
        </p:txBody>
      </p:sp>
    </p:spTree>
    <p:extLst>
      <p:ext uri="{BB962C8B-B14F-4D97-AF65-F5344CB8AC3E}">
        <p14:creationId xmlns:p14="http://schemas.microsoft.com/office/powerpoint/2010/main" val="60436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80155-A3D7-6200-0607-C0FED44BDA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FE6153-9B0C-FCF2-A63E-19115A31F2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C74E44-A04A-D7AC-2958-19B5403B025E}"/>
              </a:ext>
            </a:extLst>
          </p:cNvPr>
          <p:cNvSpPr>
            <a:spLocks noGrp="1"/>
          </p:cNvSpPr>
          <p:nvPr>
            <p:ph type="body" idx="1"/>
          </p:nvPr>
        </p:nvSpPr>
        <p:spPr/>
        <p:txBody>
          <a:bodyPr/>
          <a:lstStyle/>
          <a:p>
            <a:r>
              <a:rPr kumimoji="1" lang="ja-JP" altLang="en-US" dirty="0"/>
              <a:t>○　では、（Ｃ）この女性について、みなさんで考えてみましょう。</a:t>
            </a:r>
            <a:endParaRPr kumimoji="1" lang="en-US" altLang="ja-JP" dirty="0"/>
          </a:p>
          <a:p>
            <a:r>
              <a:rPr kumimoji="1" lang="ja-JP" altLang="en-US" dirty="0"/>
              <a:t>○　先程の（Ａ）（Ｂ）の会話の内容は、今は考えず、この絵の女性に集中してください。先生方は、この絵の女性は何に困っていると思いますか。その理由も考えてください。（１分間考えてもらう）</a:t>
            </a:r>
            <a:endParaRPr kumimoji="1" lang="en-US" altLang="ja-JP" dirty="0"/>
          </a:p>
          <a:p>
            <a:r>
              <a:rPr kumimoji="1" lang="ja-JP" altLang="en-US" dirty="0"/>
              <a:t>○　先生方、ありがとうございました。</a:t>
            </a:r>
            <a:endParaRPr kumimoji="1" lang="en-US" altLang="ja-JP" dirty="0"/>
          </a:p>
          <a:p>
            <a:r>
              <a:rPr kumimoji="1" lang="ja-JP" altLang="en-US" dirty="0"/>
              <a:t>○　それでは、もう一度、この女性を見てください。今からこの女性の紹介をします。</a:t>
            </a:r>
            <a:r>
              <a:rPr kumimoji="1" lang="en-US" altLang="ja-JP" dirty="0"/>
              <a:t>【</a:t>
            </a:r>
            <a:r>
              <a:rPr kumimoji="1" lang="ja-JP" altLang="en-US" dirty="0"/>
              <a:t>スライドを読み上げる</a:t>
            </a:r>
            <a:r>
              <a:rPr kumimoji="1" lang="en-US" altLang="ja-JP" dirty="0"/>
              <a:t>】</a:t>
            </a:r>
          </a:p>
          <a:p>
            <a:r>
              <a:rPr kumimoji="1" lang="ja-JP" altLang="en-US" dirty="0"/>
              <a:t>○　「なるほど」と思われますよね。</a:t>
            </a:r>
            <a:endParaRPr kumimoji="1" lang="en-US" altLang="ja-JP" dirty="0"/>
          </a:p>
          <a:p>
            <a:r>
              <a:rPr kumimoji="1" lang="ja-JP" altLang="en-US" dirty="0"/>
              <a:t>○　ここでお伝えしたいのは、「この女性の事情を知って、どう考えたか」ではありません。先生方は、先程の（</a:t>
            </a:r>
            <a:r>
              <a:rPr kumimoji="1" lang="en-US" altLang="ja-JP" dirty="0"/>
              <a:t>C</a:t>
            </a:r>
            <a:r>
              <a:rPr kumimoji="1" lang="ja-JP" altLang="en-US" dirty="0"/>
              <a:t>）の場面で、女性が</a:t>
            </a:r>
            <a:r>
              <a:rPr kumimoji="1" lang="en-US" altLang="ja-JP" dirty="0"/>
              <a:t>『</a:t>
            </a:r>
            <a:r>
              <a:rPr kumimoji="1" lang="ja-JP" altLang="en-US" dirty="0"/>
              <a:t>何に困っているのだろう</a:t>
            </a:r>
            <a:r>
              <a:rPr kumimoji="1" lang="en-US" altLang="ja-JP" dirty="0"/>
              <a:t>』</a:t>
            </a:r>
            <a:r>
              <a:rPr kumimoji="1" lang="ja-JP" altLang="en-US" dirty="0"/>
              <a:t>と、この「女性」の立場に立って、見て、じっくり考えて、想像したはずです。</a:t>
            </a:r>
            <a:r>
              <a:rPr kumimoji="1" lang="en-US" altLang="ja-JP" dirty="0"/>
              <a:t>【</a:t>
            </a:r>
            <a:r>
              <a:rPr kumimoji="1" lang="ja-JP" altLang="en-US" dirty="0"/>
              <a:t>クリック</a:t>
            </a:r>
            <a:r>
              <a:rPr kumimoji="1" lang="en-US" altLang="ja-JP" dirty="0"/>
              <a:t>】</a:t>
            </a:r>
          </a:p>
          <a:p>
            <a:r>
              <a:rPr kumimoji="1" lang="ja-JP" altLang="en-US" dirty="0"/>
              <a:t>○　やはり生徒指導においても大事なのは、「一人一人を見ること」、「考えること」、そして、「相手の立場に立つこと」。観察ではないでしょうか。いろんな児童生徒がいるからこそ、教師は、この「眼」を鍛えていく必要があると考えます。様々な視点から、児童生徒を観察する意味について、少しでも感じとっていただき、各学校で先生方へ伝えていただけるとありがたいです。</a:t>
            </a:r>
            <a:endParaRPr kumimoji="1" lang="en-US" altLang="ja-JP" dirty="0"/>
          </a:p>
        </p:txBody>
      </p:sp>
      <p:sp>
        <p:nvSpPr>
          <p:cNvPr id="4" name="スライド番号プレースホルダー 3">
            <a:extLst>
              <a:ext uri="{FF2B5EF4-FFF2-40B4-BE49-F238E27FC236}">
                <a16:creationId xmlns:a16="http://schemas.microsoft.com/office/drawing/2014/main" id="{EA2C2314-823C-0F71-C7DB-83E6F97C967A}"/>
              </a:ext>
            </a:extLst>
          </p:cNvPr>
          <p:cNvSpPr>
            <a:spLocks noGrp="1"/>
          </p:cNvSpPr>
          <p:nvPr>
            <p:ph type="sldNum" sz="quarter" idx="5"/>
          </p:nvPr>
        </p:nvSpPr>
        <p:spPr/>
        <p:txBody>
          <a:bodyPr/>
          <a:lstStyle/>
          <a:p>
            <a:fld id="{A023B642-747E-4FB1-9413-3EF01E79E879}" type="slidenum">
              <a:rPr kumimoji="1" lang="ja-JP" altLang="en-US" smtClean="0"/>
              <a:t>20</a:t>
            </a:fld>
            <a:endParaRPr kumimoji="1" lang="ja-JP" altLang="en-US"/>
          </a:p>
        </p:txBody>
      </p:sp>
    </p:spTree>
    <p:extLst>
      <p:ext uri="{BB962C8B-B14F-4D97-AF65-F5344CB8AC3E}">
        <p14:creationId xmlns:p14="http://schemas.microsoft.com/office/powerpoint/2010/main" val="329169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8761D-EC52-F52A-71E6-C7934D7036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A84297-B363-2C62-663A-CEE7D0DC10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93C394-CFFE-B642-0A6E-6B44AA3518F4}"/>
              </a:ext>
            </a:extLst>
          </p:cNvPr>
          <p:cNvSpPr>
            <a:spLocks noGrp="1"/>
          </p:cNvSpPr>
          <p:nvPr>
            <p:ph type="body" idx="1"/>
          </p:nvPr>
        </p:nvSpPr>
        <p:spPr/>
        <p:txBody>
          <a:bodyPr/>
          <a:lstStyle/>
          <a:p>
            <a:r>
              <a:rPr kumimoji="1" lang="ja-JP" altLang="en-US" dirty="0"/>
              <a:t>○　ここまで、児童生徒理解について述べてきました。</a:t>
            </a:r>
            <a:endParaRPr kumimoji="1" lang="en-US" altLang="ja-JP" dirty="0"/>
          </a:p>
        </p:txBody>
      </p:sp>
      <p:sp>
        <p:nvSpPr>
          <p:cNvPr id="4" name="スライド番号プレースホルダー 3">
            <a:extLst>
              <a:ext uri="{FF2B5EF4-FFF2-40B4-BE49-F238E27FC236}">
                <a16:creationId xmlns:a16="http://schemas.microsoft.com/office/drawing/2014/main" id="{FA34926E-DA52-9CBC-FD5A-11F0DB852B94}"/>
              </a:ext>
            </a:extLst>
          </p:cNvPr>
          <p:cNvSpPr>
            <a:spLocks noGrp="1"/>
          </p:cNvSpPr>
          <p:nvPr>
            <p:ph type="sldNum" sz="quarter" idx="5"/>
          </p:nvPr>
        </p:nvSpPr>
        <p:spPr/>
        <p:txBody>
          <a:bodyPr/>
          <a:lstStyle/>
          <a:p>
            <a:fld id="{A023B642-747E-4FB1-9413-3EF01E79E879}" type="slidenum">
              <a:rPr kumimoji="1" lang="ja-JP" altLang="en-US" smtClean="0"/>
              <a:t>21</a:t>
            </a:fld>
            <a:endParaRPr kumimoji="1" lang="ja-JP" altLang="en-US"/>
          </a:p>
        </p:txBody>
      </p:sp>
    </p:spTree>
    <p:extLst>
      <p:ext uri="{BB962C8B-B14F-4D97-AF65-F5344CB8AC3E}">
        <p14:creationId xmlns:p14="http://schemas.microsoft.com/office/powerpoint/2010/main" val="380133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659C-51F0-B87A-1216-B62FF02CF3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48656B-139A-E55D-D4C0-F5485183A0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6921FD-6CF3-F226-D62F-DAEE4DCAEC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続いて、２　集団指導と個別指導　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「集団指導と個別指導」を行う目的として、生徒指導提要には次のように記載されています。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ここで、留意すべきことを図で表すと次のようになります。</a:t>
            </a:r>
            <a:endParaRPr kumimoji="1" lang="en-US" altLang="ja-JP" dirty="0"/>
          </a:p>
        </p:txBody>
      </p:sp>
      <p:sp>
        <p:nvSpPr>
          <p:cNvPr id="4" name="スライド番号プレースホルダー 3">
            <a:extLst>
              <a:ext uri="{FF2B5EF4-FFF2-40B4-BE49-F238E27FC236}">
                <a16:creationId xmlns:a16="http://schemas.microsoft.com/office/drawing/2014/main" id="{418DBCC8-C51B-4DBC-B2F3-551E4F118E50}"/>
              </a:ext>
            </a:extLst>
          </p:cNvPr>
          <p:cNvSpPr>
            <a:spLocks noGrp="1"/>
          </p:cNvSpPr>
          <p:nvPr>
            <p:ph type="sldNum" sz="quarter" idx="5"/>
          </p:nvPr>
        </p:nvSpPr>
        <p:spPr/>
        <p:txBody>
          <a:bodyPr/>
          <a:lstStyle/>
          <a:p>
            <a:fld id="{A023B642-747E-4FB1-9413-3EF01E79E879}" type="slidenum">
              <a:rPr kumimoji="1" lang="ja-JP" altLang="en-US" smtClean="0"/>
              <a:t>22</a:t>
            </a:fld>
            <a:endParaRPr kumimoji="1" lang="ja-JP" altLang="en-US"/>
          </a:p>
        </p:txBody>
      </p:sp>
    </p:spTree>
    <p:extLst>
      <p:ext uri="{BB962C8B-B14F-4D97-AF65-F5344CB8AC3E}">
        <p14:creationId xmlns:p14="http://schemas.microsoft.com/office/powerpoint/2010/main" val="275711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B435-2F9F-4BBA-D5D7-F86AE75C56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9C562F-E427-17FA-8F45-7753ABE6A0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AE170E-5DAE-8FB5-DF17-441978A3C33E}"/>
              </a:ext>
            </a:extLst>
          </p:cNvPr>
          <p:cNvSpPr>
            <a:spLocks noGrp="1"/>
          </p:cNvSpPr>
          <p:nvPr>
            <p:ph type="body" idx="1"/>
          </p:nvPr>
        </p:nvSpPr>
        <p:spPr/>
        <p:txBody>
          <a:bodyPr/>
          <a:lstStyle/>
          <a:p>
            <a:r>
              <a:rPr kumimoji="1" lang="ja-JP" altLang="en-US" dirty="0"/>
              <a:t>○　個別指導には二つの概念があって、それが、「集団から離れて行う指導」と「集団指導の中でも個に配慮すること」になります。</a:t>
            </a:r>
            <a:endParaRPr kumimoji="1" lang="en-US" altLang="ja-JP" dirty="0"/>
          </a:p>
          <a:p>
            <a:endParaRPr kumimoji="1" lang="en-US" altLang="ja-JP" dirty="0"/>
          </a:p>
          <a:p>
            <a:r>
              <a:rPr kumimoji="1" lang="ja-JP" altLang="en-US" dirty="0"/>
              <a:t>○　この二つの個別指導を意識しながら、集団づくりを行うことで、集団指導がよりよいものとして作用していくということになります。</a:t>
            </a:r>
            <a:endParaRPr kumimoji="1" lang="en-US" altLang="ja-JP" dirty="0"/>
          </a:p>
        </p:txBody>
      </p:sp>
      <p:sp>
        <p:nvSpPr>
          <p:cNvPr id="4" name="スライド番号プレースホルダー 3">
            <a:extLst>
              <a:ext uri="{FF2B5EF4-FFF2-40B4-BE49-F238E27FC236}">
                <a16:creationId xmlns:a16="http://schemas.microsoft.com/office/drawing/2014/main" id="{65E5D8F1-F960-9011-C341-CB7A9B090CFB}"/>
              </a:ext>
            </a:extLst>
          </p:cNvPr>
          <p:cNvSpPr>
            <a:spLocks noGrp="1"/>
          </p:cNvSpPr>
          <p:nvPr>
            <p:ph type="sldNum" sz="quarter" idx="5"/>
          </p:nvPr>
        </p:nvSpPr>
        <p:spPr/>
        <p:txBody>
          <a:bodyPr/>
          <a:lstStyle/>
          <a:p>
            <a:fld id="{A023B642-747E-4FB1-9413-3EF01E79E879}" type="slidenum">
              <a:rPr kumimoji="1" lang="ja-JP" altLang="en-US" smtClean="0"/>
              <a:t>23</a:t>
            </a:fld>
            <a:endParaRPr kumimoji="1" lang="ja-JP" altLang="en-US"/>
          </a:p>
        </p:txBody>
      </p:sp>
    </p:spTree>
    <p:extLst>
      <p:ext uri="{BB962C8B-B14F-4D97-AF65-F5344CB8AC3E}">
        <p14:creationId xmlns:p14="http://schemas.microsoft.com/office/powerpoint/2010/main" val="1136612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FE15-8AB5-AD2E-D0C9-D959B4D257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3DDEB4-14C5-FDEE-1837-E8908BCCDB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BDD52E-6DA6-FAE9-3940-B4B18B0236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このことを、具体的にイメージしていただくために、ここは先生方から意見をいただきます。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では、</a:t>
            </a:r>
            <a:r>
              <a:rPr kumimoji="1" lang="en-US" altLang="ja-JP" dirty="0"/>
              <a:t>『</a:t>
            </a:r>
            <a:r>
              <a:rPr kumimoji="1" lang="ja-JP" altLang="en-US" dirty="0"/>
              <a:t>４月、新規採用１年目の先生から質問がありました。</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「先生、教えてください」</a:t>
            </a:r>
            <a:r>
              <a:rPr kumimoji="1" lang="en-US" altLang="ja-JP" dirty="0"/>
              <a:t>【</a:t>
            </a:r>
            <a:r>
              <a:rPr kumimoji="1" lang="ja-JP" altLang="en-US" dirty="0"/>
              <a:t>クリック</a:t>
            </a:r>
            <a:r>
              <a:rPr kumimoji="1" lang="en-US" altLang="ja-JP" dirty="0"/>
              <a:t>】</a:t>
            </a:r>
            <a:r>
              <a:rPr kumimoji="1" lang="ja-JP" altLang="en-US" dirty="0"/>
              <a:t>「学級経営（学級集団づくり）は、まず何から始めればいいですか？」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先生方は、どうアドバイスされますか。ここは、少し時間を取りますので、考えてください。せっかくですので、隣や周りの方々と意見交換をお願いします。</a:t>
            </a:r>
            <a:r>
              <a:rPr kumimoji="1" lang="en-US" altLang="ja-JP" dirty="0"/>
              <a:t>【</a:t>
            </a:r>
            <a:r>
              <a:rPr kumimoji="1" lang="ja-JP" altLang="en-US" dirty="0"/>
              <a:t>１～２分</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意見交換後、実際に発表してもらう、こちらのスライドに出た意見を担当が打ち込んで可視化できれば行う</a:t>
            </a:r>
            <a:r>
              <a:rPr kumimoji="1" lang="en-US" altLang="ja-JP" dirty="0"/>
              <a:t>】</a:t>
            </a:r>
          </a:p>
        </p:txBody>
      </p:sp>
      <p:sp>
        <p:nvSpPr>
          <p:cNvPr id="4" name="スライド番号プレースホルダー 3">
            <a:extLst>
              <a:ext uri="{FF2B5EF4-FFF2-40B4-BE49-F238E27FC236}">
                <a16:creationId xmlns:a16="http://schemas.microsoft.com/office/drawing/2014/main" id="{574C615A-47DC-89BA-1C28-8A115A6789BC}"/>
              </a:ext>
            </a:extLst>
          </p:cNvPr>
          <p:cNvSpPr>
            <a:spLocks noGrp="1"/>
          </p:cNvSpPr>
          <p:nvPr>
            <p:ph type="sldNum" sz="quarter" idx="5"/>
          </p:nvPr>
        </p:nvSpPr>
        <p:spPr/>
        <p:txBody>
          <a:bodyPr/>
          <a:lstStyle/>
          <a:p>
            <a:fld id="{A023B642-747E-4FB1-9413-3EF01E79E879}" type="slidenum">
              <a:rPr kumimoji="1" lang="ja-JP" altLang="en-US" smtClean="0"/>
              <a:t>24</a:t>
            </a:fld>
            <a:endParaRPr kumimoji="1" lang="ja-JP" altLang="en-US"/>
          </a:p>
        </p:txBody>
      </p:sp>
    </p:spTree>
    <p:extLst>
      <p:ext uri="{BB962C8B-B14F-4D97-AF65-F5344CB8AC3E}">
        <p14:creationId xmlns:p14="http://schemas.microsoft.com/office/powerpoint/2010/main" val="2267114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3FCD-0DB8-F50B-E8E8-3632FD3528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3E7FEF-FD02-175F-C0E8-F5F6B647AC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F7B071-3DF4-4AA3-A2AC-7E7048DB1B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意見交換後、実際に発表してもらう、こちらのスライドに出た意見を担当が打ち込んで可視化するとよい</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人の話を聞くこと？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目標づくり？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ルール（約束事）づくり？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言葉遣い？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人間関係づくり？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雰囲気づくり？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周りを大事にする？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信頼関係づくり？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先生方、ありがとうございました。</a:t>
            </a:r>
            <a:r>
              <a:rPr kumimoji="1" lang="en-US" altLang="ja-JP" dirty="0"/>
              <a:t>【</a:t>
            </a:r>
            <a:r>
              <a:rPr kumimoji="1" lang="ja-JP" altLang="en-US" dirty="0"/>
              <a:t>出されたこと</a:t>
            </a:r>
            <a:r>
              <a:rPr kumimoji="1" lang="en-US" altLang="ja-JP" dirty="0"/>
              <a:t>】</a:t>
            </a:r>
            <a:r>
              <a:rPr kumimoji="1" lang="ja-JP" altLang="en-US" dirty="0"/>
              <a:t>のような内容が出てきました。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先程の私の質問に、「これ」という正解はありません。「どれが一番」という順位付けも存在しないと思います。先生方の考え方や指導方法によって様々なアプローチの仕方があるはずです。間違いないのは、ここに挙げられた全ての意見が、よりよい集団づくりを行うにために、欠かすことのできない内容だという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0FFA9BD4-B3AC-00AB-2EB3-DE4ACC53384C}"/>
              </a:ext>
            </a:extLst>
          </p:cNvPr>
          <p:cNvSpPr>
            <a:spLocks noGrp="1"/>
          </p:cNvSpPr>
          <p:nvPr>
            <p:ph type="sldNum" sz="quarter" idx="5"/>
          </p:nvPr>
        </p:nvSpPr>
        <p:spPr/>
        <p:txBody>
          <a:bodyPr/>
          <a:lstStyle/>
          <a:p>
            <a:fld id="{A023B642-747E-4FB1-9413-3EF01E79E879}" type="slidenum">
              <a:rPr kumimoji="1" lang="ja-JP" altLang="en-US" smtClean="0"/>
              <a:t>25</a:t>
            </a:fld>
            <a:endParaRPr kumimoji="1" lang="ja-JP" altLang="en-US"/>
          </a:p>
        </p:txBody>
      </p:sp>
    </p:spTree>
    <p:extLst>
      <p:ext uri="{BB962C8B-B14F-4D97-AF65-F5344CB8AC3E}">
        <p14:creationId xmlns:p14="http://schemas.microsoft.com/office/powerpoint/2010/main" val="59805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95014-F2B0-D6D2-A8F0-0A1607E905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FD9D9D-D37E-05AF-53EB-70AEF9229C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03E0C9-1B39-9C3D-89F9-E075FA686D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先生方からは、このような内容を出していただきましたが、生徒指導提要には</a:t>
            </a:r>
            <a:r>
              <a:rPr kumimoji="1" lang="en-US" altLang="ja-JP" dirty="0">
                <a:latin typeface="+mn-ea"/>
                <a:ea typeface="+mn-ea"/>
              </a:rPr>
              <a:t>『</a:t>
            </a:r>
            <a:r>
              <a:rPr kumimoji="1" lang="ja-JP" altLang="en-US" dirty="0">
                <a:latin typeface="+mn-ea"/>
                <a:ea typeface="+mn-ea"/>
              </a:rPr>
              <a:t>集団づくりの基盤</a:t>
            </a:r>
            <a:r>
              <a:rPr kumimoji="1" lang="en-US" altLang="ja-JP" dirty="0">
                <a:latin typeface="+mn-ea"/>
                <a:ea typeface="+mn-ea"/>
              </a:rPr>
              <a:t>』</a:t>
            </a:r>
            <a:r>
              <a:rPr kumimoji="1" lang="ja-JP" altLang="en-US" dirty="0">
                <a:latin typeface="+mn-ea"/>
                <a:ea typeface="+mn-ea"/>
              </a:rPr>
              <a:t>として、①～⑨のように記載されています。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　教職員は、一人一人の児童生徒が</a:t>
            </a:r>
            <a:endParaRPr kumimoji="1" lang="en-US" altLang="ja-JP" dirty="0">
              <a:latin typeface="+mn-ea"/>
              <a:ea typeface="+mn-ea"/>
            </a:endParaRPr>
          </a:p>
          <a:p>
            <a:r>
              <a:rPr kumimoji="1" lang="ja-JP" altLang="en-US" dirty="0">
                <a:latin typeface="+mn-ea"/>
                <a:ea typeface="+mn-ea"/>
              </a:rPr>
              <a:t>　</a:t>
            </a:r>
            <a:r>
              <a:rPr kumimoji="1" lang="ja-JP" altLang="en-US" sz="1200" dirty="0">
                <a:latin typeface="+mn-ea"/>
                <a:ea typeface="+mn-ea"/>
              </a:rPr>
              <a:t>① 安心して生活できる</a:t>
            </a:r>
            <a:endParaRPr kumimoji="1" lang="en-US" altLang="ja-JP" sz="1200" dirty="0">
              <a:latin typeface="+mn-ea"/>
              <a:ea typeface="+mn-ea"/>
            </a:endParaRPr>
          </a:p>
          <a:p>
            <a:r>
              <a:rPr kumimoji="1" lang="ja-JP" altLang="en-US" sz="1200" dirty="0">
                <a:latin typeface="+mn-ea"/>
                <a:ea typeface="+mn-ea"/>
              </a:rPr>
              <a:t>　② 個性を発揮できる</a:t>
            </a:r>
            <a:endParaRPr kumimoji="1" lang="en-US" altLang="ja-JP" sz="1200" dirty="0">
              <a:latin typeface="+mn-ea"/>
              <a:ea typeface="+mn-ea"/>
            </a:endParaRPr>
          </a:p>
          <a:p>
            <a:r>
              <a:rPr kumimoji="1" lang="ja-JP" altLang="en-US" sz="1200" dirty="0">
                <a:latin typeface="+mn-ea"/>
                <a:ea typeface="+mn-ea"/>
              </a:rPr>
              <a:t>　③ 自己決定の機会を持てる</a:t>
            </a:r>
            <a:endParaRPr kumimoji="1" lang="en-US" altLang="ja-JP" sz="1200" dirty="0">
              <a:latin typeface="+mn-ea"/>
              <a:ea typeface="+mn-ea"/>
            </a:endParaRPr>
          </a:p>
          <a:p>
            <a:r>
              <a:rPr kumimoji="1" lang="ja-JP" altLang="en-US" sz="1200" dirty="0">
                <a:latin typeface="+mn-ea"/>
                <a:ea typeface="+mn-ea"/>
              </a:rPr>
              <a:t>　④ 集団に貢献できる役割を持てる</a:t>
            </a:r>
            <a:endParaRPr kumimoji="1" lang="en-US" altLang="ja-JP" sz="1200" dirty="0">
              <a:latin typeface="+mn-ea"/>
              <a:ea typeface="+mn-ea"/>
            </a:endParaRPr>
          </a:p>
          <a:p>
            <a:r>
              <a:rPr kumimoji="1" lang="ja-JP" altLang="en-US" sz="1200" dirty="0">
                <a:latin typeface="+mn-ea"/>
                <a:ea typeface="+mn-ea"/>
              </a:rPr>
              <a:t>　⑤ 達成感・成就感を持つことができる</a:t>
            </a:r>
            <a:endParaRPr kumimoji="1" lang="en-US" altLang="ja-JP" sz="1200" dirty="0">
              <a:latin typeface="+mn-ea"/>
              <a:ea typeface="+mn-ea"/>
            </a:endParaRPr>
          </a:p>
          <a:p>
            <a:r>
              <a:rPr kumimoji="1" lang="ja-JP" altLang="en-US" sz="1200" dirty="0">
                <a:latin typeface="+mn-ea"/>
                <a:ea typeface="+mn-ea"/>
              </a:rPr>
              <a:t>　⑥ 集団での存在感を実感できる</a:t>
            </a:r>
            <a:endParaRPr kumimoji="1" lang="en-US" altLang="ja-JP" sz="1200" dirty="0">
              <a:latin typeface="+mn-ea"/>
              <a:ea typeface="+mn-ea"/>
            </a:endParaRPr>
          </a:p>
          <a:p>
            <a:r>
              <a:rPr kumimoji="1" lang="ja-JP" altLang="en-US" sz="1200" dirty="0">
                <a:latin typeface="+mn-ea"/>
                <a:ea typeface="+mn-ea"/>
              </a:rPr>
              <a:t>　⑦ </a:t>
            </a:r>
            <a:r>
              <a:rPr kumimoji="1" lang="ja-JP" altLang="en-US" sz="1050" dirty="0">
                <a:latin typeface="+mn-ea"/>
                <a:ea typeface="+mn-ea"/>
              </a:rPr>
              <a:t>他の児童生徒と好ましい人間関係を築ける</a:t>
            </a:r>
            <a:endParaRPr kumimoji="1" lang="en-US" altLang="ja-JP" sz="1200" dirty="0">
              <a:latin typeface="+mn-ea"/>
              <a:ea typeface="+mn-ea"/>
            </a:endParaRPr>
          </a:p>
          <a:p>
            <a:r>
              <a:rPr kumimoji="1" lang="ja-JP" altLang="en-US" sz="1200" dirty="0">
                <a:latin typeface="+mn-ea"/>
                <a:ea typeface="+mn-ea"/>
              </a:rPr>
              <a:t>　⑧ </a:t>
            </a:r>
            <a:r>
              <a:rPr kumimoji="1" lang="ja-JP" altLang="en-US" sz="1050" dirty="0">
                <a:latin typeface="+mn-ea"/>
                <a:ea typeface="+mn-ea"/>
              </a:rPr>
              <a:t>自己肯定感・自己有用感を培うことができる</a:t>
            </a:r>
            <a:endParaRPr kumimoji="1" lang="en-US" altLang="ja-JP" sz="1200" dirty="0">
              <a:latin typeface="+mn-ea"/>
              <a:ea typeface="+mn-ea"/>
            </a:endParaRPr>
          </a:p>
          <a:p>
            <a:r>
              <a:rPr kumimoji="1" lang="ja-JP" altLang="en-US" sz="1200" dirty="0">
                <a:latin typeface="+mn-ea"/>
                <a:ea typeface="+mn-ea"/>
              </a:rPr>
              <a:t>　⑨ </a:t>
            </a:r>
            <a:r>
              <a:rPr kumimoji="1" lang="ja-JP" altLang="en-US" dirty="0">
                <a:latin typeface="+mn-ea"/>
                <a:ea typeface="+mn-ea"/>
              </a:rPr>
              <a:t>自己実現の喜びを味わうことができる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例えば、先生方から出された</a:t>
            </a:r>
            <a:r>
              <a:rPr kumimoji="1" lang="en-US" altLang="ja-JP" dirty="0">
                <a:latin typeface="+mn-ea"/>
                <a:ea typeface="+mn-ea"/>
              </a:rPr>
              <a:t>【</a:t>
            </a:r>
            <a:r>
              <a:rPr kumimoji="1" lang="ja-JP" altLang="en-US" dirty="0">
                <a:latin typeface="+mn-ea"/>
                <a:ea typeface="+mn-ea"/>
              </a:rPr>
              <a:t>ルールを守る指導</a:t>
            </a:r>
            <a:r>
              <a:rPr kumimoji="1" lang="en-US" altLang="ja-JP" dirty="0">
                <a:latin typeface="+mn-ea"/>
                <a:ea typeface="+mn-ea"/>
              </a:rPr>
              <a:t>】</a:t>
            </a:r>
            <a:r>
              <a:rPr kumimoji="1" lang="ja-JP" altLang="en-US" dirty="0">
                <a:latin typeface="+mn-ea"/>
                <a:ea typeface="+mn-ea"/>
              </a:rPr>
              <a:t>であれば、①の安心して生活する　ことが基盤（土台）となっているはずです。</a:t>
            </a:r>
            <a:endParaRPr kumimoji="1" lang="en-US" altLang="ja-JP" dirty="0">
              <a:latin typeface="+mn-ea"/>
              <a:ea typeface="+mn-ea"/>
            </a:endParaRPr>
          </a:p>
          <a:p>
            <a:r>
              <a:rPr kumimoji="1" lang="ja-JP" altLang="en-US" dirty="0">
                <a:latin typeface="+mn-ea"/>
                <a:ea typeface="+mn-ea"/>
              </a:rPr>
              <a:t>○　さらに、</a:t>
            </a:r>
            <a:r>
              <a:rPr kumimoji="1" lang="en-US" altLang="ja-JP" dirty="0">
                <a:latin typeface="+mn-ea"/>
                <a:ea typeface="+mn-ea"/>
              </a:rPr>
              <a:t>【</a:t>
            </a:r>
            <a:r>
              <a:rPr kumimoji="1" lang="ja-JP" altLang="en-US" dirty="0">
                <a:latin typeface="+mn-ea"/>
                <a:ea typeface="+mn-ea"/>
              </a:rPr>
              <a:t>思いやりの指導</a:t>
            </a:r>
            <a:r>
              <a:rPr kumimoji="1" lang="en-US" altLang="ja-JP" dirty="0">
                <a:latin typeface="+mn-ea"/>
                <a:ea typeface="+mn-ea"/>
              </a:rPr>
              <a:t>】</a:t>
            </a:r>
            <a:r>
              <a:rPr kumimoji="1" lang="ja-JP" altLang="en-US" dirty="0">
                <a:latin typeface="+mn-ea"/>
                <a:ea typeface="+mn-ea"/>
              </a:rPr>
              <a:t>であれば、①の安心して生活できること、や⑦の好ましい人間関係を築くため　が基盤（土台）となっているはずです。</a:t>
            </a:r>
            <a:endParaRPr kumimoji="1" lang="en-US" altLang="ja-JP" dirty="0">
              <a:latin typeface="+mn-ea"/>
              <a:ea typeface="+mn-ea"/>
            </a:endParaRPr>
          </a:p>
          <a:p>
            <a:r>
              <a:rPr kumimoji="1" lang="ja-JP" altLang="en-US" dirty="0">
                <a:latin typeface="+mn-ea"/>
                <a:ea typeface="+mn-ea"/>
              </a:rPr>
              <a:t>○　このように、９つの視点とのつながりを意識した指導が必要であり、かつ、集団づくりを行う上でも、あくまで「一人一人の児童生徒の立場に立つ」ということが前提であることを踏まえる必要があるということで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62B54935-B7A6-7DAD-F8C8-999943CFFE22}"/>
              </a:ext>
            </a:extLst>
          </p:cNvPr>
          <p:cNvSpPr>
            <a:spLocks noGrp="1"/>
          </p:cNvSpPr>
          <p:nvPr>
            <p:ph type="sldNum" sz="quarter" idx="5"/>
          </p:nvPr>
        </p:nvSpPr>
        <p:spPr/>
        <p:txBody>
          <a:bodyPr/>
          <a:lstStyle/>
          <a:p>
            <a:fld id="{A023B642-747E-4FB1-9413-3EF01E79E879}" type="slidenum">
              <a:rPr kumimoji="1" lang="ja-JP" altLang="en-US" smtClean="0"/>
              <a:t>26</a:t>
            </a:fld>
            <a:endParaRPr kumimoji="1" lang="ja-JP" altLang="en-US"/>
          </a:p>
        </p:txBody>
      </p:sp>
    </p:spTree>
    <p:extLst>
      <p:ext uri="{BB962C8B-B14F-4D97-AF65-F5344CB8AC3E}">
        <p14:creationId xmlns:p14="http://schemas.microsoft.com/office/powerpoint/2010/main" val="4050391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FE02-C69B-2629-B6D7-3E1A192B29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7CDE37-C68E-7E98-C311-55851CB966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8B6685-6A96-1683-78CC-0DF9266F761A}"/>
              </a:ext>
            </a:extLst>
          </p:cNvPr>
          <p:cNvSpPr>
            <a:spLocks noGrp="1"/>
          </p:cNvSpPr>
          <p:nvPr>
            <p:ph type="body" idx="1"/>
          </p:nvPr>
        </p:nvSpPr>
        <p:spPr/>
        <p:txBody>
          <a:bodyPr/>
          <a:lstStyle/>
          <a:p>
            <a:r>
              <a:rPr kumimoji="1" lang="ja-JP" altLang="en-US" dirty="0"/>
              <a:t>○　ここまで、集団指導と個別指導について話をしてきましたが、一つ紹介です。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これは、特別支援教育課が作成した「</a:t>
            </a:r>
            <a:r>
              <a:rPr kumimoji="1" lang="en-US" altLang="ja-JP" dirty="0"/>
              <a:t>UD</a:t>
            </a:r>
            <a:r>
              <a:rPr kumimoji="1" lang="ja-JP" altLang="en-US" dirty="0"/>
              <a:t>ハンドブック」の最終ページに掲載されているチェックシートの一部になります。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ユニバーサルデザインというと、どうしても「特別な支援を要する児童生徒」や「物理的環境の整備」に焦点をあてたもの、という形で伝わってしまうことがあります。ですが、本来、このハンドブックは、</a:t>
            </a:r>
            <a:r>
              <a:rPr kumimoji="1" lang="en-US" altLang="ja-JP" dirty="0"/>
              <a:t>【</a:t>
            </a:r>
            <a:r>
              <a:rPr kumimoji="1" lang="ja-JP" altLang="en-US" dirty="0"/>
              <a:t>クリック</a:t>
            </a:r>
            <a:r>
              <a:rPr kumimoji="1" lang="en-US" altLang="ja-JP" dirty="0"/>
              <a:t>】</a:t>
            </a:r>
            <a:r>
              <a:rPr kumimoji="1" lang="ja-JP" altLang="en-US" dirty="0"/>
              <a:t>「すべての子どもにとって過ごしやすい環境づくり」という目的のもと、作成をされております。</a:t>
            </a:r>
            <a:endParaRPr kumimoji="1" lang="en-US" altLang="ja-JP" dirty="0"/>
          </a:p>
          <a:p>
            <a:endParaRPr kumimoji="1" lang="en-US" altLang="ja-JP" dirty="0"/>
          </a:p>
          <a:p>
            <a:r>
              <a:rPr kumimoji="1" lang="ja-JP" altLang="en-US" dirty="0"/>
              <a:t>○　チェック項目をご覧ください。</a:t>
            </a:r>
            <a:endParaRPr kumimoji="1" lang="en-US" altLang="ja-JP" dirty="0"/>
          </a:p>
          <a:p>
            <a:r>
              <a:rPr kumimoji="1" lang="ja-JP" altLang="en-US" dirty="0"/>
              <a:t>○　例えば、「わからない、教えてと言える雰囲気づくり」、「柔らかい雰囲気をつくる言語環境づくり」、「学習規律が存在する」「ルール定着のための指導」などの項目が、</a:t>
            </a:r>
            <a:endParaRPr kumimoji="1" lang="en-US" altLang="ja-JP" dirty="0"/>
          </a:p>
          <a:p>
            <a:r>
              <a:rPr kumimoji="1" lang="ja-JP" altLang="en-US" dirty="0"/>
              <a:t>○　こちら、</a:t>
            </a:r>
            <a:r>
              <a:rPr kumimoji="1" lang="en-US" altLang="ja-JP" dirty="0"/>
              <a:t>【</a:t>
            </a:r>
            <a:r>
              <a:rPr kumimoji="1" lang="ja-JP" altLang="en-US" dirty="0"/>
              <a:t>クリック</a:t>
            </a:r>
            <a:r>
              <a:rPr kumimoji="1" lang="en-US" altLang="ja-JP" dirty="0"/>
              <a:t>】</a:t>
            </a:r>
            <a:r>
              <a:rPr kumimoji="1" lang="ja-JP" altLang="en-US" dirty="0"/>
              <a:t>先程、御提示した①～⑨の「集団づくりを行う際の基盤」や、先程先生方から出された内容とつながる部分もあることが御理解いただけると思います。</a:t>
            </a:r>
            <a:endParaRPr kumimoji="1" lang="en-US" altLang="ja-JP" dirty="0"/>
          </a:p>
          <a:p>
            <a:r>
              <a:rPr kumimoji="1" lang="ja-JP" altLang="en-US" dirty="0"/>
              <a:t>○　各学校で、「よりよい集団づくり」を、教師の視点で行う際の参考になると考えます。</a:t>
            </a:r>
            <a:endParaRPr kumimoji="1" lang="en-US" altLang="ja-JP" dirty="0"/>
          </a:p>
          <a:p>
            <a:endParaRPr kumimoji="1" lang="en-US" altLang="ja-JP" dirty="0"/>
          </a:p>
          <a:p>
            <a:r>
              <a:rPr kumimoji="1" lang="ja-JP" altLang="en-US" dirty="0"/>
              <a:t>○　誰一人取り残さない生徒指導が求められている現在、この</a:t>
            </a:r>
            <a:r>
              <a:rPr kumimoji="1" lang="en-US" altLang="ja-JP" dirty="0"/>
              <a:t>UD</a:t>
            </a:r>
            <a:r>
              <a:rPr kumimoji="1" lang="ja-JP" altLang="en-US" dirty="0"/>
              <a:t>ハンドブックの視点を、是非、すべての先生方に知っていただき、活用いただきたいと思います。</a:t>
            </a:r>
            <a:endParaRPr kumimoji="1" lang="en-US" altLang="ja-JP" dirty="0"/>
          </a:p>
        </p:txBody>
      </p:sp>
      <p:sp>
        <p:nvSpPr>
          <p:cNvPr id="4" name="スライド番号プレースホルダー 3">
            <a:extLst>
              <a:ext uri="{FF2B5EF4-FFF2-40B4-BE49-F238E27FC236}">
                <a16:creationId xmlns:a16="http://schemas.microsoft.com/office/drawing/2014/main" id="{71D26146-4DB3-D0A2-274E-1BC68886B10F}"/>
              </a:ext>
            </a:extLst>
          </p:cNvPr>
          <p:cNvSpPr>
            <a:spLocks noGrp="1"/>
          </p:cNvSpPr>
          <p:nvPr>
            <p:ph type="sldNum" sz="quarter" idx="5"/>
          </p:nvPr>
        </p:nvSpPr>
        <p:spPr/>
        <p:txBody>
          <a:bodyPr/>
          <a:lstStyle/>
          <a:p>
            <a:fld id="{A023B642-747E-4FB1-9413-3EF01E79E879}" type="slidenum">
              <a:rPr kumimoji="1" lang="ja-JP" altLang="en-US" smtClean="0"/>
              <a:t>27</a:t>
            </a:fld>
            <a:endParaRPr kumimoji="1" lang="ja-JP" altLang="en-US"/>
          </a:p>
        </p:txBody>
      </p:sp>
    </p:spTree>
    <p:extLst>
      <p:ext uri="{BB962C8B-B14F-4D97-AF65-F5344CB8AC3E}">
        <p14:creationId xmlns:p14="http://schemas.microsoft.com/office/powerpoint/2010/main" val="69941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CE3DF-4F7E-F07F-D05F-FCB30EA816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79C464-1664-20BD-DBB0-13B1204D7E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8BB11A-F0FA-BF4E-D1F9-34DD3EA58A3A}"/>
              </a:ext>
            </a:extLst>
          </p:cNvPr>
          <p:cNvSpPr>
            <a:spLocks noGrp="1"/>
          </p:cNvSpPr>
          <p:nvPr>
            <p:ph type="body" idx="1"/>
          </p:nvPr>
        </p:nvSpPr>
        <p:spPr/>
        <p:txBody>
          <a:bodyPr/>
          <a:lstStyle/>
          <a:p>
            <a:r>
              <a:rPr kumimoji="1" lang="ja-JP" altLang="en-US" dirty="0"/>
              <a:t>○　では、本日の講義の振り返りです。</a:t>
            </a:r>
            <a:endParaRPr kumimoji="1" lang="en-US" altLang="ja-JP" dirty="0"/>
          </a:p>
        </p:txBody>
      </p:sp>
      <p:sp>
        <p:nvSpPr>
          <p:cNvPr id="4" name="スライド番号プレースホルダー 3">
            <a:extLst>
              <a:ext uri="{FF2B5EF4-FFF2-40B4-BE49-F238E27FC236}">
                <a16:creationId xmlns:a16="http://schemas.microsoft.com/office/drawing/2014/main" id="{9EECB412-A55F-9C5A-0AC7-87C30679B72E}"/>
              </a:ext>
            </a:extLst>
          </p:cNvPr>
          <p:cNvSpPr>
            <a:spLocks noGrp="1"/>
          </p:cNvSpPr>
          <p:nvPr>
            <p:ph type="sldNum" sz="quarter" idx="5"/>
          </p:nvPr>
        </p:nvSpPr>
        <p:spPr/>
        <p:txBody>
          <a:bodyPr/>
          <a:lstStyle/>
          <a:p>
            <a:fld id="{A023B642-747E-4FB1-9413-3EF01E79E879}" type="slidenum">
              <a:rPr kumimoji="1" lang="ja-JP" altLang="en-US" smtClean="0"/>
              <a:t>28</a:t>
            </a:fld>
            <a:endParaRPr kumimoji="1" lang="ja-JP" altLang="en-US"/>
          </a:p>
        </p:txBody>
      </p:sp>
    </p:spTree>
    <p:extLst>
      <p:ext uri="{BB962C8B-B14F-4D97-AF65-F5344CB8AC3E}">
        <p14:creationId xmlns:p14="http://schemas.microsoft.com/office/powerpoint/2010/main" val="1639047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70FD-F736-08E7-F81A-AF58DA8A90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1F34EC-705A-1190-5829-1558E8AB68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7B4170-F0C2-5959-D34C-8FF54E53EC87}"/>
              </a:ext>
            </a:extLst>
          </p:cNvPr>
          <p:cNvSpPr>
            <a:spLocks noGrp="1"/>
          </p:cNvSpPr>
          <p:nvPr>
            <p:ph type="body" idx="1"/>
          </p:nvPr>
        </p:nvSpPr>
        <p:spPr/>
        <p:txBody>
          <a:bodyPr/>
          <a:lstStyle/>
          <a:p>
            <a:r>
              <a:rPr kumimoji="1" lang="ja-JP" altLang="en-US" dirty="0"/>
              <a:t>○　発達支持的生徒指導は、日常的な日々の挨拶、声かけ、励まし、賞賛、対話、授業や行事等を通した個と集団への働きかけが大切であるということ</a:t>
            </a:r>
            <a:endParaRPr kumimoji="1" lang="en-US" altLang="ja-JP" dirty="0"/>
          </a:p>
          <a:p>
            <a:endParaRPr kumimoji="1" lang="en-US" altLang="ja-JP" dirty="0"/>
          </a:p>
          <a:p>
            <a:r>
              <a:rPr kumimoji="1" lang="ja-JP" altLang="en-US" dirty="0"/>
              <a:t>○　生徒指導の方法として、基本的な内容である</a:t>
            </a:r>
            <a:endParaRPr kumimoji="1" lang="en-US" altLang="ja-JP" dirty="0"/>
          </a:p>
          <a:p>
            <a:r>
              <a:rPr kumimoji="1" lang="ja-JP" altLang="en-US" dirty="0"/>
              <a:t>　１　児童生徒理解</a:t>
            </a:r>
            <a:endParaRPr kumimoji="1" lang="en-US" altLang="ja-JP" dirty="0"/>
          </a:p>
          <a:p>
            <a:r>
              <a:rPr kumimoji="1" lang="ja-JP" altLang="en-US" dirty="0"/>
              <a:t>　２　集団指導と個別指導　について、例を挙げながら説明を行いました。</a:t>
            </a:r>
            <a:endParaRPr kumimoji="1" lang="en-US" altLang="ja-JP" dirty="0"/>
          </a:p>
        </p:txBody>
      </p:sp>
      <p:sp>
        <p:nvSpPr>
          <p:cNvPr id="4" name="スライド番号プレースホルダー 3">
            <a:extLst>
              <a:ext uri="{FF2B5EF4-FFF2-40B4-BE49-F238E27FC236}">
                <a16:creationId xmlns:a16="http://schemas.microsoft.com/office/drawing/2014/main" id="{FF4E6828-1538-2987-CC15-FD96AC475A84}"/>
              </a:ext>
            </a:extLst>
          </p:cNvPr>
          <p:cNvSpPr>
            <a:spLocks noGrp="1"/>
          </p:cNvSpPr>
          <p:nvPr>
            <p:ph type="sldNum" sz="quarter" idx="5"/>
          </p:nvPr>
        </p:nvSpPr>
        <p:spPr/>
        <p:txBody>
          <a:bodyPr/>
          <a:lstStyle/>
          <a:p>
            <a:fld id="{A023B642-747E-4FB1-9413-3EF01E79E879}" type="slidenum">
              <a:rPr kumimoji="1" lang="ja-JP" altLang="en-US" smtClean="0"/>
              <a:t>29</a:t>
            </a:fld>
            <a:endParaRPr kumimoji="1" lang="ja-JP" altLang="en-US"/>
          </a:p>
        </p:txBody>
      </p:sp>
    </p:spTree>
    <p:extLst>
      <p:ext uri="{BB962C8B-B14F-4D97-AF65-F5344CB8AC3E}">
        <p14:creationId xmlns:p14="http://schemas.microsoft.com/office/powerpoint/2010/main" val="105886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995B-E462-B4D9-5D69-73A32C883F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2C90A5-A8AD-F286-05C9-09C0FFF582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CB3499-0317-F496-24E9-9EEE68750947}"/>
              </a:ext>
            </a:extLst>
          </p:cNvPr>
          <p:cNvSpPr>
            <a:spLocks noGrp="1"/>
          </p:cNvSpPr>
          <p:nvPr>
            <p:ph type="body" idx="1"/>
          </p:nvPr>
        </p:nvSpPr>
        <p:spPr/>
        <p:txBody>
          <a:bodyPr/>
          <a:lstStyle/>
          <a:p>
            <a:pPr defTabSz="931134">
              <a:defRPr/>
            </a:pPr>
            <a:r>
              <a:rPr kumimoji="1" lang="ja-JP" altLang="en-US" dirty="0"/>
              <a:t>○　このグラフは、中部教育事務所管内・小中・義務教育学校における、令和６年度の「いじめの認知件数」を月別に表したものになります。</a:t>
            </a:r>
            <a:endParaRPr kumimoji="1" lang="en-US" altLang="ja-JP" dirty="0"/>
          </a:p>
          <a:p>
            <a:r>
              <a:rPr kumimoji="1" lang="ja-JP" altLang="en-US" dirty="0"/>
              <a:t>○　今回、みなさんには、月毎における棒グラフの変化に着目していただきたいので、縦軸の数値は、あえて表示しておりません。</a:t>
            </a:r>
            <a:endParaRPr kumimoji="1" lang="en-US" altLang="ja-JP" dirty="0"/>
          </a:p>
          <a:p>
            <a:r>
              <a:rPr kumimoji="1" lang="ja-JP" altLang="en-US" dirty="0"/>
              <a:t>○　赤い矢印を見てください。まず、４月～５、６月にかけて認知件数は急激に増えています。さらに、夏休み後、９月～１０月にかけて、また増えていることも分かると思います。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まず、我々が意識しなければならないのは、年度当初や及び長期休み明けにおける、支援の重要性です。４月時点での声かけ、慣れてきた頃の支援はどうだったのか、振り返る必要があると考えます。</a:t>
            </a:r>
            <a:endParaRPr kumimoji="1" lang="en-US" altLang="ja-JP" dirty="0"/>
          </a:p>
          <a:p>
            <a:r>
              <a:rPr kumimoji="1" lang="ja-JP" altLang="en-US" dirty="0"/>
              <a:t>○　ただ、１２月～３月を見てください。一定の認知数はありますが、横ばいの状態となっています。要因は様々あると思いますが、</a:t>
            </a:r>
            <a:endParaRPr kumimoji="1" lang="en-US" altLang="ja-JP" dirty="0"/>
          </a:p>
          <a:p>
            <a:r>
              <a:rPr kumimoji="1" lang="ja-JP" altLang="en-US" dirty="0"/>
              <a:t>○　これは、学校において、いろいろな問題が起こりながらも、先生方が、粘り強く児童生徒と向き合っている証拠です。そして、なおかつ、先生方による日常的な支援や働きかけが、徐々に浸透している成果とも考えられます。これは、先生方の御支援の賜です。</a:t>
            </a:r>
            <a:endParaRPr kumimoji="1" lang="en-US" altLang="ja-JP"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D249F2F3-9406-0C4F-32E3-88E119A6D1AF}"/>
              </a:ext>
            </a:extLst>
          </p:cNvPr>
          <p:cNvSpPr>
            <a:spLocks noGrp="1"/>
          </p:cNvSpPr>
          <p:nvPr>
            <p:ph type="sldNum" sz="quarter" idx="5"/>
          </p:nvPr>
        </p:nvSpPr>
        <p:spPr/>
        <p:txBody>
          <a:bodyPr/>
          <a:lstStyle/>
          <a:p>
            <a:fld id="{A023B642-747E-4FB1-9413-3EF01E79E879}" type="slidenum">
              <a:rPr kumimoji="1" lang="ja-JP" altLang="en-US" smtClean="0"/>
              <a:t>3</a:t>
            </a:fld>
            <a:endParaRPr kumimoji="1" lang="ja-JP" altLang="en-US"/>
          </a:p>
        </p:txBody>
      </p:sp>
    </p:spTree>
    <p:extLst>
      <p:ext uri="{BB962C8B-B14F-4D97-AF65-F5344CB8AC3E}">
        <p14:creationId xmlns:p14="http://schemas.microsoft.com/office/powerpoint/2010/main" val="4140295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411C-3D52-1E2B-1EC9-B18048A4C0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1303FC-03BB-B63A-09C4-2858611786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EF775-78A2-06E9-9490-2AFA3B97EB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学校には、様々な状況の児童生徒がいます。どんな児童生徒でも、本人が抱えている本当の思いというものは見えにくいものです。</a:t>
            </a:r>
            <a:endParaRPr kumimoji="1" lang="en-US" altLang="ja-JP" dirty="0"/>
          </a:p>
          <a:p>
            <a:endParaRPr kumimoji="1" lang="en-US" altLang="ja-JP" dirty="0"/>
          </a:p>
          <a:p>
            <a:r>
              <a:rPr kumimoji="1" lang="ja-JP" altLang="en-US" dirty="0"/>
              <a:t>○　だからこそ、誰一人取り残さない生徒指導を行うには、</a:t>
            </a:r>
            <a:endParaRPr kumimoji="1" lang="en-US" altLang="ja-JP" dirty="0"/>
          </a:p>
          <a:p>
            <a:r>
              <a:rPr kumimoji="1" lang="ja-JP" altLang="en-US" dirty="0"/>
              <a:t>○　一人一人を見る、そして、関わりをもっていく、という児童生徒理解</a:t>
            </a:r>
            <a:endParaRPr kumimoji="1" lang="en-US" altLang="ja-JP" dirty="0"/>
          </a:p>
          <a:p>
            <a:r>
              <a:rPr kumimoji="1" lang="ja-JP" altLang="en-US" dirty="0"/>
              <a:t>○　集団づくりを基盤とした集団指導と</a:t>
            </a:r>
            <a:r>
              <a:rPr kumimoji="1" lang="ja-JP" altLang="en-US"/>
              <a:t>個別指導の相互作用が</a:t>
            </a:r>
            <a:r>
              <a:rPr kumimoji="1" lang="ja-JP" altLang="en-US" dirty="0"/>
              <a:t>重要になります。</a:t>
            </a:r>
            <a:endParaRPr kumimoji="1" lang="en-US" altLang="ja-JP" dirty="0"/>
          </a:p>
          <a:p>
            <a:endParaRPr kumimoji="1" lang="en-US" altLang="ja-JP" dirty="0"/>
          </a:p>
          <a:p>
            <a:r>
              <a:rPr kumimoji="1" lang="ja-JP" altLang="en-US" dirty="0"/>
              <a:t>○　そして、これらのことを、全職員で考えること、そして、全職員でやってみること、これが本当の意味での「チーム支援」であると考えます。</a:t>
            </a:r>
            <a:endParaRPr kumimoji="1" lang="en-US" altLang="ja-JP" dirty="0"/>
          </a:p>
          <a:p>
            <a:r>
              <a:rPr kumimoji="1" lang="ja-JP" altLang="en-US" dirty="0"/>
              <a:t>○　講義のはじめにも、伝えさせていただきましたが、先生方は学校の核となる先生方です。この、チーム支援を上手にコーディネートすることが、生徒指導主事の大きな役割です。</a:t>
            </a:r>
            <a:endParaRPr kumimoji="1" lang="en-US" altLang="ja-JP" dirty="0"/>
          </a:p>
          <a:p>
            <a:r>
              <a:rPr kumimoji="1" lang="ja-JP" altLang="en-US" dirty="0"/>
              <a:t>○　先生方の力が、これまで以上に、周りの先生方を支える、引いては児童生徒を支える力になることを願っています。</a:t>
            </a:r>
            <a:endParaRPr kumimoji="1" lang="en-US" altLang="ja-JP" dirty="0"/>
          </a:p>
          <a:p>
            <a:r>
              <a:rPr kumimoji="1" lang="ja-JP" altLang="en-US" dirty="0"/>
              <a:t>○　以上で、講義を終了します。ありがとうございました。</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C0EF691F-5438-71D2-EF07-6C07F39B77EF}"/>
              </a:ext>
            </a:extLst>
          </p:cNvPr>
          <p:cNvSpPr>
            <a:spLocks noGrp="1"/>
          </p:cNvSpPr>
          <p:nvPr>
            <p:ph type="sldNum" sz="quarter" idx="5"/>
          </p:nvPr>
        </p:nvSpPr>
        <p:spPr/>
        <p:txBody>
          <a:bodyPr/>
          <a:lstStyle/>
          <a:p>
            <a:fld id="{A023B642-747E-4FB1-9413-3EF01E79E879}" type="slidenum">
              <a:rPr kumimoji="1" lang="ja-JP" altLang="en-US" smtClean="0"/>
              <a:t>30</a:t>
            </a:fld>
            <a:endParaRPr kumimoji="1" lang="ja-JP" altLang="en-US"/>
          </a:p>
        </p:txBody>
      </p:sp>
    </p:spTree>
    <p:extLst>
      <p:ext uri="{BB962C8B-B14F-4D97-AF65-F5344CB8AC3E}">
        <p14:creationId xmlns:p14="http://schemas.microsoft.com/office/powerpoint/2010/main" val="33721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5E2AC-FFD6-28FD-1214-4EDF0BFEB9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B3DE29-0CE1-4127-CB40-FCF8975EFA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B1B925-91DE-7664-E2B6-E44E0E4B4D4D}"/>
              </a:ext>
            </a:extLst>
          </p:cNvPr>
          <p:cNvSpPr>
            <a:spLocks noGrp="1"/>
          </p:cNvSpPr>
          <p:nvPr>
            <p:ph type="body" idx="1"/>
          </p:nvPr>
        </p:nvSpPr>
        <p:spPr/>
        <p:txBody>
          <a:bodyPr/>
          <a:lstStyle/>
          <a:p>
            <a:r>
              <a:rPr kumimoji="1" lang="ja-JP" altLang="en-US" dirty="0"/>
              <a:t>○　今回は、あくまで一つの例として、「いじめの認知件数」の年間の変化について、紹介しました。</a:t>
            </a:r>
            <a:endParaRPr kumimoji="1" lang="en-US" altLang="ja-JP" dirty="0"/>
          </a:p>
          <a:p>
            <a:r>
              <a:rPr kumimoji="1" lang="ja-JP" altLang="en-US" dirty="0"/>
              <a:t>○　いじめは、当然その後の対応が大切であり、先生方が日々力を尽くされていることを踏まえたうえで、</a:t>
            </a:r>
            <a:endParaRPr kumimoji="1" lang="en-US" altLang="ja-JP" dirty="0"/>
          </a:p>
          <a:p>
            <a:r>
              <a:rPr kumimoji="1" lang="ja-JP" altLang="en-US" dirty="0"/>
              <a:t>○　今回お伝えしたいのは、</a:t>
            </a:r>
            <a:r>
              <a:rPr kumimoji="1" lang="en-US" altLang="ja-JP" dirty="0"/>
              <a:t>【</a:t>
            </a:r>
            <a:r>
              <a:rPr kumimoji="1" lang="ja-JP" altLang="en-US" dirty="0"/>
              <a:t>クリック</a:t>
            </a:r>
            <a:r>
              <a:rPr kumimoji="1" lang="en-US" altLang="ja-JP" dirty="0"/>
              <a:t>】</a:t>
            </a:r>
            <a:r>
              <a:rPr kumimoji="1" lang="ja-JP" altLang="en-US" dirty="0"/>
              <a:t>「事象が起こる前の日常における支援」になります。</a:t>
            </a:r>
            <a:endParaRPr kumimoji="1" lang="en-US" altLang="ja-JP" dirty="0"/>
          </a:p>
          <a:p>
            <a:r>
              <a:rPr kumimoji="1" lang="ja-JP" altLang="en-US" dirty="0"/>
              <a:t>　　</a:t>
            </a:r>
            <a:r>
              <a:rPr kumimoji="1" lang="en-US" altLang="ja-JP" dirty="0"/>
              <a:t>【</a:t>
            </a:r>
            <a:r>
              <a:rPr kumimoji="1" lang="ja-JP" altLang="en-US" dirty="0"/>
              <a:t>クリック</a:t>
            </a:r>
            <a:r>
              <a:rPr kumimoji="1" lang="en-US" altLang="ja-JP" dirty="0"/>
              <a:t>】</a:t>
            </a:r>
          </a:p>
          <a:p>
            <a:r>
              <a:rPr kumimoji="1" lang="ja-JP" altLang="en-US" dirty="0"/>
              <a:t>○　先生方が、特定の児童生徒だけに対応するのではなく、日常的な支援を根気強く、集団の風土づくりに向けて、各学校が取り組んでいただいていることが、大幅な増加の抑制につながっているのだと思いま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11FE388-002B-5F1F-5FB3-B578C3BFB1F4}"/>
              </a:ext>
            </a:extLst>
          </p:cNvPr>
          <p:cNvSpPr>
            <a:spLocks noGrp="1"/>
          </p:cNvSpPr>
          <p:nvPr>
            <p:ph type="sldNum" sz="quarter" idx="5"/>
          </p:nvPr>
        </p:nvSpPr>
        <p:spPr/>
        <p:txBody>
          <a:bodyPr/>
          <a:lstStyle/>
          <a:p>
            <a:fld id="{A023B642-747E-4FB1-9413-3EF01E79E879}" type="slidenum">
              <a:rPr kumimoji="1" lang="ja-JP" altLang="en-US" smtClean="0"/>
              <a:t>4</a:t>
            </a:fld>
            <a:endParaRPr kumimoji="1" lang="ja-JP" altLang="en-US"/>
          </a:p>
        </p:txBody>
      </p:sp>
    </p:spTree>
    <p:extLst>
      <p:ext uri="{BB962C8B-B14F-4D97-AF65-F5344CB8AC3E}">
        <p14:creationId xmlns:p14="http://schemas.microsoft.com/office/powerpoint/2010/main" val="335966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B224-CE03-5E0E-B482-79ACE1C968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BD49F4-4932-56D0-BDFA-FFF295B71A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75DEEE-6525-0CF9-1CFD-1DCF04881CBC}"/>
              </a:ext>
            </a:extLst>
          </p:cNvPr>
          <p:cNvSpPr>
            <a:spLocks noGrp="1"/>
          </p:cNvSpPr>
          <p:nvPr>
            <p:ph type="body" idx="1"/>
          </p:nvPr>
        </p:nvSpPr>
        <p:spPr/>
        <p:txBody>
          <a:bodyPr/>
          <a:lstStyle/>
          <a:p>
            <a:pPr defTabSz="931134">
              <a:defRPr/>
            </a:pPr>
            <a:r>
              <a:rPr kumimoji="1" lang="ja-JP" altLang="en-US" dirty="0"/>
              <a:t>○　このことは、生徒指導提要にもある重層的支援構造の「発達支持的生徒指導」として、明記されています。</a:t>
            </a:r>
            <a:endParaRPr kumimoji="1" lang="en-US" altLang="ja-JP" dirty="0"/>
          </a:p>
          <a:p>
            <a:pPr defTabSz="931134">
              <a:defRPr/>
            </a:pPr>
            <a:endParaRPr kumimoji="1" lang="en-US" altLang="ja-JP" dirty="0"/>
          </a:p>
          <a:p>
            <a:pPr defTabSz="931134">
              <a:defRPr/>
            </a:pP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034882FC-CE8F-243E-3E19-DAA252C43251}"/>
              </a:ext>
            </a:extLst>
          </p:cNvPr>
          <p:cNvSpPr>
            <a:spLocks noGrp="1"/>
          </p:cNvSpPr>
          <p:nvPr>
            <p:ph type="sldNum" sz="quarter" idx="5"/>
          </p:nvPr>
        </p:nvSpPr>
        <p:spPr/>
        <p:txBody>
          <a:bodyPr/>
          <a:lstStyle/>
          <a:p>
            <a:fld id="{A023B642-747E-4FB1-9413-3EF01E79E879}" type="slidenum">
              <a:rPr kumimoji="1" lang="ja-JP" altLang="en-US" smtClean="0"/>
              <a:t>5</a:t>
            </a:fld>
            <a:endParaRPr kumimoji="1" lang="ja-JP" altLang="en-US"/>
          </a:p>
        </p:txBody>
      </p:sp>
    </p:spTree>
    <p:extLst>
      <p:ext uri="{BB962C8B-B14F-4D97-AF65-F5344CB8AC3E}">
        <p14:creationId xmlns:p14="http://schemas.microsoft.com/office/powerpoint/2010/main" val="46669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44B4C-3E05-BC77-B037-C28851BC99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9DDE50-6337-6C78-EF46-80C6D5EFF7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314F78-E705-3269-9429-0C169457DE8B}"/>
              </a:ext>
            </a:extLst>
          </p:cNvPr>
          <p:cNvSpPr>
            <a:spLocks noGrp="1"/>
          </p:cNvSpPr>
          <p:nvPr>
            <p:ph type="body" idx="1"/>
          </p:nvPr>
        </p:nvSpPr>
        <p:spPr/>
        <p:txBody>
          <a:bodyPr/>
          <a:lstStyle/>
          <a:p>
            <a:r>
              <a:rPr kumimoji="1" lang="ja-JP" altLang="en-US" dirty="0"/>
              <a:t>○　先程、人権同和・生徒指導課の説明にもありましたが、発達支持的生徒指導について、もう一度確認です。</a:t>
            </a:r>
            <a:endParaRPr kumimoji="1" lang="en-US" altLang="ja-JP" dirty="0"/>
          </a:p>
          <a:p>
            <a:endParaRPr kumimoji="1" lang="en-US" altLang="ja-JP" dirty="0"/>
          </a:p>
          <a:p>
            <a:r>
              <a:rPr kumimoji="1" lang="ja-JP" altLang="en-US" dirty="0"/>
              <a:t>○　発達支持的生徒指導は、</a:t>
            </a:r>
            <a:r>
              <a:rPr kumimoji="1" lang="en-US" altLang="ja-JP" dirty="0"/>
              <a:t>【</a:t>
            </a:r>
            <a:r>
              <a:rPr kumimoji="1" lang="ja-JP" altLang="en-US" dirty="0"/>
              <a:t>項目を読み上げる</a:t>
            </a:r>
            <a:r>
              <a:rPr kumimoji="1" lang="en-US" altLang="ja-JP" dirty="0"/>
              <a:t>】</a:t>
            </a:r>
          </a:p>
          <a:p>
            <a:endParaRPr kumimoji="1" lang="en-US" altLang="ja-JP" dirty="0"/>
          </a:p>
          <a:p>
            <a:r>
              <a:rPr kumimoji="1" lang="ja-JP" altLang="en-US" dirty="0"/>
              <a:t>○　具体的に言うと、</a:t>
            </a:r>
            <a:r>
              <a:rPr kumimoji="1" lang="en-US" altLang="ja-JP" dirty="0"/>
              <a:t>【</a:t>
            </a:r>
            <a:r>
              <a:rPr kumimoji="1" lang="ja-JP" altLang="en-US" dirty="0"/>
              <a:t>読み上げる</a:t>
            </a:r>
            <a:r>
              <a:rPr kumimoji="1" lang="en-US" altLang="ja-JP" dirty="0"/>
              <a:t>】</a:t>
            </a:r>
            <a:r>
              <a:rPr kumimoji="1" lang="ja-JP" altLang="en-US" dirty="0"/>
              <a:t>ということになります。</a:t>
            </a:r>
            <a:endParaRPr kumimoji="1" lang="en-US" altLang="ja-JP" dirty="0"/>
          </a:p>
        </p:txBody>
      </p:sp>
      <p:sp>
        <p:nvSpPr>
          <p:cNvPr id="4" name="スライド番号プレースホルダー 3">
            <a:extLst>
              <a:ext uri="{FF2B5EF4-FFF2-40B4-BE49-F238E27FC236}">
                <a16:creationId xmlns:a16="http://schemas.microsoft.com/office/drawing/2014/main" id="{C822CA0D-3426-E023-66EC-5D890A8778A3}"/>
              </a:ext>
            </a:extLst>
          </p:cNvPr>
          <p:cNvSpPr>
            <a:spLocks noGrp="1"/>
          </p:cNvSpPr>
          <p:nvPr>
            <p:ph type="sldNum" sz="quarter" idx="5"/>
          </p:nvPr>
        </p:nvSpPr>
        <p:spPr/>
        <p:txBody>
          <a:bodyPr/>
          <a:lstStyle/>
          <a:p>
            <a:fld id="{A023B642-747E-4FB1-9413-3EF01E79E879}" type="slidenum">
              <a:rPr kumimoji="1" lang="ja-JP" altLang="en-US" smtClean="0"/>
              <a:t>6</a:t>
            </a:fld>
            <a:endParaRPr kumimoji="1" lang="ja-JP" altLang="en-US"/>
          </a:p>
        </p:txBody>
      </p:sp>
    </p:spTree>
    <p:extLst>
      <p:ext uri="{BB962C8B-B14F-4D97-AF65-F5344CB8AC3E}">
        <p14:creationId xmlns:p14="http://schemas.microsoft.com/office/powerpoint/2010/main" val="248253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3EFA-EC06-988E-8275-F4F0966BD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3AE88E-437B-FC26-D87A-2144B646E7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63FBA4-BC5E-4B7E-6C0C-27B2D870176F}"/>
              </a:ext>
            </a:extLst>
          </p:cNvPr>
          <p:cNvSpPr>
            <a:spLocks noGrp="1"/>
          </p:cNvSpPr>
          <p:nvPr>
            <p:ph type="body" idx="1"/>
          </p:nvPr>
        </p:nvSpPr>
        <p:spPr/>
        <p:txBody>
          <a:bodyPr/>
          <a:lstStyle/>
          <a:p>
            <a:r>
              <a:rPr kumimoji="1" lang="ja-JP" altLang="en-US" dirty="0"/>
              <a:t>○　本日の講義は、</a:t>
            </a:r>
            <a:endParaRPr kumimoji="1" lang="en-US" altLang="ja-JP" dirty="0"/>
          </a:p>
          <a:p>
            <a:endParaRPr kumimoji="1" lang="en-US" altLang="ja-JP" dirty="0"/>
          </a:p>
          <a:p>
            <a:r>
              <a:rPr kumimoji="1" lang="ja-JP" altLang="en-US" dirty="0"/>
              <a:t>○　発達支持的生徒指導は・・・ということを講義の基盤としながら、こちらの流れで、話を進めさせていただきます。</a:t>
            </a:r>
            <a:endParaRPr kumimoji="1" lang="en-US" altLang="ja-JP" dirty="0"/>
          </a:p>
        </p:txBody>
      </p:sp>
      <p:sp>
        <p:nvSpPr>
          <p:cNvPr id="4" name="スライド番号プレースホルダー 3">
            <a:extLst>
              <a:ext uri="{FF2B5EF4-FFF2-40B4-BE49-F238E27FC236}">
                <a16:creationId xmlns:a16="http://schemas.microsoft.com/office/drawing/2014/main" id="{7F3E59EC-3447-E7A9-117E-9D81302FDB09}"/>
              </a:ext>
            </a:extLst>
          </p:cNvPr>
          <p:cNvSpPr>
            <a:spLocks noGrp="1"/>
          </p:cNvSpPr>
          <p:nvPr>
            <p:ph type="sldNum" sz="quarter" idx="5"/>
          </p:nvPr>
        </p:nvSpPr>
        <p:spPr/>
        <p:txBody>
          <a:bodyPr/>
          <a:lstStyle/>
          <a:p>
            <a:fld id="{A023B642-747E-4FB1-9413-3EF01E79E879}" type="slidenum">
              <a:rPr kumimoji="1" lang="ja-JP" altLang="en-US" smtClean="0"/>
              <a:t>7</a:t>
            </a:fld>
            <a:endParaRPr kumimoji="1" lang="ja-JP" altLang="en-US"/>
          </a:p>
        </p:txBody>
      </p:sp>
    </p:spTree>
    <p:extLst>
      <p:ext uri="{BB962C8B-B14F-4D97-AF65-F5344CB8AC3E}">
        <p14:creationId xmlns:p14="http://schemas.microsoft.com/office/powerpoint/2010/main" val="218005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7E39-3094-20EA-7FE3-463F2AA2AA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3F0EDC-D011-300A-C984-158BA4C09D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CF603A-BA85-1C28-8597-F9B88205B430}"/>
              </a:ext>
            </a:extLst>
          </p:cNvPr>
          <p:cNvSpPr>
            <a:spLocks noGrp="1"/>
          </p:cNvSpPr>
          <p:nvPr>
            <p:ph type="body" idx="1"/>
          </p:nvPr>
        </p:nvSpPr>
        <p:spPr/>
        <p:txBody>
          <a:bodyPr/>
          <a:lstStyle/>
          <a:p>
            <a:r>
              <a:rPr kumimoji="1" lang="ja-JP" altLang="en-US" dirty="0"/>
              <a:t>○　それでは、まず、「１　学校の現状について」です。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8F107963-C09C-18FE-086E-B727F182B725}"/>
              </a:ext>
            </a:extLst>
          </p:cNvPr>
          <p:cNvSpPr>
            <a:spLocks noGrp="1"/>
          </p:cNvSpPr>
          <p:nvPr>
            <p:ph type="sldNum" sz="quarter" idx="5"/>
          </p:nvPr>
        </p:nvSpPr>
        <p:spPr/>
        <p:txBody>
          <a:bodyPr/>
          <a:lstStyle/>
          <a:p>
            <a:fld id="{A023B642-747E-4FB1-9413-3EF01E79E879}" type="slidenum">
              <a:rPr kumimoji="1" lang="ja-JP" altLang="en-US" smtClean="0"/>
              <a:t>8</a:t>
            </a:fld>
            <a:endParaRPr kumimoji="1" lang="ja-JP" altLang="en-US"/>
          </a:p>
        </p:txBody>
      </p:sp>
    </p:spTree>
    <p:extLst>
      <p:ext uri="{BB962C8B-B14F-4D97-AF65-F5344CB8AC3E}">
        <p14:creationId xmlns:p14="http://schemas.microsoft.com/office/powerpoint/2010/main" val="77359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1435-C276-B34D-842B-76B495B86F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7919D0-D48A-13B4-06B8-8BC2714132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FF2F8D-5C91-CDCB-1998-9C995AEC5B1C}"/>
              </a:ext>
            </a:extLst>
          </p:cNvPr>
          <p:cNvSpPr>
            <a:spLocks noGrp="1"/>
          </p:cNvSpPr>
          <p:nvPr>
            <p:ph type="body" idx="1"/>
          </p:nvPr>
        </p:nvSpPr>
        <p:spPr/>
        <p:txBody>
          <a:bodyPr/>
          <a:lstStyle/>
          <a:p>
            <a:r>
              <a:rPr kumimoji="1" lang="ja-JP" altLang="en-US" dirty="0"/>
              <a:t>○　令和３年に中央教育審議会答申、「令和の日本型学校教育の構築を目指して」において、</a:t>
            </a:r>
            <a:endParaRPr kumimoji="1" lang="en-US" altLang="ja-JP" dirty="0"/>
          </a:p>
          <a:p>
            <a:endParaRPr kumimoji="1" lang="en-US" altLang="ja-JP" dirty="0"/>
          </a:p>
          <a:p>
            <a:r>
              <a:rPr kumimoji="1" lang="ja-JP" altLang="en-US" dirty="0"/>
              <a:t>○　今日の学校教育が直面している課題として、「子供たちの多様化」が挙げられており、ここに示すような状況が顕著であると述べられています。</a:t>
            </a:r>
            <a:endParaRPr kumimoji="1" lang="en-US" altLang="ja-JP" dirty="0"/>
          </a:p>
          <a:p>
            <a:endParaRPr kumimoji="1" lang="en-US" altLang="ja-JP" dirty="0"/>
          </a:p>
          <a:p>
            <a:r>
              <a:rPr kumimoji="1" lang="ja-JP" altLang="en-US" dirty="0"/>
              <a:t>○　先生方は、この中で、特にどの部分を学校の課題として捉えていらっしゃるでしょうか。</a:t>
            </a:r>
            <a:endParaRPr kumimoji="1" lang="en-US" altLang="ja-JP" dirty="0"/>
          </a:p>
          <a:p>
            <a:endParaRPr kumimoji="1" lang="en-US" altLang="ja-JP" dirty="0"/>
          </a:p>
          <a:p>
            <a:r>
              <a:rPr kumimoji="1" lang="ja-JP" altLang="en-US" dirty="0"/>
              <a:t>○　各課題の現状について、少しくわしく見てみます。</a:t>
            </a:r>
            <a:endParaRPr kumimoji="1" lang="en-US" altLang="ja-JP" dirty="0"/>
          </a:p>
        </p:txBody>
      </p:sp>
      <p:sp>
        <p:nvSpPr>
          <p:cNvPr id="4" name="スライド番号プレースホルダー 3">
            <a:extLst>
              <a:ext uri="{FF2B5EF4-FFF2-40B4-BE49-F238E27FC236}">
                <a16:creationId xmlns:a16="http://schemas.microsoft.com/office/drawing/2014/main" id="{1470DD8B-58C8-5214-C4DF-93E83C1201CA}"/>
              </a:ext>
            </a:extLst>
          </p:cNvPr>
          <p:cNvSpPr>
            <a:spLocks noGrp="1"/>
          </p:cNvSpPr>
          <p:nvPr>
            <p:ph type="sldNum" sz="quarter" idx="5"/>
          </p:nvPr>
        </p:nvSpPr>
        <p:spPr/>
        <p:txBody>
          <a:bodyPr/>
          <a:lstStyle/>
          <a:p>
            <a:fld id="{A023B642-747E-4FB1-9413-3EF01E79E879}" type="slidenum">
              <a:rPr kumimoji="1" lang="ja-JP" altLang="en-US" smtClean="0"/>
              <a:t>9</a:t>
            </a:fld>
            <a:endParaRPr kumimoji="1" lang="ja-JP" altLang="en-US"/>
          </a:p>
        </p:txBody>
      </p:sp>
    </p:spTree>
    <p:extLst>
      <p:ext uri="{BB962C8B-B14F-4D97-AF65-F5344CB8AC3E}">
        <p14:creationId xmlns:p14="http://schemas.microsoft.com/office/powerpoint/2010/main" val="349737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386291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362388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26010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40423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19257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314535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363343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8732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291916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362182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E481CE-63D4-4A65-AB4C-5D8A6042F955}" type="datetimeFigureOut">
              <a:rPr kumimoji="1" lang="ja-JP" altLang="en-US" smtClean="0"/>
              <a:t>2025/7/4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10411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481CE-63D4-4A65-AB4C-5D8A6042F955}" type="datetimeFigureOut">
              <a:rPr kumimoji="1" lang="ja-JP" altLang="en-US" smtClean="0"/>
              <a:t>2025/7/4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8601C-B814-4B92-A812-AF1D6D9D17D3}" type="slidenum">
              <a:rPr kumimoji="1" lang="ja-JP" altLang="en-US" smtClean="0"/>
              <a:t>‹#›</a:t>
            </a:fld>
            <a:endParaRPr kumimoji="1" lang="ja-JP" altLang="en-US"/>
          </a:p>
        </p:txBody>
      </p:sp>
    </p:spTree>
    <p:extLst>
      <p:ext uri="{BB962C8B-B14F-4D97-AF65-F5344CB8AC3E}">
        <p14:creationId xmlns:p14="http://schemas.microsoft.com/office/powerpoint/2010/main" val="297196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366F33D-F7E0-FE04-1E4F-CA07DE07796A}"/>
              </a:ext>
            </a:extLst>
          </p:cNvPr>
          <p:cNvSpPr>
            <a:spLocks noGrp="1"/>
          </p:cNvSpPr>
          <p:nvPr>
            <p:ph type="ctrTitle"/>
          </p:nvPr>
        </p:nvSpPr>
        <p:spPr>
          <a:xfrm>
            <a:off x="785305" y="934065"/>
            <a:ext cx="7570839" cy="3334995"/>
          </a:xfrm>
        </p:spPr>
        <p:txBody>
          <a:bodyPr vert="horz" lIns="91440" tIns="45720" rIns="91440" bIns="45720" rtlCol="0" anchor="t">
            <a:norm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令和７年度　小・中・義務教育・高等・特別支援学校生徒指導主事等連絡協議会</a:t>
            </a:r>
            <a:br>
              <a:rPr kumimoji="1" lang="en-US" altLang="ja-JP" sz="1600" dirty="0">
                <a:latin typeface="UD デジタル 教科書体 NK-R" panose="02020400000000000000" pitchFamily="18" charset="-128"/>
                <a:ea typeface="UD デジタル 教科書体 NK-R" panose="02020400000000000000" pitchFamily="18" charset="-128"/>
              </a:rPr>
            </a:br>
            <a:br>
              <a:rPr kumimoji="1" lang="en-US" altLang="ja-JP" sz="1600" dirty="0">
                <a:latin typeface="UD デジタル 教科書体 NK-R" panose="02020400000000000000" pitchFamily="18" charset="-128"/>
                <a:ea typeface="UD デジタル 教科書体 NK-R" panose="02020400000000000000" pitchFamily="18" charset="-128"/>
              </a:rPr>
            </a:br>
            <a:br>
              <a:rPr kumimoji="1"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4000" dirty="0">
                <a:latin typeface="UD デジタル 教科書体 NK-R" panose="02020400000000000000" pitchFamily="18" charset="-128"/>
                <a:ea typeface="UD デジタル 教科書体 NK-R" panose="02020400000000000000" pitchFamily="18" charset="-128"/>
              </a:rPr>
              <a:t>発達支持的生徒指導について</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6" name="字幕 5">
            <a:extLst>
              <a:ext uri="{FF2B5EF4-FFF2-40B4-BE49-F238E27FC236}">
                <a16:creationId xmlns:a16="http://schemas.microsoft.com/office/drawing/2014/main" id="{23C7F1E8-4C93-57AF-23A5-A0B5EAD4D019}"/>
              </a:ext>
            </a:extLst>
          </p:cNvPr>
          <p:cNvSpPr>
            <a:spLocks noGrp="1"/>
          </p:cNvSpPr>
          <p:nvPr>
            <p:ph type="subTitle" idx="1"/>
          </p:nvPr>
        </p:nvSpPr>
        <p:spPr>
          <a:xfrm>
            <a:off x="6089719" y="5403807"/>
            <a:ext cx="2468881" cy="520128"/>
          </a:xfrm>
        </p:spPr>
        <p:txBody>
          <a:bodyPr vert="horz" lIns="91440" tIns="45720" rIns="91440" bIns="45720" rtlCol="0" anchor="t">
            <a:normAutofit/>
          </a:bodyPr>
          <a:lstStyle/>
          <a:p>
            <a:pPr algn="l"/>
            <a:r>
              <a:rPr lang="ja-JP" altLang="en-US" sz="2000" dirty="0">
                <a:latin typeface="UD デジタル 教科書体 NK-R" panose="02020400000000000000" pitchFamily="18" charset="-128"/>
                <a:ea typeface="UD デジタル 教科書体 NK-R" panose="02020400000000000000" pitchFamily="18" charset="-128"/>
              </a:rPr>
              <a:t>中部教育事務所</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6475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13BA-B1CB-FC0E-3AD1-EA23BAC1B2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D7A7B8-77D3-DB8C-4F34-5FA598CD7597}"/>
              </a:ext>
            </a:extLst>
          </p:cNvPr>
          <p:cNvSpPr txBox="1">
            <a:spLocks/>
          </p:cNvSpPr>
          <p:nvPr/>
        </p:nvSpPr>
        <p:spPr>
          <a:xfrm>
            <a:off x="0" y="1"/>
            <a:ext cx="9143999" cy="855406"/>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p>
        </p:txBody>
      </p:sp>
      <p:sp>
        <p:nvSpPr>
          <p:cNvPr id="6" name="テキスト ボックス 5">
            <a:extLst>
              <a:ext uri="{FF2B5EF4-FFF2-40B4-BE49-F238E27FC236}">
                <a16:creationId xmlns:a16="http://schemas.microsoft.com/office/drawing/2014/main" id="{82217074-86D6-EE4F-FEFB-584A09D6EC37}"/>
              </a:ext>
            </a:extLst>
          </p:cNvPr>
          <p:cNvSpPr txBox="1"/>
          <p:nvPr/>
        </p:nvSpPr>
        <p:spPr>
          <a:xfrm>
            <a:off x="314325" y="1541977"/>
            <a:ext cx="8543926" cy="5078313"/>
          </a:xfrm>
          <a:prstGeom prst="rect">
            <a:avLst/>
          </a:prstGeom>
          <a:solidFill>
            <a:schemeClr val="accent4">
              <a:lumMod val="20000"/>
              <a:lumOff val="80000"/>
            </a:schemeClr>
          </a:solidFill>
          <a:ln w="28575">
            <a:solidFill>
              <a:schemeClr val="tx1"/>
            </a:solidFill>
          </a:ln>
          <a:effectLst/>
        </p:spPr>
        <p:txBody>
          <a:bodyPr wrap="square" rtlCol="0">
            <a:spAutoFit/>
          </a:bodyPr>
          <a:lstStyle/>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latin typeface="UD デジタル 教科書体 NK-R" panose="02020400000000000000" pitchFamily="18" charset="-128"/>
                <a:ea typeface="UD デジタル 教科書体 NK-R" panose="02020400000000000000" pitchFamily="18" charset="-128"/>
              </a:rPr>
              <a:t>「児童生徒の問題行動・不登校等生徒指導上の諸課題に関する調査」より</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latin typeface="UD デジタル 教科書体 NK-R" panose="02020400000000000000" pitchFamily="18" charset="-128"/>
                <a:ea typeface="UD デジタル 教科書体 NK-R" panose="02020400000000000000" pitchFamily="18" charset="-128"/>
              </a:rPr>
              <a:t>（中部教育事務所管内の状況）</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令和５年度と令和６年度（暫定値）の状況を比較</a:t>
            </a:r>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P-R" panose="02020400000000000000" pitchFamily="18" charset="-128"/>
                <a:ea typeface="UD デジタル 教科書体 NP-R" panose="02020400000000000000" pitchFamily="18" charset="-128"/>
              </a:rPr>
              <a:t>　　○ いじめ認知　⇒　</a:t>
            </a:r>
            <a:endParaRPr kumimoji="1" lang="en-US" altLang="ja-JP" sz="3200" dirty="0">
              <a:latin typeface="UD デジタル 教科書体 NP-R" panose="02020400000000000000" pitchFamily="18" charset="-128"/>
              <a:ea typeface="UD デジタル 教科書体 NP-R" panose="02020400000000000000" pitchFamily="18" charset="-128"/>
            </a:endParaRPr>
          </a:p>
          <a:p>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kumimoji="1" lang="ja-JP" altLang="en-US" sz="3200" dirty="0">
                <a:latin typeface="UD デジタル 教科書体 NP-R" panose="02020400000000000000" pitchFamily="18" charset="-128"/>
                <a:ea typeface="UD デジタル 教科書体 NP-R" panose="02020400000000000000" pitchFamily="18" charset="-128"/>
              </a:rPr>
              <a:t>　　○ 暴力行為　　⇒</a:t>
            </a:r>
            <a:endParaRPr kumimoji="1" lang="en-US" altLang="ja-JP" sz="3200" dirty="0">
              <a:latin typeface="UD デジタル 教科書体 NP-R" panose="02020400000000000000" pitchFamily="18" charset="-128"/>
              <a:ea typeface="UD デジタル 教科書体 NP-R" panose="02020400000000000000" pitchFamily="18" charset="-128"/>
            </a:endParaRPr>
          </a:p>
          <a:p>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kumimoji="1" lang="ja-JP" altLang="en-US" sz="3200" dirty="0">
                <a:latin typeface="UD デジタル 教科書体 NP-R" panose="02020400000000000000" pitchFamily="18" charset="-128"/>
                <a:ea typeface="UD デジタル 教科書体 NP-R" panose="02020400000000000000" pitchFamily="18" charset="-128"/>
              </a:rPr>
              <a:t>　　○ 不登校　　　⇒</a:t>
            </a:r>
            <a:endParaRPr kumimoji="1" lang="en-US" altLang="ja-JP" sz="3200" dirty="0">
              <a:latin typeface="UD デジタル 教科書体 NP-R" panose="02020400000000000000" pitchFamily="18" charset="-128"/>
              <a:ea typeface="UD デジタル 教科書体 NP-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1" name="楕円 10">
            <a:extLst>
              <a:ext uri="{FF2B5EF4-FFF2-40B4-BE49-F238E27FC236}">
                <a16:creationId xmlns:a16="http://schemas.microsoft.com/office/drawing/2014/main" id="{5D6A66C6-3CB3-C3A7-9E57-786A0F9CF0DD}"/>
              </a:ext>
            </a:extLst>
          </p:cNvPr>
          <p:cNvSpPr/>
          <p:nvPr/>
        </p:nvSpPr>
        <p:spPr>
          <a:xfrm>
            <a:off x="1000127" y="1198307"/>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家庭環境</a:t>
            </a:r>
          </a:p>
        </p:txBody>
      </p:sp>
      <p:sp>
        <p:nvSpPr>
          <p:cNvPr id="12" name="楕円 11">
            <a:extLst>
              <a:ext uri="{FF2B5EF4-FFF2-40B4-BE49-F238E27FC236}">
                <a16:creationId xmlns:a16="http://schemas.microsoft.com/office/drawing/2014/main" id="{0D13AA17-D34D-DDDF-61F2-B49A5E2AEEFB}"/>
              </a:ext>
            </a:extLst>
          </p:cNvPr>
          <p:cNvSpPr/>
          <p:nvPr/>
        </p:nvSpPr>
        <p:spPr>
          <a:xfrm>
            <a:off x="4543427" y="1198307"/>
            <a:ext cx="3833811"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生徒指導上の課題</a:t>
            </a:r>
          </a:p>
        </p:txBody>
      </p:sp>
      <p:sp>
        <p:nvSpPr>
          <p:cNvPr id="3" name="四角形: 角を丸くする 2">
            <a:extLst>
              <a:ext uri="{FF2B5EF4-FFF2-40B4-BE49-F238E27FC236}">
                <a16:creationId xmlns:a16="http://schemas.microsoft.com/office/drawing/2014/main" id="{5E9573DC-7934-1511-1E18-98248CA3E4E6}"/>
              </a:ext>
            </a:extLst>
          </p:cNvPr>
          <p:cNvSpPr/>
          <p:nvPr/>
        </p:nvSpPr>
        <p:spPr>
          <a:xfrm>
            <a:off x="5129213" y="3871913"/>
            <a:ext cx="2057400" cy="6858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減 少</a:t>
            </a:r>
          </a:p>
        </p:txBody>
      </p:sp>
      <p:sp>
        <p:nvSpPr>
          <p:cNvPr id="5" name="四角形: 角を丸くする 4">
            <a:extLst>
              <a:ext uri="{FF2B5EF4-FFF2-40B4-BE49-F238E27FC236}">
                <a16:creationId xmlns:a16="http://schemas.microsoft.com/office/drawing/2014/main" id="{D59FBC2B-3B2E-6FCE-876B-903D509EE5B4}"/>
              </a:ext>
            </a:extLst>
          </p:cNvPr>
          <p:cNvSpPr/>
          <p:nvPr/>
        </p:nvSpPr>
        <p:spPr>
          <a:xfrm>
            <a:off x="5129213" y="4699096"/>
            <a:ext cx="2057400" cy="685800"/>
          </a:xfrm>
          <a:prstGeom prst="round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増 加</a:t>
            </a:r>
          </a:p>
        </p:txBody>
      </p:sp>
      <p:sp>
        <p:nvSpPr>
          <p:cNvPr id="7" name="四角形: 角を丸くする 6">
            <a:extLst>
              <a:ext uri="{FF2B5EF4-FFF2-40B4-BE49-F238E27FC236}">
                <a16:creationId xmlns:a16="http://schemas.microsoft.com/office/drawing/2014/main" id="{F734C879-1DC1-4F19-26A4-C36F9E5F9DA1}"/>
              </a:ext>
            </a:extLst>
          </p:cNvPr>
          <p:cNvSpPr/>
          <p:nvPr/>
        </p:nvSpPr>
        <p:spPr>
          <a:xfrm>
            <a:off x="5129213" y="5526279"/>
            <a:ext cx="2057400" cy="685800"/>
          </a:xfrm>
          <a:prstGeom prst="round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増 加</a:t>
            </a:r>
          </a:p>
        </p:txBody>
      </p:sp>
      <p:cxnSp>
        <p:nvCxnSpPr>
          <p:cNvPr id="14" name="直線矢印コネクタ 13">
            <a:extLst>
              <a:ext uri="{FF2B5EF4-FFF2-40B4-BE49-F238E27FC236}">
                <a16:creationId xmlns:a16="http://schemas.microsoft.com/office/drawing/2014/main" id="{2E635489-5A78-CECB-663B-A31EF8807391}"/>
              </a:ext>
            </a:extLst>
          </p:cNvPr>
          <p:cNvCxnSpPr>
            <a:cxnSpLocks/>
          </p:cNvCxnSpPr>
          <p:nvPr/>
        </p:nvCxnSpPr>
        <p:spPr>
          <a:xfrm>
            <a:off x="7365206" y="3871913"/>
            <a:ext cx="657225" cy="685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004528B-A54C-BF33-E428-C49145D9146B}"/>
              </a:ext>
            </a:extLst>
          </p:cNvPr>
          <p:cNvCxnSpPr>
            <a:cxnSpLocks/>
          </p:cNvCxnSpPr>
          <p:nvPr/>
        </p:nvCxnSpPr>
        <p:spPr>
          <a:xfrm flipV="1">
            <a:off x="7365206" y="4682700"/>
            <a:ext cx="657225" cy="7021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BEECCE1-F3BA-841F-CE80-4431F8851CEB}"/>
              </a:ext>
            </a:extLst>
          </p:cNvPr>
          <p:cNvCxnSpPr>
            <a:cxnSpLocks/>
          </p:cNvCxnSpPr>
          <p:nvPr/>
        </p:nvCxnSpPr>
        <p:spPr>
          <a:xfrm flipV="1">
            <a:off x="7365205" y="5509883"/>
            <a:ext cx="657225" cy="7021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138974E7-C1E7-367F-28B9-4E7EE96F32E9}"/>
              </a:ext>
            </a:extLst>
          </p:cNvPr>
          <p:cNvSpPr txBox="1">
            <a:spLocks/>
          </p:cNvSpPr>
          <p:nvPr/>
        </p:nvSpPr>
        <p:spPr>
          <a:xfrm>
            <a:off x="5699" y="5770"/>
            <a:ext cx="9160669" cy="483135"/>
          </a:xfrm>
          <a:prstGeom prst="rect">
            <a:avLst/>
          </a:prstGeom>
          <a:solidFill>
            <a:schemeClr val="bg1"/>
          </a:solidFill>
        </p:spPr>
        <p:txBody>
          <a:bodyPr vert="horz" lIns="68566" tIns="34283" rIns="68566" bIns="34283" rtlCol="0" anchor="ct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spcBef>
                <a:spcPts val="4500"/>
              </a:spcBef>
              <a:spcAft>
                <a:spcPts val="4500"/>
              </a:spcAft>
              <a:buFont typeface="Arial" panose="020B0604020202020204" pitchFamily="34" charset="0"/>
              <a:buNone/>
            </a:pPr>
            <a:r>
              <a:rPr lang="ja-JP" altLang="en-US" sz="2800" dirty="0">
                <a:solidFill>
                  <a:srgbClr val="FFFFFF"/>
                </a:solidFill>
                <a:latin typeface="UD デジタル 教科書体 N-B" panose="02020700000000000000" pitchFamily="17" charset="-128"/>
                <a:ea typeface="UD デジタル 教科書体 N-B" panose="02020700000000000000" pitchFamily="17" charset="-128"/>
              </a:rPr>
              <a:t>　</a:t>
            </a:r>
            <a:r>
              <a:rPr lang="ja-JP" altLang="en-US" sz="4300" dirty="0">
                <a:solidFill>
                  <a:srgbClr val="FFFFFF"/>
                </a:solidFill>
                <a:latin typeface="UD デジタル 教科書体 N-B" panose="02020700000000000000" pitchFamily="17" charset="-128"/>
                <a:ea typeface="UD デジタル 教科書体 N-B" panose="02020700000000000000" pitchFamily="17" charset="-128"/>
              </a:rPr>
              <a:t>特別支援学校・特別支援学級在籍者数及び通級による指導を受けている児童生徒数の推移</a:t>
            </a:r>
            <a:endParaRPr lang="ja-JP" altLang="en-US" sz="4300" b="1" dirty="0">
              <a:solidFill>
                <a:schemeClr val="bg1"/>
              </a:solidFill>
              <a:latin typeface="UD デジタル 教科書体 N-B" panose="02020700000000000000" pitchFamily="17" charset="-128"/>
              <a:ea typeface="UD デジタル 教科書体 N-B" panose="02020700000000000000" pitchFamily="17" charset="-128"/>
            </a:endParaRPr>
          </a:p>
        </p:txBody>
      </p:sp>
      <p:graphicFrame>
        <p:nvGraphicFramePr>
          <p:cNvPr id="3" name="グラフ 2">
            <a:extLst>
              <a:ext uri="{FF2B5EF4-FFF2-40B4-BE49-F238E27FC236}">
                <a16:creationId xmlns:a16="http://schemas.microsoft.com/office/drawing/2014/main" id="{3EE27D85-1A72-6478-65BC-23F25EE1CA47}"/>
              </a:ext>
            </a:extLst>
          </p:cNvPr>
          <p:cNvGraphicFramePr>
            <a:graphicFrameLocks/>
          </p:cNvGraphicFramePr>
          <p:nvPr>
            <p:extLst>
              <p:ext uri="{D42A27DB-BD31-4B8C-83A1-F6EECF244321}">
                <p14:modId xmlns:p14="http://schemas.microsoft.com/office/powerpoint/2010/main" val="389937452"/>
              </p:ext>
            </p:extLst>
          </p:nvPr>
        </p:nvGraphicFramePr>
        <p:xfrm>
          <a:off x="215007" y="1436028"/>
          <a:ext cx="8928992" cy="542197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DE2516CF-20EA-66A4-0214-36D212ECA98C}"/>
              </a:ext>
            </a:extLst>
          </p:cNvPr>
          <p:cNvSpPr txBox="1"/>
          <p:nvPr/>
        </p:nvSpPr>
        <p:spPr>
          <a:xfrm>
            <a:off x="7322591" y="1754535"/>
            <a:ext cx="792088" cy="307777"/>
          </a:xfrm>
          <a:prstGeom prst="rect">
            <a:avLst/>
          </a:prstGeom>
          <a:noFill/>
        </p:spPr>
        <p:txBody>
          <a:bodyPr wrap="square" rtlCol="0">
            <a:spAutoFit/>
          </a:bodyPr>
          <a:lstStyle/>
          <a:p>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rPr>
              <a:t>397</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８</a:t>
            </a:r>
          </a:p>
        </p:txBody>
      </p:sp>
      <p:sp>
        <p:nvSpPr>
          <p:cNvPr id="2" name="タイトル 1">
            <a:extLst>
              <a:ext uri="{FF2B5EF4-FFF2-40B4-BE49-F238E27FC236}">
                <a16:creationId xmlns:a16="http://schemas.microsoft.com/office/drawing/2014/main" id="{05F66697-4262-2696-46AA-0923EB4D9E62}"/>
              </a:ext>
            </a:extLst>
          </p:cNvPr>
          <p:cNvSpPr txBox="1">
            <a:spLocks/>
          </p:cNvSpPr>
          <p:nvPr/>
        </p:nvSpPr>
        <p:spPr>
          <a:xfrm>
            <a:off x="0" y="1"/>
            <a:ext cx="9143999" cy="834958"/>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p>
        </p:txBody>
      </p:sp>
      <p:sp>
        <p:nvSpPr>
          <p:cNvPr id="5" name="楕円 4">
            <a:extLst>
              <a:ext uri="{FF2B5EF4-FFF2-40B4-BE49-F238E27FC236}">
                <a16:creationId xmlns:a16="http://schemas.microsoft.com/office/drawing/2014/main" id="{8F89B857-AD30-53DE-D034-8B67E4B1C82D}"/>
              </a:ext>
            </a:extLst>
          </p:cNvPr>
          <p:cNvSpPr/>
          <p:nvPr/>
        </p:nvSpPr>
        <p:spPr>
          <a:xfrm>
            <a:off x="1042733" y="792594"/>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特別支援学級</a:t>
            </a:r>
          </a:p>
        </p:txBody>
      </p:sp>
      <p:sp>
        <p:nvSpPr>
          <p:cNvPr id="6" name="楕円 5">
            <a:extLst>
              <a:ext uri="{FF2B5EF4-FFF2-40B4-BE49-F238E27FC236}">
                <a16:creationId xmlns:a16="http://schemas.microsoft.com/office/drawing/2014/main" id="{17D2B00F-763E-7AB0-7149-2341B822F404}"/>
              </a:ext>
            </a:extLst>
          </p:cNvPr>
          <p:cNvSpPr/>
          <p:nvPr/>
        </p:nvSpPr>
        <p:spPr>
          <a:xfrm>
            <a:off x="4314826" y="792594"/>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通級による指導</a:t>
            </a:r>
          </a:p>
        </p:txBody>
      </p:sp>
    </p:spTree>
    <p:extLst>
      <p:ext uri="{BB962C8B-B14F-4D97-AF65-F5344CB8AC3E}">
        <p14:creationId xmlns:p14="http://schemas.microsoft.com/office/powerpoint/2010/main" val="229417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01D3-5B54-9715-C3AD-A12C179E56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5335FA-E3CD-C67C-0BCB-6A90D0308623}"/>
              </a:ext>
            </a:extLst>
          </p:cNvPr>
          <p:cNvSpPr txBox="1">
            <a:spLocks/>
          </p:cNvSpPr>
          <p:nvPr/>
        </p:nvSpPr>
        <p:spPr>
          <a:xfrm>
            <a:off x="0" y="0"/>
            <a:ext cx="9143999" cy="93406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63C0186C-211F-4B57-D0A0-CE1CD7C4797C}"/>
              </a:ext>
            </a:extLst>
          </p:cNvPr>
          <p:cNvSpPr/>
          <p:nvPr/>
        </p:nvSpPr>
        <p:spPr>
          <a:xfrm>
            <a:off x="492368" y="1355872"/>
            <a:ext cx="8159262" cy="5020749"/>
          </a:xfrm>
          <a:prstGeom prst="roundRect">
            <a:avLst/>
          </a:prstGeom>
          <a:solidFill>
            <a:schemeClr val="accent5">
              <a:lumMod val="20000"/>
              <a:lumOff val="80000"/>
            </a:schemeClr>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通常の学級に在籍する特別な教育的支援を必要とする</a:t>
            </a:r>
            <a:endPar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児童生徒に関する調査結果（文科省２０２２）</a:t>
            </a:r>
            <a:endPar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小・中学校の通常の学級において、学習面または行動面で著しい困難を示す児童生徒の割合</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36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36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８．８％</a:t>
            </a:r>
            <a:endPar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9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高等学校では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２．２％</a:t>
            </a:r>
            <a:endParaRPr kumimoji="1" lang="en-US" altLang="ja-JP" sz="28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9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（教育的支援が必要）</a:t>
            </a:r>
          </a:p>
        </p:txBody>
      </p:sp>
    </p:spTree>
    <p:extLst>
      <p:ext uri="{BB962C8B-B14F-4D97-AF65-F5344CB8AC3E}">
        <p14:creationId xmlns:p14="http://schemas.microsoft.com/office/powerpoint/2010/main" val="23374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DBF47-6168-F922-8235-C45D8FF732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012DE6-1F2C-D012-E36A-C113E7A8C01B}"/>
              </a:ext>
            </a:extLst>
          </p:cNvPr>
          <p:cNvSpPr txBox="1">
            <a:spLocks/>
          </p:cNvSpPr>
          <p:nvPr/>
        </p:nvSpPr>
        <p:spPr>
          <a:xfrm>
            <a:off x="0" y="0"/>
            <a:ext cx="9143999" cy="93406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6D169207-0FF0-03C4-1A19-6D23D46F5AF7}"/>
              </a:ext>
            </a:extLst>
          </p:cNvPr>
          <p:cNvSpPr/>
          <p:nvPr/>
        </p:nvSpPr>
        <p:spPr>
          <a:xfrm>
            <a:off x="240889" y="1371600"/>
            <a:ext cx="8662220" cy="5169546"/>
          </a:xfrm>
          <a:prstGeom prst="rect">
            <a:avLst/>
          </a:prstGeom>
          <a:solidFill>
            <a:schemeClr val="accent2">
              <a:lumMod val="20000"/>
              <a:lumOff val="80000"/>
            </a:schemeClr>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全ての子供たちが安心して楽しく通える魅力ある環境づくり</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子供たちの居場所づくり</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子供の発達や学習を取り巻く状況を把握する必要性</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参加の先生方は、学校における生徒指導の核となる先生方です。</a:t>
            </a:r>
            <a:endParaRPr kumimoji="1" lang="en-US" altLang="ja-JP" sz="2400" dirty="0">
              <a:solidFill>
                <a:srgbClr val="0070C0"/>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rgbClr val="0070C0"/>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 先生方は、困っている周りの先生方がいらっしゃったら、</a:t>
            </a:r>
            <a:endParaRPr kumimoji="1" lang="en-US" altLang="ja-JP" sz="2400" dirty="0">
              <a:solidFill>
                <a:srgbClr val="0070C0"/>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rgbClr val="0070C0"/>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 具体的にどのようなアドバイスをされますか。</a:t>
            </a:r>
            <a:endParaRPr kumimoji="1" lang="en-US" altLang="ja-JP" sz="24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3" name="矢印: 下 2">
            <a:extLst>
              <a:ext uri="{FF2B5EF4-FFF2-40B4-BE49-F238E27FC236}">
                <a16:creationId xmlns:a16="http://schemas.microsoft.com/office/drawing/2014/main" id="{142D2DC3-4CF5-1BEC-510E-59C5BF8EEABF}"/>
              </a:ext>
            </a:extLst>
          </p:cNvPr>
          <p:cNvSpPr/>
          <p:nvPr/>
        </p:nvSpPr>
        <p:spPr>
          <a:xfrm>
            <a:off x="3414711" y="2924175"/>
            <a:ext cx="2314575" cy="657225"/>
          </a:xfrm>
          <a:prstGeom prst="downArrow">
            <a:avLst/>
          </a:prstGeom>
          <a:solidFill>
            <a:srgbClr val="FF9999"/>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231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C4EE-D2ED-302A-1776-69204127EE5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74B91C4-C669-7DB6-0040-2F7F618CD15B}"/>
              </a:ext>
            </a:extLst>
          </p:cNvPr>
          <p:cNvSpPr txBox="1"/>
          <p:nvPr/>
        </p:nvSpPr>
        <p:spPr>
          <a:xfrm>
            <a:off x="6730086" y="2023110"/>
            <a:ext cx="2286095"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発達支持的生徒指導</a:t>
            </a:r>
            <a:endParaRPr kumimoji="1"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について</a:t>
            </a:r>
            <a:endParaRPr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p:txBody>
      </p:sp>
      <p:graphicFrame>
        <p:nvGraphicFramePr>
          <p:cNvPr id="11" name="表 10">
            <a:extLst>
              <a:ext uri="{FF2B5EF4-FFF2-40B4-BE49-F238E27FC236}">
                <a16:creationId xmlns:a16="http://schemas.microsoft.com/office/drawing/2014/main" id="{28246D7E-E794-3CB5-29F9-674B70B24724}"/>
              </a:ext>
            </a:extLst>
          </p:cNvPr>
          <p:cNvGraphicFramePr>
            <a:graphicFrameLocks noGrp="1"/>
          </p:cNvGraphicFramePr>
          <p:nvPr/>
        </p:nvGraphicFramePr>
        <p:xfrm>
          <a:off x="668112" y="1794065"/>
          <a:ext cx="5187862" cy="3340826"/>
        </p:xfrm>
        <a:graphic>
          <a:graphicData uri="http://schemas.openxmlformats.org/drawingml/2006/table">
            <a:tbl>
              <a:tblPr firstRow="1" bandRow="1">
                <a:tableStyleId>{00A15C55-8517-42AA-B614-E9B94910E393}</a:tableStyleId>
              </a:tblPr>
              <a:tblGrid>
                <a:gridCol w="698626">
                  <a:extLst>
                    <a:ext uri="{9D8B030D-6E8A-4147-A177-3AD203B41FA5}">
                      <a16:colId xmlns:a16="http://schemas.microsoft.com/office/drawing/2014/main" val="942567453"/>
                    </a:ext>
                  </a:extLst>
                </a:gridCol>
                <a:gridCol w="4489236">
                  <a:extLst>
                    <a:ext uri="{9D8B030D-6E8A-4147-A177-3AD203B41FA5}">
                      <a16:colId xmlns:a16="http://schemas.microsoft.com/office/drawing/2014/main" val="1467814664"/>
                    </a:ext>
                  </a:extLst>
                </a:gridCol>
              </a:tblGrid>
              <a:tr h="725642">
                <a:tc gridSpan="2">
                  <a:txBody>
                    <a:bodyPr/>
                    <a:lstStyle/>
                    <a:p>
                      <a:pPr algn="ctr"/>
                      <a:r>
                        <a:rPr kumimoji="1" lang="ja-JP" altLang="en-US" sz="3800">
                          <a:latin typeface="UD デジタル 教科書体 NK-R" panose="02020400000000000000" pitchFamily="18" charset="-128"/>
                          <a:ea typeface="UD デジタル 教科書体 NK-R" panose="02020400000000000000" pitchFamily="18" charset="-128"/>
                        </a:rPr>
                        <a:t>講義の内容</a:t>
                      </a:r>
                    </a:p>
                  </a:txBody>
                  <a:tcPr marL="107769" marR="107769" marT="53884" marB="53884" anchor="ct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143547355"/>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０</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はじめに</a:t>
                      </a:r>
                    </a:p>
                  </a:txBody>
                  <a:tcPr marL="107769" marR="107769" marT="53884" marB="53884" anchor="ctr"/>
                </a:tc>
                <a:extLst>
                  <a:ext uri="{0D108BD9-81ED-4DB2-BD59-A6C34878D82A}">
                    <a16:rowId xmlns:a16="http://schemas.microsoft.com/office/drawing/2014/main" val="1898290648"/>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学校の現状について</a:t>
                      </a:r>
                    </a:p>
                  </a:txBody>
                  <a:tcPr marL="107769" marR="107769" marT="53884" marB="53884" anchor="ctr"/>
                </a:tc>
                <a:extLst>
                  <a:ext uri="{0D108BD9-81ED-4DB2-BD59-A6C34878D82A}">
                    <a16:rowId xmlns:a16="http://schemas.microsoft.com/office/drawing/2014/main" val="156562710"/>
                  </a:ext>
                </a:extLst>
              </a:tr>
              <a:tr h="653796">
                <a:tc>
                  <a:txBody>
                    <a:bodyP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２</a:t>
                      </a:r>
                    </a:p>
                  </a:txBody>
                  <a:tcPr marL="107769" marR="107769" marT="53884" marB="53884" anchor="ctr">
                    <a:solidFill>
                      <a:schemeClr val="accent4"/>
                    </a:solidFill>
                  </a:tcPr>
                </a:tc>
                <a:tc>
                  <a:txBody>
                    <a:bodyPr/>
                    <a:lstStyle/>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生徒指導の方法について</a:t>
                      </a:r>
                    </a:p>
                  </a:txBody>
                  <a:tcPr marL="107769" marR="107769" marT="53884" marB="53884" anchor="ctr">
                    <a:solidFill>
                      <a:schemeClr val="accent4"/>
                    </a:solidFill>
                  </a:tcPr>
                </a:tc>
                <a:extLst>
                  <a:ext uri="{0D108BD9-81ED-4DB2-BD59-A6C34878D82A}">
                    <a16:rowId xmlns:a16="http://schemas.microsoft.com/office/drawing/2014/main" val="3412192758"/>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講義の振り返り</a:t>
                      </a:r>
                    </a:p>
                  </a:txBody>
                  <a:tcPr marL="107769" marR="107769" marT="53884" marB="53884" anchor="ctr"/>
                </a:tc>
                <a:extLst>
                  <a:ext uri="{0D108BD9-81ED-4DB2-BD59-A6C34878D82A}">
                    <a16:rowId xmlns:a16="http://schemas.microsoft.com/office/drawing/2014/main" val="533650217"/>
                  </a:ext>
                </a:extLst>
              </a:tr>
            </a:tbl>
          </a:graphicData>
        </a:graphic>
      </p:graphicFrame>
    </p:spTree>
    <p:extLst>
      <p:ext uri="{BB962C8B-B14F-4D97-AF65-F5344CB8AC3E}">
        <p14:creationId xmlns:p14="http://schemas.microsoft.com/office/powerpoint/2010/main" val="393888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BB5A-E75C-1AD4-F3E4-93CD959770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F2ADF7-FAAF-35CB-F460-15BEE2D14C21}"/>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A5A7A0BB-A7CF-DE55-34A4-E82FDB9083DE}"/>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思考の吹き出し: 雲形 10">
            <a:extLst>
              <a:ext uri="{FF2B5EF4-FFF2-40B4-BE49-F238E27FC236}">
                <a16:creationId xmlns:a16="http://schemas.microsoft.com/office/drawing/2014/main" id="{A1484E69-B56B-41E4-E91F-C8719CFC5150}"/>
              </a:ext>
            </a:extLst>
          </p:cNvPr>
          <p:cNvSpPr/>
          <p:nvPr/>
        </p:nvSpPr>
        <p:spPr>
          <a:xfrm>
            <a:off x="232285" y="1994118"/>
            <a:ext cx="8777750" cy="4092934"/>
          </a:xfrm>
          <a:prstGeom prst="cloudCallout">
            <a:avLst>
              <a:gd name="adj1" fmla="val 44985"/>
              <a:gd name="adj2" fmla="val -6427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rPr>
              <a:t>Q</a:t>
            </a: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１　先生、教えてください。</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生徒指導で大切なことって、</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何ですか？</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037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0BF89-0C1C-E502-7A25-56D9AE7782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FA4718-7C45-CEB8-1015-267347BEDFBE}"/>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D2C35CE9-BBEA-CE3A-BBFA-93D446EB6789}"/>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8DB481DE-01E6-4B48-121A-8296788E3104}"/>
              </a:ext>
            </a:extLst>
          </p:cNvPr>
          <p:cNvSpPr/>
          <p:nvPr/>
        </p:nvSpPr>
        <p:spPr>
          <a:xfrm>
            <a:off x="344131" y="4134246"/>
            <a:ext cx="8497528" cy="2135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１　児童生徒理解</a:t>
            </a:r>
            <a:endParaRPr kumimoji="1" lang="en-US" altLang="ja-JP" sz="2800" u="sng"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３　チーム支援による組織的対応</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EAA46D0E-8577-575B-9800-FFF1F1F4E8C2}"/>
              </a:ext>
            </a:extLst>
          </p:cNvPr>
          <p:cNvSpPr/>
          <p:nvPr/>
        </p:nvSpPr>
        <p:spPr>
          <a:xfrm>
            <a:off x="2762864" y="3852248"/>
            <a:ext cx="3618271" cy="500722"/>
          </a:xfrm>
          <a:prstGeom prst="roundRect">
            <a:avLst/>
          </a:prstGeom>
          <a:solidFill>
            <a:schemeClr val="accent2">
              <a:lumMod val="20000"/>
              <a:lumOff val="80000"/>
            </a:schemeClr>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2295E7C9-2BF3-6F12-E433-8D13543B218E}"/>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２３～２８ページ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1F31F339-CF10-646F-94B2-B1DF5FBEDF8B}"/>
              </a:ext>
            </a:extLst>
          </p:cNvPr>
          <p:cNvSpPr/>
          <p:nvPr/>
        </p:nvSpPr>
        <p:spPr>
          <a:xfrm>
            <a:off x="204020" y="1071023"/>
            <a:ext cx="8735960" cy="193473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発達支持的生徒指導では、</a:t>
            </a:r>
            <a:endParaRPr kumimoji="1" lang="en-US" altLang="ja-JP" sz="2400" dirty="0">
              <a:solidFill>
                <a:srgbClr val="0070C0"/>
              </a:solidFill>
              <a:latin typeface="UD デジタル 教科書体 NK-R" panose="02020400000000000000" pitchFamily="18" charset="-128"/>
              <a:ea typeface="UD デジタル 教科書体 NK-R" panose="02020400000000000000" pitchFamily="18" charset="-128"/>
            </a:endParaRPr>
          </a:p>
          <a:p>
            <a:endParaRPr kumimoji="1" lang="en-US" altLang="ja-JP" sz="800" dirty="0">
              <a:solidFill>
                <a:srgbClr val="0070C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日常的な日々の挨拶、声かけ、励まし、賞賛、対話、</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授業や行事等を通した</a:t>
            </a:r>
            <a:r>
              <a:rPr kumimoji="1" lang="ja-JP" altLang="en-US" sz="2400" u="sng" dirty="0">
                <a:solidFill>
                  <a:schemeClr val="tx1"/>
                </a:solidFill>
                <a:latin typeface="UD デジタル 教科書体 NK-R" panose="02020400000000000000" pitchFamily="18" charset="-128"/>
                <a:ea typeface="UD デジタル 教科書体 NK-R" panose="02020400000000000000" pitchFamily="18" charset="-128"/>
              </a:rPr>
              <a:t>個と集団への働きかけ</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が大切である。</a:t>
            </a:r>
            <a:endParaRPr kumimoji="1" lang="ja-JP" altLang="en-US" sz="28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7" name="矢印: 下 6">
            <a:extLst>
              <a:ext uri="{FF2B5EF4-FFF2-40B4-BE49-F238E27FC236}">
                <a16:creationId xmlns:a16="http://schemas.microsoft.com/office/drawing/2014/main" id="{E29D2A41-19BB-C718-8793-F0BF4F66B32B}"/>
              </a:ext>
            </a:extLst>
          </p:cNvPr>
          <p:cNvSpPr/>
          <p:nvPr/>
        </p:nvSpPr>
        <p:spPr>
          <a:xfrm>
            <a:off x="3902702" y="3022080"/>
            <a:ext cx="1436915" cy="689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12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FA87-634C-0832-4E2B-A70CE7BFEE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81A724-120D-B49C-F862-B226E99E5FC6}"/>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4A573337-D0C2-2DB6-1AD3-1DEDC779A530}"/>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536FD77C-96C5-F5ED-5802-FF63133EAA7E}"/>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6CA0A4FA-6FEE-7804-21A3-AEFD971A45BA}"/>
              </a:ext>
            </a:extLst>
          </p:cNvPr>
          <p:cNvSpPr/>
          <p:nvPr/>
        </p:nvSpPr>
        <p:spPr>
          <a:xfrm>
            <a:off x="302341" y="2008636"/>
            <a:ext cx="8497528" cy="42382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１　児童生徒理解</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（１）　観察</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（２）　面談</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（３）　質問紙調査</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C5FE69D8-3F41-A11A-12FB-EEA71F1923F5}"/>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B3ADBEF5-2493-9606-43B9-148A9AA75B2F}"/>
              </a:ext>
            </a:extLst>
          </p:cNvPr>
          <p:cNvSpPr/>
          <p:nvPr/>
        </p:nvSpPr>
        <p:spPr>
          <a:xfrm>
            <a:off x="3415309" y="3786856"/>
            <a:ext cx="3318000" cy="624971"/>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教育相談、三者面談　等</a:t>
            </a:r>
          </a:p>
        </p:txBody>
      </p:sp>
      <p:sp>
        <p:nvSpPr>
          <p:cNvPr id="7" name="四角形: 角を丸くする 6">
            <a:extLst>
              <a:ext uri="{FF2B5EF4-FFF2-40B4-BE49-F238E27FC236}">
                <a16:creationId xmlns:a16="http://schemas.microsoft.com/office/drawing/2014/main" id="{1B91960A-0EC9-F430-7EA9-90BB0F604346}"/>
              </a:ext>
            </a:extLst>
          </p:cNvPr>
          <p:cNvSpPr/>
          <p:nvPr/>
        </p:nvSpPr>
        <p:spPr>
          <a:xfrm>
            <a:off x="3422936" y="4699821"/>
            <a:ext cx="3310373" cy="593431"/>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学校生活アンケート、</a:t>
            </a:r>
            <a:r>
              <a:rPr kumimoji="1" lang="en-US" altLang="ja-JP" sz="2000" dirty="0">
                <a:latin typeface="UD デジタル 教科書体 NK-R" panose="02020400000000000000" pitchFamily="18" charset="-128"/>
                <a:ea typeface="UD デジタル 教科書体 NK-R" panose="02020400000000000000" pitchFamily="18" charset="-128"/>
              </a:rPr>
              <a:t>QU</a:t>
            </a:r>
            <a:r>
              <a:rPr kumimoji="1" lang="ja-JP" altLang="en-US" sz="2000" dirty="0">
                <a:latin typeface="UD デジタル 教科書体 NK-R" panose="02020400000000000000" pitchFamily="18" charset="-128"/>
                <a:ea typeface="UD デジタル 教科書体 NK-R" panose="02020400000000000000" pitchFamily="18" charset="-128"/>
              </a:rPr>
              <a:t>等</a:t>
            </a:r>
          </a:p>
        </p:txBody>
      </p:sp>
      <p:sp>
        <p:nvSpPr>
          <p:cNvPr id="8" name="四角形: 角を丸くする 7">
            <a:extLst>
              <a:ext uri="{FF2B5EF4-FFF2-40B4-BE49-F238E27FC236}">
                <a16:creationId xmlns:a16="http://schemas.microsoft.com/office/drawing/2014/main" id="{9194DDCB-8489-7D81-B9B8-C08C21B6D4AD}"/>
              </a:ext>
            </a:extLst>
          </p:cNvPr>
          <p:cNvSpPr/>
          <p:nvPr/>
        </p:nvSpPr>
        <p:spPr>
          <a:xfrm>
            <a:off x="3422936" y="2905432"/>
            <a:ext cx="4279492" cy="609600"/>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学級、授業、提出物（生活ノート）　等</a:t>
            </a:r>
          </a:p>
        </p:txBody>
      </p:sp>
    </p:spTree>
    <p:extLst>
      <p:ext uri="{BB962C8B-B14F-4D97-AF65-F5344CB8AC3E}">
        <p14:creationId xmlns:p14="http://schemas.microsoft.com/office/powerpoint/2010/main" val="44403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6B6BD-A3F2-CB39-E699-06328A63D1DF}"/>
            </a:ext>
          </a:extLst>
        </p:cNvPr>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EDE914FE-2AD3-F020-6070-5110BC2E3C74}"/>
              </a:ext>
            </a:extLst>
          </p:cNvPr>
          <p:cNvSpPr/>
          <p:nvPr/>
        </p:nvSpPr>
        <p:spPr>
          <a:xfrm>
            <a:off x="3465830" y="4699821"/>
            <a:ext cx="3310373" cy="593431"/>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学校生活アンケート、</a:t>
            </a:r>
            <a:r>
              <a:rPr kumimoji="1" lang="en-US" altLang="ja-JP" sz="2000" dirty="0">
                <a:latin typeface="UD デジタル 教科書体 NK-R" panose="02020400000000000000" pitchFamily="18" charset="-128"/>
                <a:ea typeface="UD デジタル 教科書体 NK-R" panose="02020400000000000000" pitchFamily="18" charset="-128"/>
              </a:rPr>
              <a:t>QU</a:t>
            </a:r>
            <a:r>
              <a:rPr kumimoji="1" lang="ja-JP" altLang="en-US" sz="2000" dirty="0">
                <a:latin typeface="UD デジタル 教科書体 NK-R" panose="02020400000000000000" pitchFamily="18" charset="-128"/>
                <a:ea typeface="UD デジタル 教科書体 NK-R" panose="02020400000000000000" pitchFamily="18" charset="-128"/>
              </a:rPr>
              <a:t>等</a:t>
            </a:r>
          </a:p>
        </p:txBody>
      </p:sp>
      <p:sp>
        <p:nvSpPr>
          <p:cNvPr id="2" name="タイトル 1">
            <a:extLst>
              <a:ext uri="{FF2B5EF4-FFF2-40B4-BE49-F238E27FC236}">
                <a16:creationId xmlns:a16="http://schemas.microsoft.com/office/drawing/2014/main" id="{66B009B7-DB28-6F26-832B-852C7669E39B}"/>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D74BAF90-CC56-5929-FED0-11F0370F57C1}"/>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9BF2002E-70D8-6BC1-FAAC-00D8983B473A}"/>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CB761043-A2BC-8209-E11F-246A0FB1B126}"/>
              </a:ext>
            </a:extLst>
          </p:cNvPr>
          <p:cNvSpPr/>
          <p:nvPr/>
        </p:nvSpPr>
        <p:spPr>
          <a:xfrm>
            <a:off x="302341" y="2008636"/>
            <a:ext cx="8497528" cy="42382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１　児童生徒理解</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（１）　観察</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（２）　面談</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（３）　質問紙調査</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558BBBA3-2902-5868-D594-3F4B1B896B1E}"/>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3B303F02-5FE4-8BB7-F8DE-2CC45BD4CC60}"/>
              </a:ext>
            </a:extLst>
          </p:cNvPr>
          <p:cNvSpPr/>
          <p:nvPr/>
        </p:nvSpPr>
        <p:spPr>
          <a:xfrm>
            <a:off x="3439963" y="3805001"/>
            <a:ext cx="3336240" cy="591456"/>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教育相談、三者面談　等</a:t>
            </a:r>
          </a:p>
        </p:txBody>
      </p:sp>
      <p:sp>
        <p:nvSpPr>
          <p:cNvPr id="8" name="四角形: 角を丸くする 7">
            <a:extLst>
              <a:ext uri="{FF2B5EF4-FFF2-40B4-BE49-F238E27FC236}">
                <a16:creationId xmlns:a16="http://schemas.microsoft.com/office/drawing/2014/main" id="{B20748A0-C2AE-3F58-6260-1843F829D70A}"/>
              </a:ext>
            </a:extLst>
          </p:cNvPr>
          <p:cNvSpPr/>
          <p:nvPr/>
        </p:nvSpPr>
        <p:spPr>
          <a:xfrm>
            <a:off x="3439963" y="2946073"/>
            <a:ext cx="4279492" cy="609600"/>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学級、授業、提出物（生活ノート）　等</a:t>
            </a:r>
          </a:p>
        </p:txBody>
      </p:sp>
      <p:sp>
        <p:nvSpPr>
          <p:cNvPr id="10" name="矢印: 五方向 9">
            <a:extLst>
              <a:ext uri="{FF2B5EF4-FFF2-40B4-BE49-F238E27FC236}">
                <a16:creationId xmlns:a16="http://schemas.microsoft.com/office/drawing/2014/main" id="{BF04DD47-E6D4-5484-165C-2B6D06FD33DD}"/>
              </a:ext>
            </a:extLst>
          </p:cNvPr>
          <p:cNvSpPr/>
          <p:nvPr/>
        </p:nvSpPr>
        <p:spPr>
          <a:xfrm>
            <a:off x="1253111" y="3822947"/>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ysClr val="windowText" lastClr="000000"/>
                </a:solidFill>
                <a:latin typeface="UD デジタル 教科書体 NK-R" panose="02020400000000000000" pitchFamily="18" charset="-128"/>
                <a:ea typeface="UD デジタル 教科書体 NK-R" panose="02020400000000000000" pitchFamily="18" charset="-128"/>
              </a:rPr>
              <a:t>面　談</a:t>
            </a:r>
          </a:p>
        </p:txBody>
      </p:sp>
      <p:sp>
        <p:nvSpPr>
          <p:cNvPr id="11" name="矢印: 五方向 10">
            <a:extLst>
              <a:ext uri="{FF2B5EF4-FFF2-40B4-BE49-F238E27FC236}">
                <a16:creationId xmlns:a16="http://schemas.microsoft.com/office/drawing/2014/main" id="{3C556091-3C30-8C3A-BB36-B6C0590CE3EF}"/>
              </a:ext>
            </a:extLst>
          </p:cNvPr>
          <p:cNvSpPr/>
          <p:nvPr/>
        </p:nvSpPr>
        <p:spPr>
          <a:xfrm>
            <a:off x="1253111" y="2946073"/>
            <a:ext cx="2311182" cy="609600"/>
          </a:xfrm>
          <a:prstGeom prst="homePlat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ysClr val="windowText" lastClr="000000"/>
                </a:solidFill>
                <a:latin typeface="UD デジタル 教科書体 NK-R" panose="02020400000000000000" pitchFamily="18" charset="-128"/>
                <a:ea typeface="UD デジタル 教科書体 NK-R" panose="02020400000000000000" pitchFamily="18" charset="-128"/>
              </a:rPr>
              <a:t>観　察</a:t>
            </a:r>
          </a:p>
        </p:txBody>
      </p:sp>
      <p:sp>
        <p:nvSpPr>
          <p:cNvPr id="12" name="矢印: 五方向 11">
            <a:extLst>
              <a:ext uri="{FF2B5EF4-FFF2-40B4-BE49-F238E27FC236}">
                <a16:creationId xmlns:a16="http://schemas.microsoft.com/office/drawing/2014/main" id="{A9D4E482-75A3-ABC9-E628-E3FFA155AEF5}"/>
              </a:ext>
            </a:extLst>
          </p:cNvPr>
          <p:cNvSpPr/>
          <p:nvPr/>
        </p:nvSpPr>
        <p:spPr>
          <a:xfrm>
            <a:off x="1253111" y="4699821"/>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UD デジタル 教科書体 NK-R" panose="02020400000000000000" pitchFamily="18" charset="-128"/>
                <a:ea typeface="UD デジタル 教科書体 NK-R" panose="02020400000000000000" pitchFamily="18" charset="-128"/>
              </a:rPr>
              <a:t>質問紙調査</a:t>
            </a:r>
          </a:p>
        </p:txBody>
      </p:sp>
      <p:sp>
        <p:nvSpPr>
          <p:cNvPr id="13" name="フローチャート: 端子 12">
            <a:extLst>
              <a:ext uri="{FF2B5EF4-FFF2-40B4-BE49-F238E27FC236}">
                <a16:creationId xmlns:a16="http://schemas.microsoft.com/office/drawing/2014/main" id="{75D933D8-E852-DA59-886A-C47F154C535B}"/>
              </a:ext>
            </a:extLst>
          </p:cNvPr>
          <p:cNvSpPr/>
          <p:nvPr/>
        </p:nvSpPr>
        <p:spPr>
          <a:xfrm>
            <a:off x="6473417" y="3696085"/>
            <a:ext cx="2311183" cy="784789"/>
          </a:xfrm>
          <a:prstGeom prst="flowChartTerminator">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随意相談</a:t>
            </a:r>
          </a:p>
        </p:txBody>
      </p:sp>
      <p:sp>
        <p:nvSpPr>
          <p:cNvPr id="14" name="フローチャート: 端子 13">
            <a:extLst>
              <a:ext uri="{FF2B5EF4-FFF2-40B4-BE49-F238E27FC236}">
                <a16:creationId xmlns:a16="http://schemas.microsoft.com/office/drawing/2014/main" id="{C18E43B3-E654-88BE-A59C-50766FBFE8C6}"/>
              </a:ext>
            </a:extLst>
          </p:cNvPr>
          <p:cNvSpPr/>
          <p:nvPr/>
        </p:nvSpPr>
        <p:spPr>
          <a:xfrm>
            <a:off x="5449582" y="4613702"/>
            <a:ext cx="3588719" cy="784789"/>
          </a:xfrm>
          <a:prstGeom prst="flowChartTerminator">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アンケートの振り返り</a:t>
            </a:r>
          </a:p>
        </p:txBody>
      </p:sp>
    </p:spTree>
    <p:extLst>
      <p:ext uri="{BB962C8B-B14F-4D97-AF65-F5344CB8AC3E}">
        <p14:creationId xmlns:p14="http://schemas.microsoft.com/office/powerpoint/2010/main" val="30299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94B8-F61D-1F44-3CB2-29BBFEED7EA3}"/>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C8E1EF9B-ED62-252A-354D-C5BA18AF59A4}"/>
              </a:ext>
            </a:extLst>
          </p:cNvPr>
          <p:cNvSpPr txBox="1">
            <a:spLocks/>
          </p:cNvSpPr>
          <p:nvPr/>
        </p:nvSpPr>
        <p:spPr>
          <a:xfrm>
            <a:off x="0" y="0"/>
            <a:ext cx="9143999" cy="855406"/>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pic>
        <p:nvPicPr>
          <p:cNvPr id="6" name="図 5">
            <a:extLst>
              <a:ext uri="{FF2B5EF4-FFF2-40B4-BE49-F238E27FC236}">
                <a16:creationId xmlns:a16="http://schemas.microsoft.com/office/drawing/2014/main" id="{E0C17D1B-3861-ABA4-E575-BA7F8D88F17C}"/>
              </a:ext>
            </a:extLst>
          </p:cNvPr>
          <p:cNvPicPr>
            <a:picLocks noChangeAspect="1"/>
          </p:cNvPicPr>
          <p:nvPr/>
        </p:nvPicPr>
        <p:blipFill>
          <a:blip r:embed="rId3"/>
          <a:srcRect l="3482" r="5850"/>
          <a:stretch/>
        </p:blipFill>
        <p:spPr>
          <a:xfrm>
            <a:off x="319548" y="855406"/>
            <a:ext cx="8504904" cy="5915881"/>
          </a:xfrm>
          <a:prstGeom prst="rect">
            <a:avLst/>
          </a:prstGeom>
        </p:spPr>
      </p:pic>
      <p:sp>
        <p:nvSpPr>
          <p:cNvPr id="2" name="矢印: 五方向 1">
            <a:extLst>
              <a:ext uri="{FF2B5EF4-FFF2-40B4-BE49-F238E27FC236}">
                <a16:creationId xmlns:a16="http://schemas.microsoft.com/office/drawing/2014/main" id="{7C393861-B04E-1DB1-E808-1C8BA1223CDD}"/>
              </a:ext>
            </a:extLst>
          </p:cNvPr>
          <p:cNvSpPr/>
          <p:nvPr/>
        </p:nvSpPr>
        <p:spPr>
          <a:xfrm>
            <a:off x="163488" y="373424"/>
            <a:ext cx="212251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70C0"/>
                </a:solidFill>
                <a:latin typeface="UD デジタル 教科書体 NK-R" panose="02020400000000000000" pitchFamily="18" charset="-128"/>
                <a:ea typeface="UD デジタル 教科書体 NK-R" panose="02020400000000000000" pitchFamily="18" charset="-128"/>
              </a:rPr>
              <a:t>観　察</a:t>
            </a:r>
          </a:p>
        </p:txBody>
      </p:sp>
    </p:spTree>
    <p:extLst>
      <p:ext uri="{BB962C8B-B14F-4D97-AF65-F5344CB8AC3E}">
        <p14:creationId xmlns:p14="http://schemas.microsoft.com/office/powerpoint/2010/main" val="25928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E6B77-323D-33ED-FB76-AB4ECE6240DA}"/>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EF1C6A32-770A-0101-236A-A290CF0AE6BB}"/>
              </a:ext>
            </a:extLst>
          </p:cNvPr>
          <p:cNvSpPr txBox="1">
            <a:spLocks/>
          </p:cNvSpPr>
          <p:nvPr/>
        </p:nvSpPr>
        <p:spPr>
          <a:xfrm>
            <a:off x="0" y="0"/>
            <a:ext cx="9143999" cy="93406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はじめに</a:t>
            </a:r>
            <a:endParaRPr lang="en-US" altLang="ja-JP" sz="3600" dirty="0">
              <a:latin typeface="UD デジタル 教科書体 NK-R" panose="02020400000000000000" pitchFamily="18" charset="-128"/>
              <a:ea typeface="UD デジタル 教科書体 NK-R" panose="02020400000000000000" pitchFamily="18" charset="-128"/>
            </a:endParaRPr>
          </a:p>
        </p:txBody>
      </p:sp>
      <p:pic>
        <p:nvPicPr>
          <p:cNvPr id="6" name="図 5" descr="グラフ, 棒グラフ, ヒストグラム&#10;&#10;AI によって生成されたコンテンツは間違っている可能性があります。">
            <a:extLst>
              <a:ext uri="{FF2B5EF4-FFF2-40B4-BE49-F238E27FC236}">
                <a16:creationId xmlns:a16="http://schemas.microsoft.com/office/drawing/2014/main" id="{2EEC2FB8-F105-A6A0-D1CE-CF6431D563AD}"/>
              </a:ext>
            </a:extLst>
          </p:cNvPr>
          <p:cNvPicPr>
            <a:picLocks noChangeAspect="1"/>
          </p:cNvPicPr>
          <p:nvPr/>
        </p:nvPicPr>
        <p:blipFill>
          <a:blip r:embed="rId3">
            <a:extLst>
              <a:ext uri="{28A0092B-C50C-407E-A947-70E740481C1C}">
                <a14:useLocalDpi xmlns:a14="http://schemas.microsoft.com/office/drawing/2010/main" val="0"/>
              </a:ext>
            </a:extLst>
          </a:blip>
          <a:srcRect l="2709" t="2069" r="2983" b="2695"/>
          <a:stretch/>
        </p:blipFill>
        <p:spPr>
          <a:xfrm>
            <a:off x="655607" y="1273907"/>
            <a:ext cx="7955655" cy="5227348"/>
          </a:xfrm>
          <a:prstGeom prst="rect">
            <a:avLst/>
          </a:prstGeom>
          <a:ln w="38100">
            <a:solidFill>
              <a:schemeClr val="tx1"/>
            </a:solidFill>
          </a:ln>
        </p:spPr>
      </p:pic>
      <p:sp>
        <p:nvSpPr>
          <p:cNvPr id="5" name="四角形: 角を丸くする 4">
            <a:extLst>
              <a:ext uri="{FF2B5EF4-FFF2-40B4-BE49-F238E27FC236}">
                <a16:creationId xmlns:a16="http://schemas.microsoft.com/office/drawing/2014/main" id="{95FE82DE-11E1-A77E-2051-670B1C54C2D5}"/>
              </a:ext>
            </a:extLst>
          </p:cNvPr>
          <p:cNvSpPr/>
          <p:nvPr/>
        </p:nvSpPr>
        <p:spPr>
          <a:xfrm>
            <a:off x="1536462" y="1149212"/>
            <a:ext cx="6440129" cy="56041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このグラフが、何のグラフかわかりますか。</a:t>
            </a:r>
          </a:p>
        </p:txBody>
      </p:sp>
    </p:spTree>
    <p:extLst>
      <p:ext uri="{BB962C8B-B14F-4D97-AF65-F5344CB8AC3E}">
        <p14:creationId xmlns:p14="http://schemas.microsoft.com/office/powerpoint/2010/main" val="266807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9B0C3-2074-2478-7CCA-D5861F905078}"/>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89FB9B3C-2EF0-465B-E28B-7663A7DC77AD}"/>
              </a:ext>
            </a:extLst>
          </p:cNvPr>
          <p:cNvSpPr txBox="1">
            <a:spLocks/>
          </p:cNvSpPr>
          <p:nvPr/>
        </p:nvSpPr>
        <p:spPr>
          <a:xfrm>
            <a:off x="0" y="0"/>
            <a:ext cx="9143999" cy="855406"/>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p>
        </p:txBody>
      </p:sp>
      <p:pic>
        <p:nvPicPr>
          <p:cNvPr id="2" name="図 1">
            <a:extLst>
              <a:ext uri="{FF2B5EF4-FFF2-40B4-BE49-F238E27FC236}">
                <a16:creationId xmlns:a16="http://schemas.microsoft.com/office/drawing/2014/main" id="{766CE79C-8E95-D7D8-0BA9-C391B64AC998}"/>
              </a:ext>
            </a:extLst>
          </p:cNvPr>
          <p:cNvPicPr>
            <a:picLocks noChangeAspect="1"/>
          </p:cNvPicPr>
          <p:nvPr/>
        </p:nvPicPr>
        <p:blipFill>
          <a:blip r:embed="rId3"/>
          <a:stretch>
            <a:fillRect/>
          </a:stretch>
        </p:blipFill>
        <p:spPr>
          <a:xfrm>
            <a:off x="221225" y="855406"/>
            <a:ext cx="8701548" cy="2946521"/>
          </a:xfrm>
          <a:prstGeom prst="rect">
            <a:avLst/>
          </a:prstGeom>
        </p:spPr>
      </p:pic>
      <p:pic>
        <p:nvPicPr>
          <p:cNvPr id="3" name="図 2">
            <a:extLst>
              <a:ext uri="{FF2B5EF4-FFF2-40B4-BE49-F238E27FC236}">
                <a16:creationId xmlns:a16="http://schemas.microsoft.com/office/drawing/2014/main" id="{F7525C80-A7BE-28E2-4F8B-70A6E1999792}"/>
              </a:ext>
            </a:extLst>
          </p:cNvPr>
          <p:cNvPicPr>
            <a:picLocks noChangeAspect="1"/>
          </p:cNvPicPr>
          <p:nvPr/>
        </p:nvPicPr>
        <p:blipFill>
          <a:blip r:embed="rId4"/>
          <a:stretch>
            <a:fillRect/>
          </a:stretch>
        </p:blipFill>
        <p:spPr>
          <a:xfrm>
            <a:off x="212810" y="3980485"/>
            <a:ext cx="8709963" cy="2400650"/>
          </a:xfrm>
          <a:prstGeom prst="rect">
            <a:avLst/>
          </a:prstGeom>
        </p:spPr>
      </p:pic>
      <p:sp>
        <p:nvSpPr>
          <p:cNvPr id="4" name="四角形: 角を丸くする 3">
            <a:extLst>
              <a:ext uri="{FF2B5EF4-FFF2-40B4-BE49-F238E27FC236}">
                <a16:creationId xmlns:a16="http://schemas.microsoft.com/office/drawing/2014/main" id="{ACC2982C-9665-F227-ABAC-A0B83BA39E33}"/>
              </a:ext>
            </a:extLst>
          </p:cNvPr>
          <p:cNvSpPr/>
          <p:nvPr/>
        </p:nvSpPr>
        <p:spPr>
          <a:xfrm>
            <a:off x="1286274" y="2328666"/>
            <a:ext cx="6890516" cy="2533262"/>
          </a:xfrm>
          <a:prstGeom prst="roundRect">
            <a:avLst/>
          </a:prstGeom>
          <a:solidFill>
            <a:schemeClr val="accent2">
              <a:lumMod val="20000"/>
              <a:lumOff val="80000"/>
            </a:schemeClr>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　一人一人を見ること</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　じっくり考えること</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　相手の立場に立つこと（背景を考える）</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矢印: 五方向 5">
            <a:extLst>
              <a:ext uri="{FF2B5EF4-FFF2-40B4-BE49-F238E27FC236}">
                <a16:creationId xmlns:a16="http://schemas.microsoft.com/office/drawing/2014/main" id="{B71C1ADF-2CE7-A578-B445-094A321DC668}"/>
              </a:ext>
            </a:extLst>
          </p:cNvPr>
          <p:cNvSpPr/>
          <p:nvPr/>
        </p:nvSpPr>
        <p:spPr>
          <a:xfrm>
            <a:off x="130683" y="245806"/>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70C0"/>
                </a:solidFill>
                <a:latin typeface="UD デジタル 教科書体 NK-R" panose="02020400000000000000" pitchFamily="18" charset="-128"/>
                <a:ea typeface="UD デジタル 教科書体 NK-R" panose="02020400000000000000" pitchFamily="18" charset="-128"/>
              </a:rPr>
              <a:t>観　察</a:t>
            </a:r>
          </a:p>
        </p:txBody>
      </p:sp>
    </p:spTree>
    <p:extLst>
      <p:ext uri="{BB962C8B-B14F-4D97-AF65-F5344CB8AC3E}">
        <p14:creationId xmlns:p14="http://schemas.microsoft.com/office/powerpoint/2010/main" val="18415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B83C-B402-B00A-48CD-B617E1FFF0D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D9887F-010D-D9AC-C2BF-C0F821147642}"/>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9BBCDE38-EF8B-B994-EEA4-E71F305B8EB3}"/>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7ED735AC-ACD4-0B84-339F-E198FC744CA6}"/>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10AF855B-4C4B-1278-1407-4C7D7AD59CEE}"/>
              </a:ext>
            </a:extLst>
          </p:cNvPr>
          <p:cNvSpPr/>
          <p:nvPr/>
        </p:nvSpPr>
        <p:spPr>
          <a:xfrm>
            <a:off x="302341" y="2008636"/>
            <a:ext cx="8497528" cy="42382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１　児童生徒理解</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（１）　観察</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（２）　面談</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（３）　質問紙調査</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323209CD-5AAB-E283-EB68-139AC5392240}"/>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103320F3-049F-5ABF-2780-37A0014799F9}"/>
              </a:ext>
            </a:extLst>
          </p:cNvPr>
          <p:cNvSpPr/>
          <p:nvPr/>
        </p:nvSpPr>
        <p:spPr>
          <a:xfrm>
            <a:off x="3439963" y="3805001"/>
            <a:ext cx="4279492" cy="609600"/>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教育相談、随意相談、三者面談　等</a:t>
            </a:r>
          </a:p>
        </p:txBody>
      </p:sp>
      <p:sp>
        <p:nvSpPr>
          <p:cNvPr id="7" name="四角形: 角を丸くする 6">
            <a:extLst>
              <a:ext uri="{FF2B5EF4-FFF2-40B4-BE49-F238E27FC236}">
                <a16:creationId xmlns:a16="http://schemas.microsoft.com/office/drawing/2014/main" id="{CE93AC08-2DA8-A8D3-296B-9BED9EECD3DD}"/>
              </a:ext>
            </a:extLst>
          </p:cNvPr>
          <p:cNvSpPr/>
          <p:nvPr/>
        </p:nvSpPr>
        <p:spPr>
          <a:xfrm>
            <a:off x="3439963" y="4699821"/>
            <a:ext cx="4279492" cy="609600"/>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学校生活アンケート、</a:t>
            </a:r>
            <a:r>
              <a:rPr kumimoji="1" lang="en-US" altLang="ja-JP" sz="2000" dirty="0">
                <a:latin typeface="UD デジタル 教科書体 NK-R" panose="02020400000000000000" pitchFamily="18" charset="-128"/>
                <a:ea typeface="UD デジタル 教科書体 NK-R" panose="02020400000000000000" pitchFamily="18" charset="-128"/>
              </a:rPr>
              <a:t>QU</a:t>
            </a:r>
            <a:r>
              <a:rPr kumimoji="1" lang="ja-JP" altLang="en-US" sz="2000" dirty="0">
                <a:latin typeface="UD デジタル 教科書体 NK-R" panose="02020400000000000000" pitchFamily="18" charset="-128"/>
                <a:ea typeface="UD デジタル 教科書体 NK-R" panose="02020400000000000000" pitchFamily="18" charset="-128"/>
              </a:rPr>
              <a:t>　等</a:t>
            </a:r>
          </a:p>
        </p:txBody>
      </p:sp>
      <p:sp>
        <p:nvSpPr>
          <p:cNvPr id="8" name="四角形: 角を丸くする 7">
            <a:extLst>
              <a:ext uri="{FF2B5EF4-FFF2-40B4-BE49-F238E27FC236}">
                <a16:creationId xmlns:a16="http://schemas.microsoft.com/office/drawing/2014/main" id="{4E60CBC0-0781-07B2-772C-0851FFB5CC52}"/>
              </a:ext>
            </a:extLst>
          </p:cNvPr>
          <p:cNvSpPr/>
          <p:nvPr/>
        </p:nvSpPr>
        <p:spPr>
          <a:xfrm>
            <a:off x="3439963" y="2946073"/>
            <a:ext cx="4279492" cy="609600"/>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学級、授業、提出物（生活ノート）　等</a:t>
            </a:r>
          </a:p>
        </p:txBody>
      </p:sp>
      <p:sp>
        <p:nvSpPr>
          <p:cNvPr id="10" name="矢印: 五方向 9">
            <a:extLst>
              <a:ext uri="{FF2B5EF4-FFF2-40B4-BE49-F238E27FC236}">
                <a16:creationId xmlns:a16="http://schemas.microsoft.com/office/drawing/2014/main" id="{D8165E08-B7DD-208B-73D9-4EEBCFA03C7C}"/>
              </a:ext>
            </a:extLst>
          </p:cNvPr>
          <p:cNvSpPr/>
          <p:nvPr/>
        </p:nvSpPr>
        <p:spPr>
          <a:xfrm>
            <a:off x="1253111" y="3822947"/>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70C0"/>
                </a:solidFill>
                <a:latin typeface="UD デジタル 教科書体 NK-R" panose="02020400000000000000" pitchFamily="18" charset="-128"/>
                <a:ea typeface="UD デジタル 教科書体 NK-R" panose="02020400000000000000" pitchFamily="18" charset="-128"/>
              </a:rPr>
              <a:t>面　談</a:t>
            </a:r>
          </a:p>
        </p:txBody>
      </p:sp>
      <p:sp>
        <p:nvSpPr>
          <p:cNvPr id="11" name="矢印: 五方向 10">
            <a:extLst>
              <a:ext uri="{FF2B5EF4-FFF2-40B4-BE49-F238E27FC236}">
                <a16:creationId xmlns:a16="http://schemas.microsoft.com/office/drawing/2014/main" id="{994A9369-8A8B-0A56-9473-CB11EC0F8B30}"/>
              </a:ext>
            </a:extLst>
          </p:cNvPr>
          <p:cNvSpPr/>
          <p:nvPr/>
        </p:nvSpPr>
        <p:spPr>
          <a:xfrm>
            <a:off x="1253111" y="2946073"/>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70C0"/>
                </a:solidFill>
                <a:latin typeface="UD デジタル 教科書体 NK-R" panose="02020400000000000000" pitchFamily="18" charset="-128"/>
                <a:ea typeface="UD デジタル 教科書体 NK-R" panose="02020400000000000000" pitchFamily="18" charset="-128"/>
              </a:rPr>
              <a:t>観　察</a:t>
            </a:r>
          </a:p>
        </p:txBody>
      </p:sp>
      <p:sp>
        <p:nvSpPr>
          <p:cNvPr id="12" name="矢印: 五方向 11">
            <a:extLst>
              <a:ext uri="{FF2B5EF4-FFF2-40B4-BE49-F238E27FC236}">
                <a16:creationId xmlns:a16="http://schemas.microsoft.com/office/drawing/2014/main" id="{7543FAE3-AD6A-D37D-4959-5945F32811BA}"/>
              </a:ext>
            </a:extLst>
          </p:cNvPr>
          <p:cNvSpPr/>
          <p:nvPr/>
        </p:nvSpPr>
        <p:spPr>
          <a:xfrm>
            <a:off x="1253111" y="4699821"/>
            <a:ext cx="2311182" cy="609600"/>
          </a:xfrm>
          <a:prstGeom prst="homePlat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70C0"/>
                </a:solidFill>
                <a:latin typeface="UD デジタル 教科書体 NK-R" panose="02020400000000000000" pitchFamily="18" charset="-128"/>
                <a:ea typeface="UD デジタル 教科書体 NK-R" panose="02020400000000000000" pitchFamily="18" charset="-128"/>
              </a:rPr>
              <a:t>質問紙調査</a:t>
            </a:r>
          </a:p>
        </p:txBody>
      </p:sp>
    </p:spTree>
    <p:extLst>
      <p:ext uri="{BB962C8B-B14F-4D97-AF65-F5344CB8AC3E}">
        <p14:creationId xmlns:p14="http://schemas.microsoft.com/office/powerpoint/2010/main" val="164999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EAF4-14DD-9610-92FC-B5BAC5CFC3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35C8DA-D4EC-42C0-BB83-945470B6ADE4}"/>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7283C00D-C48B-3AC4-D39E-CC54F9B03ECD}"/>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2AF26959-92BD-E751-D104-B29AB68047B2}"/>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86397278-A7E5-3538-47DF-27874C641715}"/>
              </a:ext>
            </a:extLst>
          </p:cNvPr>
          <p:cNvSpPr/>
          <p:nvPr/>
        </p:nvSpPr>
        <p:spPr>
          <a:xfrm>
            <a:off x="162230" y="2008636"/>
            <a:ext cx="8777750" cy="45415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4BCE4AE0-7812-1E97-552D-4E023B820107}"/>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5" name="矢印: 上カーブ 14">
            <a:extLst>
              <a:ext uri="{FF2B5EF4-FFF2-40B4-BE49-F238E27FC236}">
                <a16:creationId xmlns:a16="http://schemas.microsoft.com/office/drawing/2014/main" id="{0BC9FA58-FE28-859A-DF33-D9AC7B11C71D}"/>
              </a:ext>
            </a:extLst>
          </p:cNvPr>
          <p:cNvSpPr/>
          <p:nvPr/>
        </p:nvSpPr>
        <p:spPr>
          <a:xfrm>
            <a:off x="2813014" y="3523237"/>
            <a:ext cx="1247708" cy="949037"/>
          </a:xfrm>
          <a:prstGeom prst="curvedUpArrow">
            <a:avLst>
              <a:gd name="adj1" fmla="val 30065"/>
              <a:gd name="adj2" fmla="val 70744"/>
              <a:gd name="adj3" fmla="val 25000"/>
            </a:avLst>
          </a:prstGeom>
          <a:solidFill>
            <a:schemeClr val="bg1">
              <a:lumMod val="9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矢印: 上カーブ 15">
            <a:extLst>
              <a:ext uri="{FF2B5EF4-FFF2-40B4-BE49-F238E27FC236}">
                <a16:creationId xmlns:a16="http://schemas.microsoft.com/office/drawing/2014/main" id="{78D38CC3-89AD-E7D1-2046-03554FB8C196}"/>
              </a:ext>
            </a:extLst>
          </p:cNvPr>
          <p:cNvSpPr/>
          <p:nvPr/>
        </p:nvSpPr>
        <p:spPr>
          <a:xfrm rot="16200000">
            <a:off x="5714326" y="4659702"/>
            <a:ext cx="1247708" cy="949037"/>
          </a:xfrm>
          <a:prstGeom prst="curvedUpArrow">
            <a:avLst>
              <a:gd name="adj1" fmla="val 30065"/>
              <a:gd name="adj2" fmla="val 70744"/>
              <a:gd name="adj3" fmla="val 25000"/>
            </a:avLst>
          </a:prstGeom>
          <a:solidFill>
            <a:schemeClr val="bg1">
              <a:lumMod val="9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四角形: 角を丸くする 10">
            <a:extLst>
              <a:ext uri="{FF2B5EF4-FFF2-40B4-BE49-F238E27FC236}">
                <a16:creationId xmlns:a16="http://schemas.microsoft.com/office/drawing/2014/main" id="{77B75899-EC57-C719-93E1-D63BCC937CB6}"/>
              </a:ext>
            </a:extLst>
          </p:cNvPr>
          <p:cNvSpPr/>
          <p:nvPr/>
        </p:nvSpPr>
        <p:spPr>
          <a:xfrm>
            <a:off x="347664" y="2931556"/>
            <a:ext cx="8406882" cy="308532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集団に支えられて個が育ち、個の成長が集団を発展させるという相互作用により、</a:t>
            </a:r>
            <a:endPar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b="1" dirty="0">
                <a:solidFill>
                  <a:srgbClr val="FF0000"/>
                </a:solidFill>
                <a:latin typeface="UD デジタル 教科書体 NK-R" panose="02020400000000000000" pitchFamily="18" charset="-128"/>
                <a:ea typeface="UD デジタル 教科書体 NK-R" panose="02020400000000000000" pitchFamily="18" charset="-128"/>
              </a:rPr>
              <a:t>児童生徒の力を最大限に伸ばし、</a:t>
            </a:r>
            <a:endParaRPr kumimoji="1" lang="en-US" altLang="ja-JP" sz="28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11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solidFill>
                  <a:srgbClr val="FF0000"/>
                </a:solidFill>
                <a:latin typeface="UD デジタル 教科書体 NK-R" panose="02020400000000000000" pitchFamily="18" charset="-128"/>
                <a:ea typeface="UD デジタル 教科書体 NK-R" panose="02020400000000000000" pitchFamily="18" charset="-128"/>
              </a:rPr>
              <a:t>児童生徒が社会で自立するために必要な力を</a:t>
            </a:r>
            <a:endParaRPr kumimoji="1" lang="en-US" altLang="ja-JP" sz="28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1100" b="1" dirty="0">
              <a:solidFill>
                <a:srgbClr val="FF0000"/>
              </a:solidFill>
              <a:latin typeface="UD デジタル 教科書体 NK-R" panose="02020400000000000000" pitchFamily="18" charset="-128"/>
              <a:ea typeface="UD デジタル 教科書体 NK-R" panose="02020400000000000000" pitchFamily="18" charset="-128"/>
            </a:endParaRPr>
          </a:p>
          <a:p>
            <a:pPr algn="r"/>
            <a:r>
              <a:rPr kumimoji="1" lang="ja-JP" altLang="en-US" sz="2800" b="1" dirty="0">
                <a:solidFill>
                  <a:srgbClr val="FF0000"/>
                </a:solidFill>
                <a:latin typeface="UD デジタル 教科書体 NK-R" panose="02020400000000000000" pitchFamily="18" charset="-128"/>
                <a:ea typeface="UD デジタル 教科書体 NK-R" panose="02020400000000000000" pitchFamily="18" charset="-128"/>
              </a:rPr>
              <a:t>身に付けることができるようにする。</a:t>
            </a:r>
            <a:endParaRPr kumimoji="1" lang="en-US" altLang="ja-JP" sz="28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9874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DF33-FF7D-AA88-721D-8D3831DBC9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DEEB24-90C9-21BE-67F4-DE547524D7C8}"/>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39716978-8339-91A2-8778-99F701336F8A}"/>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C1D05253-B514-1DD3-DFC4-BC9D6B078937}"/>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B459AC43-3B0B-53CB-3C79-553FB8FC7D0E}"/>
              </a:ext>
            </a:extLst>
          </p:cNvPr>
          <p:cNvSpPr/>
          <p:nvPr/>
        </p:nvSpPr>
        <p:spPr>
          <a:xfrm>
            <a:off x="162230" y="2008636"/>
            <a:ext cx="8777750" cy="45415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B685EB1E-CDAE-8753-DAF8-A28EE7478EB4}"/>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63CA8495-1AFC-4858-A558-A00F9B2D1479}"/>
              </a:ext>
            </a:extLst>
          </p:cNvPr>
          <p:cNvSpPr/>
          <p:nvPr/>
        </p:nvSpPr>
        <p:spPr>
          <a:xfrm>
            <a:off x="4181325" y="2113284"/>
            <a:ext cx="4527897" cy="669284"/>
          </a:xfrm>
          <a:prstGeom prst="roundRect">
            <a:avLst/>
          </a:prstGeom>
          <a:solidFill>
            <a:srgbClr val="0070C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集団指導と個別指導の相互作用</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51E89C81-DA20-9092-BA26-C8E63D82672E}"/>
              </a:ext>
            </a:extLst>
          </p:cNvPr>
          <p:cNvSpPr/>
          <p:nvPr/>
        </p:nvSpPr>
        <p:spPr>
          <a:xfrm>
            <a:off x="331448" y="2866934"/>
            <a:ext cx="5917515" cy="3441689"/>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集団指導</a:t>
            </a:r>
            <a:endParaRPr kumimoji="1"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B252AE73-8CE6-F5B5-4C6D-E8125DD7B9A9}"/>
              </a:ext>
            </a:extLst>
          </p:cNvPr>
          <p:cNvSpPr/>
          <p:nvPr/>
        </p:nvSpPr>
        <p:spPr>
          <a:xfrm>
            <a:off x="6681706" y="4311631"/>
            <a:ext cx="2027516" cy="1789938"/>
          </a:xfrm>
          <a:prstGeom prst="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集団から</a:t>
            </a:r>
            <a:endParaRPr kumimoji="1"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離れて行う指導</a:t>
            </a:r>
            <a:endParaRPr kumimoji="1" lang="en-US" altLang="ja-JP" sz="20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37C504D-68DD-7209-6049-AB814E090232}"/>
              </a:ext>
            </a:extLst>
          </p:cNvPr>
          <p:cNvSpPr/>
          <p:nvPr/>
        </p:nvSpPr>
        <p:spPr>
          <a:xfrm>
            <a:off x="2372154" y="4305533"/>
            <a:ext cx="2027516" cy="1789938"/>
          </a:xfrm>
          <a:prstGeom prst="rect">
            <a:avLst/>
          </a:prstGeom>
          <a:solidFill>
            <a:schemeClr val="accent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集団の中でも</a:t>
            </a:r>
            <a:endParaRPr kumimoji="1"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800" b="1"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個に配慮すること</a:t>
            </a:r>
            <a:endParaRPr kumimoji="1" lang="en-US" altLang="ja-JP" sz="20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5" name="矢印: 上カーブ 14">
            <a:extLst>
              <a:ext uri="{FF2B5EF4-FFF2-40B4-BE49-F238E27FC236}">
                <a16:creationId xmlns:a16="http://schemas.microsoft.com/office/drawing/2014/main" id="{17B6424A-F536-ADC0-FE22-95B76A3D79E1}"/>
              </a:ext>
            </a:extLst>
          </p:cNvPr>
          <p:cNvSpPr/>
          <p:nvPr/>
        </p:nvSpPr>
        <p:spPr>
          <a:xfrm>
            <a:off x="2762058" y="3978778"/>
            <a:ext cx="1247708" cy="530646"/>
          </a:xfrm>
          <a:prstGeom prst="curvedUpArrow">
            <a:avLst>
              <a:gd name="adj1" fmla="val 30065"/>
              <a:gd name="adj2" fmla="val 65735"/>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矢印: 上カーブ 10">
            <a:extLst>
              <a:ext uri="{FF2B5EF4-FFF2-40B4-BE49-F238E27FC236}">
                <a16:creationId xmlns:a16="http://schemas.microsoft.com/office/drawing/2014/main" id="{0397B850-ECD9-ECD2-4FB1-633DDD887693}"/>
              </a:ext>
            </a:extLst>
          </p:cNvPr>
          <p:cNvSpPr/>
          <p:nvPr/>
        </p:nvSpPr>
        <p:spPr>
          <a:xfrm rot="10800000">
            <a:off x="2666353" y="3448132"/>
            <a:ext cx="1247708" cy="530646"/>
          </a:xfrm>
          <a:prstGeom prst="curvedUpArrow">
            <a:avLst>
              <a:gd name="adj1" fmla="val 30065"/>
              <a:gd name="adj2" fmla="val 65735"/>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上カーブ 11">
            <a:extLst>
              <a:ext uri="{FF2B5EF4-FFF2-40B4-BE49-F238E27FC236}">
                <a16:creationId xmlns:a16="http://schemas.microsoft.com/office/drawing/2014/main" id="{04A4FFCC-A57B-FC83-C7AB-ABF5793680AF}"/>
              </a:ext>
            </a:extLst>
          </p:cNvPr>
          <p:cNvSpPr/>
          <p:nvPr/>
        </p:nvSpPr>
        <p:spPr>
          <a:xfrm rot="5400000">
            <a:off x="5450946" y="5040645"/>
            <a:ext cx="1247708" cy="530646"/>
          </a:xfrm>
          <a:prstGeom prst="curvedUpArrow">
            <a:avLst>
              <a:gd name="adj1" fmla="val 30065"/>
              <a:gd name="adj2" fmla="val 65735"/>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上カーブ 12">
            <a:extLst>
              <a:ext uri="{FF2B5EF4-FFF2-40B4-BE49-F238E27FC236}">
                <a16:creationId xmlns:a16="http://schemas.microsoft.com/office/drawing/2014/main" id="{4C81E5CB-84CE-002C-0159-A31037B253C4}"/>
              </a:ext>
            </a:extLst>
          </p:cNvPr>
          <p:cNvSpPr/>
          <p:nvPr/>
        </p:nvSpPr>
        <p:spPr>
          <a:xfrm rot="16200000">
            <a:off x="5981592" y="4935179"/>
            <a:ext cx="1247708" cy="530646"/>
          </a:xfrm>
          <a:prstGeom prst="curvedUpArrow">
            <a:avLst>
              <a:gd name="adj1" fmla="val 30065"/>
              <a:gd name="adj2" fmla="val 65735"/>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1567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F2C7-F7EB-EEF9-FBF4-64031FD3BC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887AE2E-E7E5-9105-622B-9E119AB1B1A4}"/>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116B503C-15B5-C4FD-C793-838F216B0E08}"/>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01040C52-21C2-C59B-56AD-6AE19A11C0CC}"/>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C8133A95-60D3-8D8B-B159-40CD58F50AC8}"/>
              </a:ext>
            </a:extLst>
          </p:cNvPr>
          <p:cNvSpPr/>
          <p:nvPr/>
        </p:nvSpPr>
        <p:spPr>
          <a:xfrm>
            <a:off x="162230" y="2008636"/>
            <a:ext cx="8777750" cy="454158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A6912FB2-3854-758B-7911-EFA6EE70CB30}"/>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FB181EE1-E1F5-4750-490C-671C5A85AACA}"/>
              </a:ext>
            </a:extLst>
          </p:cNvPr>
          <p:cNvSpPr/>
          <p:nvPr/>
        </p:nvSpPr>
        <p:spPr>
          <a:xfrm>
            <a:off x="4181325" y="2113284"/>
            <a:ext cx="4527897" cy="669284"/>
          </a:xfrm>
          <a:prstGeom prst="roundRect">
            <a:avLst/>
          </a:prstGeom>
          <a:solidFill>
            <a:schemeClr val="bg1">
              <a:lumMod val="95000"/>
            </a:schemeClr>
          </a:solidFill>
          <a:ln>
            <a:solidFill>
              <a:schemeClr val="bg1">
                <a:lumMod val="8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集団指導と個別指導の相互作用</a:t>
            </a:r>
            <a:endParaRPr kumimoji="1" lang="en-US" altLang="ja-JP" sz="2400"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DE8E671B-BEFE-4A0B-48AB-620793E08335}"/>
              </a:ext>
            </a:extLst>
          </p:cNvPr>
          <p:cNvSpPr/>
          <p:nvPr/>
        </p:nvSpPr>
        <p:spPr>
          <a:xfrm>
            <a:off x="420665" y="2905432"/>
            <a:ext cx="5917515" cy="3441689"/>
          </a:xfrm>
          <a:prstGeom prst="round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集団指導</a:t>
            </a:r>
            <a:endParaRPr kumimoji="1" lang="en-US" altLang="ja-JP" sz="2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7A650C90-E452-DDD8-927E-68001FC1DC22}"/>
              </a:ext>
            </a:extLst>
          </p:cNvPr>
          <p:cNvSpPr/>
          <p:nvPr/>
        </p:nvSpPr>
        <p:spPr>
          <a:xfrm>
            <a:off x="6681706" y="4311631"/>
            <a:ext cx="2027516" cy="1789938"/>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集団から離れて行う</a:t>
            </a: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9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19D24CCA-B4CD-2B17-1254-5BA39E0608E6}"/>
              </a:ext>
            </a:extLst>
          </p:cNvPr>
          <p:cNvSpPr/>
          <p:nvPr/>
        </p:nvSpPr>
        <p:spPr>
          <a:xfrm>
            <a:off x="2372154" y="4305533"/>
            <a:ext cx="2027516" cy="1789938"/>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集団の中で行う</a:t>
            </a: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個への配慮</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15" name="矢印: 上カーブ 14">
            <a:extLst>
              <a:ext uri="{FF2B5EF4-FFF2-40B4-BE49-F238E27FC236}">
                <a16:creationId xmlns:a16="http://schemas.microsoft.com/office/drawing/2014/main" id="{36496F9E-1773-3EEF-400E-04330F04578D}"/>
              </a:ext>
            </a:extLst>
          </p:cNvPr>
          <p:cNvSpPr/>
          <p:nvPr/>
        </p:nvSpPr>
        <p:spPr>
          <a:xfrm>
            <a:off x="2813014" y="3523237"/>
            <a:ext cx="1247708" cy="949037"/>
          </a:xfrm>
          <a:prstGeom prst="curvedUpArrow">
            <a:avLst>
              <a:gd name="adj1" fmla="val 30065"/>
              <a:gd name="adj2" fmla="val 70744"/>
              <a:gd name="adj3" fmla="val 2500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90000"/>
                </a:schemeClr>
              </a:solidFill>
            </a:endParaRPr>
          </a:p>
        </p:txBody>
      </p:sp>
      <p:sp>
        <p:nvSpPr>
          <p:cNvPr id="16" name="矢印: 上カーブ 15">
            <a:extLst>
              <a:ext uri="{FF2B5EF4-FFF2-40B4-BE49-F238E27FC236}">
                <a16:creationId xmlns:a16="http://schemas.microsoft.com/office/drawing/2014/main" id="{EE79A2E0-484C-A12B-A616-D40FA55187E7}"/>
              </a:ext>
            </a:extLst>
          </p:cNvPr>
          <p:cNvSpPr/>
          <p:nvPr/>
        </p:nvSpPr>
        <p:spPr>
          <a:xfrm rot="16200000">
            <a:off x="5714326" y="4659702"/>
            <a:ext cx="1247708" cy="949037"/>
          </a:xfrm>
          <a:prstGeom prst="curvedUpArrow">
            <a:avLst>
              <a:gd name="adj1" fmla="val 30065"/>
              <a:gd name="adj2" fmla="val 70744"/>
              <a:gd name="adj3" fmla="val 2500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思考の吹き出し: 雲形 10">
            <a:extLst>
              <a:ext uri="{FF2B5EF4-FFF2-40B4-BE49-F238E27FC236}">
                <a16:creationId xmlns:a16="http://schemas.microsoft.com/office/drawing/2014/main" id="{1E506548-6E7B-F35A-EC77-1251F256ABD7}"/>
              </a:ext>
            </a:extLst>
          </p:cNvPr>
          <p:cNvSpPr/>
          <p:nvPr/>
        </p:nvSpPr>
        <p:spPr>
          <a:xfrm>
            <a:off x="-1" y="2008635"/>
            <a:ext cx="9143999" cy="4092934"/>
          </a:xfrm>
          <a:prstGeom prst="cloudCallout">
            <a:avLst>
              <a:gd name="adj1" fmla="val 44985"/>
              <a:gd name="adj2" fmla="val -6427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rPr>
              <a:t>Q</a:t>
            </a: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２　先生、教えてください。</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学級経営（集団づくり）は、</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まず、何から始めればよいですか？</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0044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2AF0-53E9-C983-7C3C-96F355B37F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D53F3D-A794-E254-689F-A00752862593}"/>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43450E4E-E5C6-B274-19EB-CB18E1F298E6}"/>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5B6F0BED-1BD3-A8F3-6829-FA90891BDFB5}"/>
              </a:ext>
            </a:extLst>
          </p:cNvPr>
          <p:cNvSpPr/>
          <p:nvPr/>
        </p:nvSpPr>
        <p:spPr>
          <a:xfrm>
            <a:off x="204020" y="997059"/>
            <a:ext cx="3618271" cy="970935"/>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63145DB7-19A7-BF7A-3B80-E4844E39EB20}"/>
              </a:ext>
            </a:extLst>
          </p:cNvPr>
          <p:cNvSpPr/>
          <p:nvPr/>
        </p:nvSpPr>
        <p:spPr>
          <a:xfrm>
            <a:off x="162230" y="2008636"/>
            <a:ext cx="8777750" cy="454158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36D007FA-DEE8-2C58-C28C-70AEDA1B179E}"/>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２３、２４ページ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D8A1B8CC-F12A-0253-AC2D-2A5D41447CCF}"/>
              </a:ext>
            </a:extLst>
          </p:cNvPr>
          <p:cNvSpPr/>
          <p:nvPr/>
        </p:nvSpPr>
        <p:spPr>
          <a:xfrm>
            <a:off x="4181325" y="2113284"/>
            <a:ext cx="4527897" cy="669284"/>
          </a:xfrm>
          <a:prstGeom prst="roundRect">
            <a:avLst/>
          </a:prstGeom>
          <a:solidFill>
            <a:schemeClr val="bg1">
              <a:lumMod val="95000"/>
            </a:schemeClr>
          </a:solidFill>
          <a:ln>
            <a:solidFill>
              <a:schemeClr val="bg1">
                <a:lumMod val="8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集団指導と個別指導の相互作用</a:t>
            </a:r>
            <a:endParaRPr kumimoji="1" lang="en-US" altLang="ja-JP" sz="2400"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2B4980CD-E2DA-D38F-137C-EE61C6B20A93}"/>
              </a:ext>
            </a:extLst>
          </p:cNvPr>
          <p:cNvSpPr/>
          <p:nvPr/>
        </p:nvSpPr>
        <p:spPr>
          <a:xfrm>
            <a:off x="420665" y="2905432"/>
            <a:ext cx="5917515" cy="3441689"/>
          </a:xfrm>
          <a:prstGeom prst="round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集団指導</a:t>
            </a:r>
            <a:endParaRPr kumimoji="1" lang="en-US" altLang="ja-JP" sz="2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chemeClr val="bg2">
                  <a:lumMod val="7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846D44F4-485A-1F0B-4DB7-4B0E7F6234CD}"/>
              </a:ext>
            </a:extLst>
          </p:cNvPr>
          <p:cNvSpPr/>
          <p:nvPr/>
        </p:nvSpPr>
        <p:spPr>
          <a:xfrm>
            <a:off x="6681706" y="4311631"/>
            <a:ext cx="2027516" cy="1789938"/>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集団から離れて行う</a:t>
            </a: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9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E6501611-88E4-8331-4146-A1451A83B3B6}"/>
              </a:ext>
            </a:extLst>
          </p:cNvPr>
          <p:cNvSpPr/>
          <p:nvPr/>
        </p:nvSpPr>
        <p:spPr>
          <a:xfrm>
            <a:off x="2372154" y="4305533"/>
            <a:ext cx="2027516" cy="1789938"/>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集団の中で行う</a:t>
            </a: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8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個への配慮</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15" name="矢印: 上カーブ 14">
            <a:extLst>
              <a:ext uri="{FF2B5EF4-FFF2-40B4-BE49-F238E27FC236}">
                <a16:creationId xmlns:a16="http://schemas.microsoft.com/office/drawing/2014/main" id="{A72CA5DE-5B33-AA39-1AD4-7BC0DCF79BAF}"/>
              </a:ext>
            </a:extLst>
          </p:cNvPr>
          <p:cNvSpPr/>
          <p:nvPr/>
        </p:nvSpPr>
        <p:spPr>
          <a:xfrm>
            <a:off x="2813014" y="3523237"/>
            <a:ext cx="1247708" cy="949037"/>
          </a:xfrm>
          <a:prstGeom prst="curvedUpArrow">
            <a:avLst>
              <a:gd name="adj1" fmla="val 30065"/>
              <a:gd name="adj2" fmla="val 70744"/>
              <a:gd name="adj3" fmla="val 2500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90000"/>
                </a:schemeClr>
              </a:solidFill>
            </a:endParaRPr>
          </a:p>
        </p:txBody>
      </p:sp>
      <p:sp>
        <p:nvSpPr>
          <p:cNvPr id="12" name="テキスト ボックス 11">
            <a:extLst>
              <a:ext uri="{FF2B5EF4-FFF2-40B4-BE49-F238E27FC236}">
                <a16:creationId xmlns:a16="http://schemas.microsoft.com/office/drawing/2014/main" id="{8ED595D9-3C0C-BD94-D855-905C5D820749}"/>
              </a:ext>
            </a:extLst>
          </p:cNvPr>
          <p:cNvSpPr txBox="1"/>
          <p:nvPr/>
        </p:nvSpPr>
        <p:spPr>
          <a:xfrm>
            <a:off x="5443925" y="1132117"/>
            <a:ext cx="3496055" cy="5262979"/>
          </a:xfrm>
          <a:prstGeom prst="rect">
            <a:avLst/>
          </a:prstGeom>
          <a:solidFill>
            <a:schemeClr val="bg1"/>
          </a:solidFill>
          <a:ln w="57150">
            <a:solidFill>
              <a:schemeClr val="accent6">
                <a:lumMod val="60000"/>
                <a:lumOff val="40000"/>
              </a:schemeClr>
            </a:solidFill>
          </a:ln>
        </p:spPr>
        <p:txBody>
          <a:bodyPr wrap="square" rtlCol="0">
            <a:spAutoFit/>
          </a:bodyPr>
          <a:lstStyle/>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1" name="思考の吹き出し: 雲形 10">
            <a:extLst>
              <a:ext uri="{FF2B5EF4-FFF2-40B4-BE49-F238E27FC236}">
                <a16:creationId xmlns:a16="http://schemas.microsoft.com/office/drawing/2014/main" id="{8A02A20D-4EDF-A092-3C40-DF672A00AD28}"/>
              </a:ext>
            </a:extLst>
          </p:cNvPr>
          <p:cNvSpPr/>
          <p:nvPr/>
        </p:nvSpPr>
        <p:spPr>
          <a:xfrm>
            <a:off x="129889" y="1867731"/>
            <a:ext cx="5083278" cy="4682492"/>
          </a:xfrm>
          <a:prstGeom prst="cloudCallout">
            <a:avLst>
              <a:gd name="adj1" fmla="val 65908"/>
              <a:gd name="adj2" fmla="val -49879"/>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rPr>
              <a:t>Q</a:t>
            </a: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２　学級経営</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（集団づくり）は、</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まず、何から始めればよいですか？</a:t>
            </a:r>
            <a:endParaRPr kumimoji="1" lang="en-US" altLang="ja-JP" sz="3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07445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977C-3CF1-5717-4F5D-10669E9D18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9A78B8-A026-B489-D0FD-A69031A2DAAA}"/>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9" name="正方形/長方形 8">
            <a:extLst>
              <a:ext uri="{FF2B5EF4-FFF2-40B4-BE49-F238E27FC236}">
                <a16:creationId xmlns:a16="http://schemas.microsoft.com/office/drawing/2014/main" id="{DE9FD4D2-F3B3-21A1-0021-75508EF25884}"/>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4C901B7E-0165-68EB-A10F-6663B8772C1A}"/>
              </a:ext>
            </a:extLst>
          </p:cNvPr>
          <p:cNvSpPr/>
          <p:nvPr/>
        </p:nvSpPr>
        <p:spPr>
          <a:xfrm>
            <a:off x="204020" y="997059"/>
            <a:ext cx="3618271" cy="970935"/>
          </a:xfrm>
          <a:prstGeom prst="roundRect">
            <a:avLst/>
          </a:prstGeom>
          <a:solidFill>
            <a:schemeClr val="bg1">
              <a:lumMod val="9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lumMod val="75000"/>
                  </a:schemeClr>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3200" dirty="0">
              <a:solidFill>
                <a:schemeClr val="bg1">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9D0395C3-1FBD-1529-B351-F19E8C789E0B}"/>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２５ページ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15237CCE-CDA3-15E6-4562-05CFDCA1382F}"/>
              </a:ext>
            </a:extLst>
          </p:cNvPr>
          <p:cNvSpPr/>
          <p:nvPr/>
        </p:nvSpPr>
        <p:spPr>
          <a:xfrm>
            <a:off x="6681706" y="4311631"/>
            <a:ext cx="2027516" cy="1789938"/>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集団から離れて行う</a:t>
            </a:r>
            <a:endParaRPr kumimoji="1" lang="en-US" altLang="ja-JP" sz="16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9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rPr>
              <a:t>個別指導</a:t>
            </a:r>
            <a:endParaRPr kumimoji="1" lang="en-US" altLang="ja-JP" sz="2400" b="1" dirty="0">
              <a:solidFill>
                <a:schemeClr val="bg2">
                  <a:lumMod val="90000"/>
                </a:schemeClr>
              </a:solidFill>
              <a:latin typeface="UD デジタル 教科書体 NK-R" panose="02020400000000000000" pitchFamily="18" charset="-128"/>
              <a:ea typeface="UD デジタル 教科書体 NK-R" panose="02020400000000000000" pitchFamily="18" charset="-128"/>
            </a:endParaRPr>
          </a:p>
        </p:txBody>
      </p:sp>
      <p:sp>
        <p:nvSpPr>
          <p:cNvPr id="15" name="矢印: 上カーブ 14">
            <a:extLst>
              <a:ext uri="{FF2B5EF4-FFF2-40B4-BE49-F238E27FC236}">
                <a16:creationId xmlns:a16="http://schemas.microsoft.com/office/drawing/2014/main" id="{C2915208-47AF-8090-4D64-3B261FD19F23}"/>
              </a:ext>
            </a:extLst>
          </p:cNvPr>
          <p:cNvSpPr/>
          <p:nvPr/>
        </p:nvSpPr>
        <p:spPr>
          <a:xfrm>
            <a:off x="2813014" y="3523237"/>
            <a:ext cx="1247708" cy="949037"/>
          </a:xfrm>
          <a:prstGeom prst="curvedUpArrow">
            <a:avLst>
              <a:gd name="adj1" fmla="val 30065"/>
              <a:gd name="adj2" fmla="val 70744"/>
              <a:gd name="adj3" fmla="val 2500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90000"/>
                </a:schemeClr>
              </a:solidFill>
            </a:endParaRPr>
          </a:p>
        </p:txBody>
      </p:sp>
      <p:sp>
        <p:nvSpPr>
          <p:cNvPr id="11" name="思考の吹き出し: 雲形 10">
            <a:extLst>
              <a:ext uri="{FF2B5EF4-FFF2-40B4-BE49-F238E27FC236}">
                <a16:creationId xmlns:a16="http://schemas.microsoft.com/office/drawing/2014/main" id="{569F3670-7E3B-9FA1-3BDA-03C9ABBCAAE8}"/>
              </a:ext>
            </a:extLst>
          </p:cNvPr>
          <p:cNvSpPr/>
          <p:nvPr/>
        </p:nvSpPr>
        <p:spPr>
          <a:xfrm>
            <a:off x="-239485" y="1867731"/>
            <a:ext cx="5083278" cy="4682492"/>
          </a:xfrm>
          <a:prstGeom prst="cloudCallout">
            <a:avLst>
              <a:gd name="adj1" fmla="val 65908"/>
              <a:gd name="adj2" fmla="val -49879"/>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rPr>
              <a:t>集団指導を行う際、まず、</a:t>
            </a:r>
            <a:endParaRPr kumimoji="1" lang="en-US" altLang="ja-JP"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rPr>
              <a:t>何の指導から</a:t>
            </a:r>
            <a:endParaRPr kumimoji="1" lang="en-US" altLang="ja-JP"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rPr>
              <a:t>始めますか？</a:t>
            </a:r>
            <a:endParaRPr kumimoji="1" lang="en-US" altLang="ja-JP" sz="3200" b="1" dirty="0">
              <a:solidFill>
                <a:schemeClr val="bg1">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65013853-44CB-2120-7E14-5034AD29935B}"/>
              </a:ext>
            </a:extLst>
          </p:cNvPr>
          <p:cNvSpPr txBox="1"/>
          <p:nvPr/>
        </p:nvSpPr>
        <p:spPr>
          <a:xfrm>
            <a:off x="221093" y="1126062"/>
            <a:ext cx="5066205" cy="5262979"/>
          </a:xfrm>
          <a:prstGeom prst="homePlate">
            <a:avLst>
              <a:gd name="adj" fmla="val 13770"/>
            </a:avLst>
          </a:prstGeom>
          <a:solidFill>
            <a:schemeClr val="bg1"/>
          </a:solidFill>
          <a:ln w="57150">
            <a:solidFill>
              <a:schemeClr val="accent6">
                <a:lumMod val="60000"/>
                <a:lumOff val="40000"/>
              </a:schemeClr>
            </a:solidFill>
          </a:ln>
        </p:spPr>
        <p:txBody>
          <a:bodyPr wrap="square" rtlCol="0">
            <a:spAutoFit/>
          </a:bodyPr>
          <a:lstStyle/>
          <a:p>
            <a:pPr algn="ct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教職員は、一人一人の児童生徒が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① 安心して生活できる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② 個性を発揮できる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③ 自己決定の機会を持てる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④ 集団に貢献できる役割を持てる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⑤ 達成感・成就感を持つことができる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⑥ 集団での存在感を実感できる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⑦ </a:t>
            </a:r>
            <a:r>
              <a:rPr kumimoji="1" lang="ja-JP" altLang="en-US" sz="1600" dirty="0">
                <a:latin typeface="UD デジタル 教科書体 NK-R" panose="02020400000000000000" pitchFamily="18" charset="-128"/>
                <a:ea typeface="UD デジタル 教科書体 NK-R" panose="02020400000000000000" pitchFamily="18" charset="-128"/>
              </a:rPr>
              <a:t>他の児童生徒と好ましい人間関係を築ける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⑧ </a:t>
            </a:r>
            <a:r>
              <a:rPr kumimoji="1" lang="ja-JP" altLang="en-US" sz="1600" dirty="0">
                <a:latin typeface="UD デジタル 教科書体 NK-R" panose="02020400000000000000" pitchFamily="18" charset="-128"/>
                <a:ea typeface="UD デジタル 教科書体 NK-R" panose="02020400000000000000" pitchFamily="18" charset="-128"/>
              </a:rPr>
              <a:t>自己肯定感・自己有用感を培うことができる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⑨ </a:t>
            </a:r>
            <a:r>
              <a:rPr kumimoji="1" lang="ja-JP" altLang="en-US" dirty="0">
                <a:latin typeface="UD デジタル 教科書体 NK-R" panose="02020400000000000000" pitchFamily="18" charset="-128"/>
                <a:ea typeface="UD デジタル 教科書体 NK-R" panose="02020400000000000000" pitchFamily="18" charset="-128"/>
              </a:rPr>
              <a:t>自己実現の喜びを味わうことができる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　　　　ことを基盤とした</a:t>
            </a:r>
            <a:r>
              <a:rPr kumimoji="1" lang="ja-JP" altLang="en-US" sz="2400" dirty="0">
                <a:latin typeface="UD デジタル 教科書体 NK-R" panose="02020400000000000000" pitchFamily="18" charset="-128"/>
                <a:ea typeface="UD デジタル 教科書体 NK-R" panose="02020400000000000000" pitchFamily="18" charset="-128"/>
              </a:rPr>
              <a:t>集団づくり</a:t>
            </a:r>
            <a:r>
              <a:rPr kumimoji="1" lang="ja-JP" altLang="en-US" sz="2000" dirty="0">
                <a:latin typeface="UD デジタル 教科書体 NK-R" panose="02020400000000000000" pitchFamily="18" charset="-128"/>
                <a:ea typeface="UD デジタル 教科書体 NK-R" panose="02020400000000000000" pitchFamily="18" charset="-128"/>
              </a:rPr>
              <a:t>を行う</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FD2BEBA1-D85D-48A2-4EDE-759DE52817B0}"/>
              </a:ext>
            </a:extLst>
          </p:cNvPr>
          <p:cNvSpPr txBox="1"/>
          <p:nvPr/>
        </p:nvSpPr>
        <p:spPr>
          <a:xfrm>
            <a:off x="5443925" y="1132117"/>
            <a:ext cx="3496055" cy="5262979"/>
          </a:xfrm>
          <a:prstGeom prst="rect">
            <a:avLst/>
          </a:prstGeom>
          <a:solidFill>
            <a:schemeClr val="bg1"/>
          </a:solidFill>
          <a:ln w="57150">
            <a:solidFill>
              <a:schemeClr val="accent6">
                <a:lumMod val="60000"/>
                <a:lumOff val="40000"/>
              </a:schemeClr>
            </a:solidFill>
          </a:ln>
        </p:spPr>
        <p:txBody>
          <a:bodyPr wrap="square" rtlCol="0">
            <a:spAutoFit/>
          </a:bodyPr>
          <a:lstStyle/>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67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884A-8E94-2A2A-946F-4F07A2249E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52179F-755C-BA50-57BD-7337C19D5D76}"/>
              </a:ext>
            </a:extLst>
          </p:cNvPr>
          <p:cNvSpPr txBox="1">
            <a:spLocks/>
          </p:cNvSpPr>
          <p:nvPr/>
        </p:nvSpPr>
        <p:spPr>
          <a:xfrm>
            <a:off x="0" y="1"/>
            <a:ext cx="9143999" cy="855406"/>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生徒指導の方法について</a:t>
            </a:r>
          </a:p>
        </p:txBody>
      </p:sp>
      <p:sp>
        <p:nvSpPr>
          <p:cNvPr id="4" name="テキスト ボックス 3">
            <a:extLst>
              <a:ext uri="{FF2B5EF4-FFF2-40B4-BE49-F238E27FC236}">
                <a16:creationId xmlns:a16="http://schemas.microsoft.com/office/drawing/2014/main" id="{95B89578-DC86-17F5-94EE-65A5C090C219}"/>
              </a:ext>
            </a:extLst>
          </p:cNvPr>
          <p:cNvSpPr txBox="1"/>
          <p:nvPr/>
        </p:nvSpPr>
        <p:spPr>
          <a:xfrm>
            <a:off x="2605548" y="6550223"/>
            <a:ext cx="6538451" cy="276999"/>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学校全体で取り組む授業の土台づくりハンドブック　（宮崎県教育庁特別支援教育課：令和４年３月）</a:t>
            </a:r>
          </a:p>
        </p:txBody>
      </p:sp>
      <p:pic>
        <p:nvPicPr>
          <p:cNvPr id="7" name="図 6" descr="テキスト が含まれている画像&#10;&#10;AI によって生成されたコンテンツは間違っている可能性があります。">
            <a:extLst>
              <a:ext uri="{FF2B5EF4-FFF2-40B4-BE49-F238E27FC236}">
                <a16:creationId xmlns:a16="http://schemas.microsoft.com/office/drawing/2014/main" id="{60C56D7A-4F27-E85D-673B-EA79F82A16D4}"/>
              </a:ext>
            </a:extLst>
          </p:cNvPr>
          <p:cNvPicPr>
            <a:picLocks noChangeAspect="1"/>
          </p:cNvPicPr>
          <p:nvPr/>
        </p:nvPicPr>
        <p:blipFill>
          <a:blip r:embed="rId3">
            <a:extLst>
              <a:ext uri="{28A0092B-C50C-407E-A947-70E740481C1C}">
                <a14:useLocalDpi xmlns:a14="http://schemas.microsoft.com/office/drawing/2010/main" val="0"/>
              </a:ext>
            </a:extLst>
          </a:blip>
          <a:srcRect l="1182" t="947" r="1071" b="1430"/>
          <a:stretch/>
        </p:blipFill>
        <p:spPr>
          <a:xfrm>
            <a:off x="685799" y="996276"/>
            <a:ext cx="7772399" cy="5413078"/>
          </a:xfrm>
          <a:prstGeom prst="rect">
            <a:avLst/>
          </a:prstGeom>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正方形/長方形 4">
            <a:extLst>
              <a:ext uri="{FF2B5EF4-FFF2-40B4-BE49-F238E27FC236}">
                <a16:creationId xmlns:a16="http://schemas.microsoft.com/office/drawing/2014/main" id="{7EF39444-6E2A-7FAD-B28A-32B84101A9AA}"/>
              </a:ext>
            </a:extLst>
          </p:cNvPr>
          <p:cNvSpPr/>
          <p:nvPr/>
        </p:nvSpPr>
        <p:spPr>
          <a:xfrm>
            <a:off x="4872788" y="1925053"/>
            <a:ext cx="3438092" cy="62705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テーブル&#10;&#10;AI 生成コンテンツは誤りを含む可能性があります。">
            <a:extLst>
              <a:ext uri="{FF2B5EF4-FFF2-40B4-BE49-F238E27FC236}">
                <a16:creationId xmlns:a16="http://schemas.microsoft.com/office/drawing/2014/main" id="{5C1A9A78-A91F-EA96-C370-14B616BA5A43}"/>
              </a:ext>
            </a:extLst>
          </p:cNvPr>
          <p:cNvPicPr>
            <a:picLocks noChangeAspect="1"/>
          </p:cNvPicPr>
          <p:nvPr/>
        </p:nvPicPr>
        <p:blipFill>
          <a:blip r:embed="rId4">
            <a:extLst>
              <a:ext uri="{28A0092B-C50C-407E-A947-70E740481C1C}">
                <a14:useLocalDpi xmlns:a14="http://schemas.microsoft.com/office/drawing/2010/main" val="0"/>
              </a:ext>
            </a:extLst>
          </a:blip>
          <a:srcRect t="33236" r="27600"/>
          <a:stretch>
            <a:fillRect/>
          </a:stretch>
        </p:blipFill>
        <p:spPr>
          <a:xfrm>
            <a:off x="3277525" y="2822765"/>
            <a:ext cx="5716499" cy="2338272"/>
          </a:xfrm>
          <a:prstGeom prst="rect">
            <a:avLst/>
          </a:prstGeom>
          <a:ln w="76200">
            <a:solidFill>
              <a:srgbClr val="FF0000"/>
            </a:solidFill>
          </a:ln>
        </p:spPr>
      </p:pic>
      <p:sp>
        <p:nvSpPr>
          <p:cNvPr id="8" name="テキスト ボックス 7">
            <a:extLst>
              <a:ext uri="{FF2B5EF4-FFF2-40B4-BE49-F238E27FC236}">
                <a16:creationId xmlns:a16="http://schemas.microsoft.com/office/drawing/2014/main" id="{77552E7B-D1D4-ED14-364D-2FD71F5C7E1D}"/>
              </a:ext>
            </a:extLst>
          </p:cNvPr>
          <p:cNvSpPr txBox="1"/>
          <p:nvPr/>
        </p:nvSpPr>
        <p:spPr>
          <a:xfrm>
            <a:off x="149973" y="934780"/>
            <a:ext cx="5066205" cy="5570756"/>
          </a:xfrm>
          <a:prstGeom prst="homePlate">
            <a:avLst>
              <a:gd name="adj" fmla="val 13770"/>
            </a:avLst>
          </a:prstGeom>
          <a:solidFill>
            <a:schemeClr val="bg1"/>
          </a:solidFill>
          <a:ln w="57150">
            <a:solidFill>
              <a:schemeClr val="accent6">
                <a:lumMod val="60000"/>
                <a:lumOff val="40000"/>
              </a:schemeClr>
            </a:solidFill>
          </a:ln>
        </p:spPr>
        <p:txBody>
          <a:bodyPr wrap="square" rtlCol="0">
            <a:spAutoFit/>
          </a:bodyPr>
          <a:lstStyle/>
          <a:p>
            <a:pPr algn="ct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教職員は、一人一人の児童生徒が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① 安心して生活できる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② 個性を発揮できる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③ 自己決定の機会を持てる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④ 集団に貢献できる役割を持てる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⑤ 達成感・成就感を持つことができる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⑥ 集団での存在感を実感できる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⑦ </a:t>
            </a:r>
            <a:r>
              <a:rPr kumimoji="1" lang="ja-JP" altLang="en-US" sz="1600" dirty="0">
                <a:latin typeface="UD デジタル 教科書体 NK-R" panose="02020400000000000000" pitchFamily="18" charset="-128"/>
                <a:ea typeface="UD デジタル 教科書体 NK-R" panose="02020400000000000000" pitchFamily="18" charset="-128"/>
              </a:rPr>
              <a:t>他の児童生徒と好ましい人間関係を築ける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⑧ </a:t>
            </a:r>
            <a:r>
              <a:rPr kumimoji="1" lang="ja-JP" altLang="en-US" sz="1600" dirty="0">
                <a:latin typeface="UD デジタル 教科書体 NK-R" panose="02020400000000000000" pitchFamily="18" charset="-128"/>
                <a:ea typeface="UD デジタル 教科書体 NK-R" panose="02020400000000000000" pitchFamily="18" charset="-128"/>
              </a:rPr>
              <a:t>自己肯定感・自己有用感を培うことができる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⑨ </a:t>
            </a:r>
            <a:r>
              <a:rPr kumimoji="1" lang="ja-JP" altLang="en-US" dirty="0">
                <a:latin typeface="UD デジタル 教科書体 NK-R" panose="02020400000000000000" pitchFamily="18" charset="-128"/>
                <a:ea typeface="UD デジタル 教科書体 NK-R" panose="02020400000000000000" pitchFamily="18" charset="-128"/>
              </a:rPr>
              <a:t>自己実現の喜びを味わうことができる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　　　　ことを基盤とした</a:t>
            </a:r>
            <a:r>
              <a:rPr kumimoji="1" lang="ja-JP" altLang="en-US" sz="2400" dirty="0">
                <a:latin typeface="UD デジタル 教科書体 NK-R" panose="02020400000000000000" pitchFamily="18" charset="-128"/>
                <a:ea typeface="UD デジタル 教科書体 NK-R" panose="02020400000000000000" pitchFamily="18" charset="-128"/>
              </a:rPr>
              <a:t>集団づくり</a:t>
            </a:r>
            <a:r>
              <a:rPr kumimoji="1" lang="ja-JP" altLang="en-US" sz="2000" dirty="0">
                <a:latin typeface="UD デジタル 教科書体 NK-R" panose="02020400000000000000" pitchFamily="18" charset="-128"/>
                <a:ea typeface="UD デジタル 教科書体 NK-R" panose="02020400000000000000" pitchFamily="18" charset="-128"/>
              </a:rPr>
              <a:t>を行う</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861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5528FD-AD9B-75DC-606C-B2E0384AF90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6D29C45-2D21-8CFB-23BA-11891BBF1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52F241DC-B81A-CD7D-6061-65152D66A7D2}"/>
              </a:ext>
            </a:extLst>
          </p:cNvPr>
          <p:cNvSpPr txBox="1"/>
          <p:nvPr/>
        </p:nvSpPr>
        <p:spPr>
          <a:xfrm>
            <a:off x="6730086" y="2023110"/>
            <a:ext cx="2286095"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発達支持的生徒指導</a:t>
            </a:r>
            <a:endParaRPr kumimoji="1"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について</a:t>
            </a:r>
            <a:endParaRPr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p:txBody>
      </p:sp>
      <p:sp>
        <p:nvSpPr>
          <p:cNvPr id="18" name="Rectangle 17">
            <a:extLst>
              <a:ext uri="{FF2B5EF4-FFF2-40B4-BE49-F238E27FC236}">
                <a16:creationId xmlns:a16="http://schemas.microsoft.com/office/drawing/2014/main" id="{08265B6C-AC9F-88E2-851F-784A26EC7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71BDA89-136B-115E-834B-F73F599C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98443B-5300-411F-FEAD-E7934F404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表 10">
            <a:extLst>
              <a:ext uri="{FF2B5EF4-FFF2-40B4-BE49-F238E27FC236}">
                <a16:creationId xmlns:a16="http://schemas.microsoft.com/office/drawing/2014/main" id="{59FEA468-BEFF-59B8-792E-4968428ADB08}"/>
              </a:ext>
            </a:extLst>
          </p:cNvPr>
          <p:cNvGraphicFramePr>
            <a:graphicFrameLocks noGrp="1"/>
          </p:cNvGraphicFramePr>
          <p:nvPr>
            <p:extLst>
              <p:ext uri="{D42A27DB-BD31-4B8C-83A1-F6EECF244321}">
                <p14:modId xmlns:p14="http://schemas.microsoft.com/office/powerpoint/2010/main" val="3692682491"/>
              </p:ext>
            </p:extLst>
          </p:nvPr>
        </p:nvGraphicFramePr>
        <p:xfrm>
          <a:off x="668112" y="1794065"/>
          <a:ext cx="5187862" cy="3340826"/>
        </p:xfrm>
        <a:graphic>
          <a:graphicData uri="http://schemas.openxmlformats.org/drawingml/2006/table">
            <a:tbl>
              <a:tblPr firstRow="1" bandRow="1">
                <a:tableStyleId>{00A15C55-8517-42AA-B614-E9B94910E393}</a:tableStyleId>
              </a:tblPr>
              <a:tblGrid>
                <a:gridCol w="698626">
                  <a:extLst>
                    <a:ext uri="{9D8B030D-6E8A-4147-A177-3AD203B41FA5}">
                      <a16:colId xmlns:a16="http://schemas.microsoft.com/office/drawing/2014/main" val="942567453"/>
                    </a:ext>
                  </a:extLst>
                </a:gridCol>
                <a:gridCol w="4489236">
                  <a:extLst>
                    <a:ext uri="{9D8B030D-6E8A-4147-A177-3AD203B41FA5}">
                      <a16:colId xmlns:a16="http://schemas.microsoft.com/office/drawing/2014/main" val="1467814664"/>
                    </a:ext>
                  </a:extLst>
                </a:gridCol>
              </a:tblGrid>
              <a:tr h="725642">
                <a:tc gridSpan="2">
                  <a:txBody>
                    <a:bodyPr/>
                    <a:lstStyle/>
                    <a:p>
                      <a:pPr algn="ctr"/>
                      <a:r>
                        <a:rPr kumimoji="1" lang="ja-JP" altLang="en-US" sz="3800">
                          <a:latin typeface="UD デジタル 教科書体 NK-R" panose="02020400000000000000" pitchFamily="18" charset="-128"/>
                          <a:ea typeface="UD デジタル 教科書体 NK-R" panose="02020400000000000000" pitchFamily="18" charset="-128"/>
                        </a:rPr>
                        <a:t>講義の内容</a:t>
                      </a:r>
                    </a:p>
                  </a:txBody>
                  <a:tcPr marL="107769" marR="107769" marT="53884" marB="53884" anchor="ct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143547355"/>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０</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はじめに</a:t>
                      </a:r>
                    </a:p>
                  </a:txBody>
                  <a:tcPr marL="107769" marR="107769" marT="53884" marB="53884" anchor="ctr"/>
                </a:tc>
                <a:extLst>
                  <a:ext uri="{0D108BD9-81ED-4DB2-BD59-A6C34878D82A}">
                    <a16:rowId xmlns:a16="http://schemas.microsoft.com/office/drawing/2014/main" val="1898290648"/>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学校の現状について</a:t>
                      </a:r>
                    </a:p>
                  </a:txBody>
                  <a:tcPr marL="107769" marR="107769" marT="53884" marB="53884" anchor="ctr"/>
                </a:tc>
                <a:extLst>
                  <a:ext uri="{0D108BD9-81ED-4DB2-BD59-A6C34878D82A}">
                    <a16:rowId xmlns:a16="http://schemas.microsoft.com/office/drawing/2014/main" val="156562710"/>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生徒指導の方法について</a:t>
                      </a:r>
                    </a:p>
                  </a:txBody>
                  <a:tcPr marL="107769" marR="107769" marT="53884" marB="53884" anchor="ctr"/>
                </a:tc>
                <a:extLst>
                  <a:ext uri="{0D108BD9-81ED-4DB2-BD59-A6C34878D82A}">
                    <a16:rowId xmlns:a16="http://schemas.microsoft.com/office/drawing/2014/main" val="3412192758"/>
                  </a:ext>
                </a:extLst>
              </a:tr>
              <a:tr h="653796">
                <a:tc>
                  <a:txBody>
                    <a:bodyP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３</a:t>
                      </a:r>
                    </a:p>
                  </a:txBody>
                  <a:tcPr marL="107769" marR="107769" marT="53884" marB="53884" anchor="ctr">
                    <a:solidFill>
                      <a:schemeClr val="accent4"/>
                    </a:solidFill>
                  </a:tcPr>
                </a:tc>
                <a:tc>
                  <a:txBody>
                    <a:bodyPr/>
                    <a:lstStyle/>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講義の振り返り</a:t>
                      </a:r>
                    </a:p>
                  </a:txBody>
                  <a:tcPr marL="107769" marR="107769" marT="53884" marB="53884" anchor="ctr">
                    <a:solidFill>
                      <a:schemeClr val="accent4"/>
                    </a:solidFill>
                  </a:tcPr>
                </a:tc>
                <a:extLst>
                  <a:ext uri="{0D108BD9-81ED-4DB2-BD59-A6C34878D82A}">
                    <a16:rowId xmlns:a16="http://schemas.microsoft.com/office/drawing/2014/main" val="533650217"/>
                  </a:ext>
                </a:extLst>
              </a:tr>
            </a:tbl>
          </a:graphicData>
        </a:graphic>
      </p:graphicFrame>
    </p:spTree>
    <p:extLst>
      <p:ext uri="{BB962C8B-B14F-4D97-AF65-F5344CB8AC3E}">
        <p14:creationId xmlns:p14="http://schemas.microsoft.com/office/powerpoint/2010/main" val="544851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08B5-1585-3C73-EA5B-0495923E5A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451924-FA35-DEE8-0371-67F4B1FDE615}"/>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講義の振り返り</a:t>
            </a:r>
          </a:p>
        </p:txBody>
      </p:sp>
      <p:sp>
        <p:nvSpPr>
          <p:cNvPr id="9" name="正方形/長方形 8">
            <a:extLst>
              <a:ext uri="{FF2B5EF4-FFF2-40B4-BE49-F238E27FC236}">
                <a16:creationId xmlns:a16="http://schemas.microsoft.com/office/drawing/2014/main" id="{CA6482C6-3C94-7D5C-C182-07BD4F8BAFAF}"/>
              </a:ext>
            </a:extLst>
          </p:cNvPr>
          <p:cNvSpPr/>
          <p:nvPr/>
        </p:nvSpPr>
        <p:spPr>
          <a:xfrm>
            <a:off x="302341" y="1934497"/>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63087E7E-51E1-8624-8B99-7035287B3AD9}"/>
              </a:ext>
            </a:extLst>
          </p:cNvPr>
          <p:cNvSpPr/>
          <p:nvPr/>
        </p:nvSpPr>
        <p:spPr>
          <a:xfrm>
            <a:off x="344131" y="4134246"/>
            <a:ext cx="8497528" cy="2135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１　児童生徒理解</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２　集団指導と個別指導</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３　チーム支援による組織的対応</a:t>
            </a:r>
            <a:endParaRPr kumimoji="1" lang="en-US" altLang="ja-JP" sz="2800"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F3E13D48-7968-C759-B2E0-0C97CC474CD5}"/>
              </a:ext>
            </a:extLst>
          </p:cNvPr>
          <p:cNvSpPr/>
          <p:nvPr/>
        </p:nvSpPr>
        <p:spPr>
          <a:xfrm>
            <a:off x="2762864" y="3852248"/>
            <a:ext cx="3618271" cy="500722"/>
          </a:xfrm>
          <a:prstGeom prst="roundRect">
            <a:avLst/>
          </a:prstGeom>
          <a:solidFill>
            <a:schemeClr val="accent2">
              <a:lumMod val="20000"/>
              <a:lumOff val="80000"/>
            </a:schemeClr>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生徒指導の方法</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2A459D3B-7CD9-D66D-7AC2-B294099324F5}"/>
              </a:ext>
            </a:extLst>
          </p:cNvPr>
          <p:cNvSpPr txBox="1"/>
          <p:nvPr/>
        </p:nvSpPr>
        <p:spPr>
          <a:xfrm>
            <a:off x="4060722" y="6550223"/>
            <a:ext cx="5083277"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２３～２８ページ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CA15DF3D-B8B5-414B-3F53-5FADDB5C5993}"/>
              </a:ext>
            </a:extLst>
          </p:cNvPr>
          <p:cNvSpPr/>
          <p:nvPr/>
        </p:nvSpPr>
        <p:spPr>
          <a:xfrm>
            <a:off x="204020" y="1071023"/>
            <a:ext cx="8735960" cy="1934730"/>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発達支持的生徒指導では、</a:t>
            </a:r>
            <a:endParaRPr kumimoji="1" lang="en-US" altLang="ja-JP" sz="2400" dirty="0">
              <a:solidFill>
                <a:srgbClr val="0070C0"/>
              </a:solidFill>
              <a:latin typeface="UD デジタル 教科書体 NK-R" panose="02020400000000000000" pitchFamily="18" charset="-128"/>
              <a:ea typeface="UD デジタル 教科書体 NK-R" panose="02020400000000000000" pitchFamily="18" charset="-128"/>
            </a:endParaRPr>
          </a:p>
          <a:p>
            <a:endParaRPr kumimoji="1" lang="en-US" altLang="ja-JP" sz="800" dirty="0">
              <a:solidFill>
                <a:srgbClr val="0070C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日常的な日々の挨拶、声かけ、励まし、賞賛、対話、</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授業や行事等を通した</a:t>
            </a:r>
            <a:r>
              <a:rPr kumimoji="1" lang="ja-JP" altLang="en-US" sz="2400" u="sng" dirty="0">
                <a:solidFill>
                  <a:schemeClr val="tx1"/>
                </a:solidFill>
                <a:latin typeface="UD デジタル 教科書体 NK-R" panose="02020400000000000000" pitchFamily="18" charset="-128"/>
                <a:ea typeface="UD デジタル 教科書体 NK-R" panose="02020400000000000000" pitchFamily="18" charset="-128"/>
              </a:rPr>
              <a:t>個と集団への働きかけ</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400" dirty="0">
                <a:solidFill>
                  <a:srgbClr val="0070C0"/>
                </a:solidFill>
                <a:latin typeface="UD デジタル 教科書体 NK-R" panose="02020400000000000000" pitchFamily="18" charset="-128"/>
                <a:ea typeface="UD デジタル 教科書体 NK-R" panose="02020400000000000000" pitchFamily="18" charset="-128"/>
              </a:rPr>
              <a:t>が大切である。</a:t>
            </a:r>
            <a:endParaRPr kumimoji="1" lang="ja-JP" altLang="en-US" sz="28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7" name="矢印: 下 6">
            <a:extLst>
              <a:ext uri="{FF2B5EF4-FFF2-40B4-BE49-F238E27FC236}">
                <a16:creationId xmlns:a16="http://schemas.microsoft.com/office/drawing/2014/main" id="{885AC60B-FE12-94E7-10FF-1A9A3667B523}"/>
              </a:ext>
            </a:extLst>
          </p:cNvPr>
          <p:cNvSpPr/>
          <p:nvPr/>
        </p:nvSpPr>
        <p:spPr>
          <a:xfrm>
            <a:off x="3902702" y="3022080"/>
            <a:ext cx="1436915" cy="689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24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8719-4CFB-73D2-F035-9A6B704162E6}"/>
            </a:ext>
          </a:extLst>
        </p:cNvPr>
        <p:cNvGrpSpPr/>
        <p:nvPr/>
      </p:nvGrpSpPr>
      <p:grpSpPr>
        <a:xfrm>
          <a:off x="0" y="0"/>
          <a:ext cx="0" cy="0"/>
          <a:chOff x="0" y="0"/>
          <a:chExt cx="0" cy="0"/>
        </a:xfrm>
      </p:grpSpPr>
      <p:pic>
        <p:nvPicPr>
          <p:cNvPr id="2" name="図 1" descr="グラフ, 棒グラフ, ヒストグラム&#10;&#10;AI によって生成されたコンテンツは間違っている可能性があります。">
            <a:extLst>
              <a:ext uri="{FF2B5EF4-FFF2-40B4-BE49-F238E27FC236}">
                <a16:creationId xmlns:a16="http://schemas.microsoft.com/office/drawing/2014/main" id="{F0ED2C0F-AED2-EF97-EAF7-A0E2C32981D3}"/>
              </a:ext>
            </a:extLst>
          </p:cNvPr>
          <p:cNvPicPr>
            <a:picLocks noChangeAspect="1"/>
          </p:cNvPicPr>
          <p:nvPr/>
        </p:nvPicPr>
        <p:blipFill>
          <a:blip r:embed="rId3">
            <a:extLst>
              <a:ext uri="{28A0092B-C50C-407E-A947-70E740481C1C}">
                <a14:useLocalDpi xmlns:a14="http://schemas.microsoft.com/office/drawing/2010/main" val="0"/>
              </a:ext>
            </a:extLst>
          </a:blip>
          <a:srcRect l="2709" t="2069" r="2983" b="2695"/>
          <a:stretch/>
        </p:blipFill>
        <p:spPr>
          <a:xfrm>
            <a:off x="655607" y="1273907"/>
            <a:ext cx="7955655" cy="5227348"/>
          </a:xfrm>
          <a:prstGeom prst="rect">
            <a:avLst/>
          </a:prstGeom>
          <a:ln w="38100">
            <a:solidFill>
              <a:schemeClr val="tx1"/>
            </a:solidFill>
          </a:ln>
        </p:spPr>
      </p:pic>
      <p:cxnSp>
        <p:nvCxnSpPr>
          <p:cNvPr id="13" name="直線矢印コネクタ 12">
            <a:extLst>
              <a:ext uri="{FF2B5EF4-FFF2-40B4-BE49-F238E27FC236}">
                <a16:creationId xmlns:a16="http://schemas.microsoft.com/office/drawing/2014/main" id="{94EB4A26-DD6B-2A2C-B05E-790FC9ED076A}"/>
              </a:ext>
            </a:extLst>
          </p:cNvPr>
          <p:cNvCxnSpPr>
            <a:cxnSpLocks/>
          </p:cNvCxnSpPr>
          <p:nvPr/>
        </p:nvCxnSpPr>
        <p:spPr>
          <a:xfrm flipV="1">
            <a:off x="1160206" y="2772697"/>
            <a:ext cx="363794" cy="2192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46E6AB8-4EB0-64CE-4510-03C92E0B4FAE}"/>
              </a:ext>
            </a:extLst>
          </p:cNvPr>
          <p:cNvCxnSpPr>
            <a:cxnSpLocks/>
          </p:cNvCxnSpPr>
          <p:nvPr/>
        </p:nvCxnSpPr>
        <p:spPr>
          <a:xfrm flipV="1">
            <a:off x="4412225" y="2401715"/>
            <a:ext cx="319548" cy="17083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738235D-783F-11D3-4FCB-FFB99888B117}"/>
              </a:ext>
            </a:extLst>
          </p:cNvPr>
          <p:cNvCxnSpPr>
            <a:cxnSpLocks/>
          </p:cNvCxnSpPr>
          <p:nvPr/>
        </p:nvCxnSpPr>
        <p:spPr>
          <a:xfrm>
            <a:off x="6150077" y="3957484"/>
            <a:ext cx="2197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F0DF29D3-39DD-CD8E-E442-2B5E02B2392A}"/>
              </a:ext>
            </a:extLst>
          </p:cNvPr>
          <p:cNvSpPr txBox="1">
            <a:spLocks/>
          </p:cNvSpPr>
          <p:nvPr/>
        </p:nvSpPr>
        <p:spPr>
          <a:xfrm>
            <a:off x="0" y="0"/>
            <a:ext cx="9143999" cy="93406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はじめに</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5" name="吹き出し: 角を丸めた四角形 4">
            <a:extLst>
              <a:ext uri="{FF2B5EF4-FFF2-40B4-BE49-F238E27FC236}">
                <a16:creationId xmlns:a16="http://schemas.microsoft.com/office/drawing/2014/main" id="{5909EF18-3650-06FC-C265-D9D504D21FB7}"/>
              </a:ext>
            </a:extLst>
          </p:cNvPr>
          <p:cNvSpPr/>
          <p:nvPr/>
        </p:nvSpPr>
        <p:spPr>
          <a:xfrm>
            <a:off x="5750408" y="2039978"/>
            <a:ext cx="3200399" cy="1215914"/>
          </a:xfrm>
          <a:prstGeom prst="wedgeRoundRectCallout">
            <a:avLst>
              <a:gd name="adj1" fmla="val -20937"/>
              <a:gd name="adj2" fmla="val 9431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日常的な支援の浸透により、大幅な増加が見られなくなっている。</a:t>
            </a:r>
          </a:p>
        </p:txBody>
      </p:sp>
    </p:spTree>
    <p:extLst>
      <p:ext uri="{BB962C8B-B14F-4D97-AF65-F5344CB8AC3E}">
        <p14:creationId xmlns:p14="http://schemas.microsoft.com/office/powerpoint/2010/main" val="299558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87BF-DEC0-F7D1-1416-C5CCE80B82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8FA6E7-C04C-86B7-CCF5-F57D9AC6AFD3}"/>
              </a:ext>
            </a:extLst>
          </p:cNvPr>
          <p:cNvSpPr txBox="1">
            <a:spLocks/>
          </p:cNvSpPr>
          <p:nvPr/>
        </p:nvSpPr>
        <p:spPr>
          <a:xfrm>
            <a:off x="0" y="1"/>
            <a:ext cx="9143999" cy="825910"/>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講義の振り返り</a:t>
            </a:r>
            <a:endParaRPr lang="en-US" altLang="ja-JP" sz="36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247B2D72-D526-7B9C-5BCE-519304C126D9}"/>
              </a:ext>
            </a:extLst>
          </p:cNvPr>
          <p:cNvPicPr>
            <a:picLocks noChangeAspect="1"/>
          </p:cNvPicPr>
          <p:nvPr/>
        </p:nvPicPr>
        <p:blipFill>
          <a:blip r:embed="rId3">
            <a:alphaModFix amt="20000"/>
          </a:blip>
          <a:stretch>
            <a:fillRect/>
          </a:stretch>
        </p:blipFill>
        <p:spPr>
          <a:xfrm>
            <a:off x="221225" y="855406"/>
            <a:ext cx="8701548" cy="2946521"/>
          </a:xfrm>
          <a:prstGeom prst="rect">
            <a:avLst/>
          </a:prstGeom>
        </p:spPr>
      </p:pic>
      <p:pic>
        <p:nvPicPr>
          <p:cNvPr id="4" name="図 3">
            <a:extLst>
              <a:ext uri="{FF2B5EF4-FFF2-40B4-BE49-F238E27FC236}">
                <a16:creationId xmlns:a16="http://schemas.microsoft.com/office/drawing/2014/main" id="{B0378B83-B04E-C339-883A-21E092A59EA5}"/>
              </a:ext>
            </a:extLst>
          </p:cNvPr>
          <p:cNvPicPr>
            <a:picLocks noChangeAspect="1"/>
          </p:cNvPicPr>
          <p:nvPr/>
        </p:nvPicPr>
        <p:blipFill>
          <a:blip r:embed="rId4">
            <a:alphaModFix amt="20000"/>
          </a:blip>
          <a:stretch>
            <a:fillRect/>
          </a:stretch>
        </p:blipFill>
        <p:spPr>
          <a:xfrm>
            <a:off x="212810" y="3980485"/>
            <a:ext cx="8709963" cy="2400650"/>
          </a:xfrm>
          <a:prstGeom prst="rect">
            <a:avLst/>
          </a:prstGeom>
        </p:spPr>
      </p:pic>
      <p:sp>
        <p:nvSpPr>
          <p:cNvPr id="5" name="四角形: 角を丸くする 4">
            <a:extLst>
              <a:ext uri="{FF2B5EF4-FFF2-40B4-BE49-F238E27FC236}">
                <a16:creationId xmlns:a16="http://schemas.microsoft.com/office/drawing/2014/main" id="{B9AD77B2-FE3E-A8FE-CFE2-4A6F7635402E}"/>
              </a:ext>
            </a:extLst>
          </p:cNvPr>
          <p:cNvSpPr/>
          <p:nvPr/>
        </p:nvSpPr>
        <p:spPr>
          <a:xfrm>
            <a:off x="4816599" y="1903794"/>
            <a:ext cx="4106174" cy="3548745"/>
          </a:xfrm>
          <a:prstGeom prst="roundRect">
            <a:avLst/>
          </a:prstGeom>
          <a:solidFill>
            <a:schemeClr val="accent2">
              <a:lumMod val="20000"/>
              <a:lumOff val="80000"/>
            </a:schemeClr>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児童生徒理解</a:t>
            </a:r>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集団指導と個別指導</a:t>
            </a:r>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チーム支援による</a:t>
            </a:r>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a:p>
            <a:pPr algn="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組織的対応</a:t>
            </a:r>
            <a:endParaRPr kumimoji="1" lang="en-US" altLang="ja-JP" sz="28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FDB08960-8F82-43FA-EF2A-7F0DDE421B6C}"/>
              </a:ext>
            </a:extLst>
          </p:cNvPr>
          <p:cNvGrpSpPr/>
          <p:nvPr/>
        </p:nvGrpSpPr>
        <p:grpSpPr>
          <a:xfrm>
            <a:off x="191311" y="1240743"/>
            <a:ext cx="4106174" cy="4874846"/>
            <a:chOff x="3024247" y="76617"/>
            <a:chExt cx="6211793" cy="6704765"/>
          </a:xfrm>
        </p:grpSpPr>
        <p:pic>
          <p:nvPicPr>
            <p:cNvPr id="9" name="図 8">
              <a:extLst>
                <a:ext uri="{FF2B5EF4-FFF2-40B4-BE49-F238E27FC236}">
                  <a16:creationId xmlns:a16="http://schemas.microsoft.com/office/drawing/2014/main" id="{121301C0-984A-BCBD-FE69-02F3164E60BB}"/>
                </a:ext>
              </a:extLst>
            </p:cNvPr>
            <p:cNvPicPr>
              <a:picLocks noChangeAspect="1"/>
            </p:cNvPicPr>
            <p:nvPr/>
          </p:nvPicPr>
          <p:blipFill>
            <a:blip r:embed="rId5"/>
            <a:stretch>
              <a:fillRect/>
            </a:stretch>
          </p:blipFill>
          <p:spPr>
            <a:xfrm>
              <a:off x="3024247" y="76617"/>
              <a:ext cx="6143505" cy="6704765"/>
            </a:xfrm>
            <a:prstGeom prst="rect">
              <a:avLst/>
            </a:prstGeom>
          </p:spPr>
        </p:pic>
        <p:grpSp>
          <p:nvGrpSpPr>
            <p:cNvPr id="10" name="グループ化 9">
              <a:extLst>
                <a:ext uri="{FF2B5EF4-FFF2-40B4-BE49-F238E27FC236}">
                  <a16:creationId xmlns:a16="http://schemas.microsoft.com/office/drawing/2014/main" id="{E21E7B6C-47CE-77E7-F8D5-148C1FB89391}"/>
                </a:ext>
              </a:extLst>
            </p:cNvPr>
            <p:cNvGrpSpPr/>
            <p:nvPr/>
          </p:nvGrpSpPr>
          <p:grpSpPr>
            <a:xfrm>
              <a:off x="7415684" y="313493"/>
              <a:ext cx="1820356" cy="2312975"/>
              <a:chOff x="7415684" y="313493"/>
              <a:chExt cx="1820356" cy="2312975"/>
            </a:xfrm>
          </p:grpSpPr>
          <p:sp>
            <p:nvSpPr>
              <p:cNvPr id="11" name="正方形/長方形 10">
                <a:extLst>
                  <a:ext uri="{FF2B5EF4-FFF2-40B4-BE49-F238E27FC236}">
                    <a16:creationId xmlns:a16="http://schemas.microsoft.com/office/drawing/2014/main" id="{DBE10CE3-99AE-79D6-D918-E3F8004BE20E}"/>
                  </a:ext>
                </a:extLst>
              </p:cNvPr>
              <p:cNvSpPr/>
              <p:nvPr/>
            </p:nvSpPr>
            <p:spPr>
              <a:xfrm>
                <a:off x="7415684" y="943583"/>
                <a:ext cx="894303" cy="35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AC75186-2786-E113-0178-E33316CCF2C1}"/>
                  </a:ext>
                </a:extLst>
              </p:cNvPr>
              <p:cNvSpPr/>
              <p:nvPr/>
            </p:nvSpPr>
            <p:spPr>
              <a:xfrm>
                <a:off x="8015592" y="313493"/>
                <a:ext cx="1220448" cy="2312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 name="正方形/長方形 12">
            <a:extLst>
              <a:ext uri="{FF2B5EF4-FFF2-40B4-BE49-F238E27FC236}">
                <a16:creationId xmlns:a16="http://schemas.microsoft.com/office/drawing/2014/main" id="{D9BB2392-9196-3E45-6CED-DEEC99C1B11C}"/>
              </a:ext>
            </a:extLst>
          </p:cNvPr>
          <p:cNvSpPr/>
          <p:nvPr/>
        </p:nvSpPr>
        <p:spPr>
          <a:xfrm>
            <a:off x="221225" y="4066838"/>
            <a:ext cx="4031120" cy="204875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C1AC10D6-9AAA-4DC0-9097-A478E5155BF2}"/>
              </a:ext>
            </a:extLst>
          </p:cNvPr>
          <p:cNvSpPr/>
          <p:nvPr/>
        </p:nvSpPr>
        <p:spPr>
          <a:xfrm>
            <a:off x="3755675" y="3002184"/>
            <a:ext cx="1259456" cy="892228"/>
          </a:xfrm>
          <a:prstGeom prst="chevron">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solidFill>
              <a:srgbClr val="FF7C8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2153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72774-7C7B-9077-8BAA-2E2F142CAB55}"/>
            </a:ext>
          </a:extLst>
        </p:cNvPr>
        <p:cNvGrpSpPr/>
        <p:nvPr/>
      </p:nvGrpSpPr>
      <p:grpSpPr>
        <a:xfrm>
          <a:off x="0" y="0"/>
          <a:ext cx="0" cy="0"/>
          <a:chOff x="0" y="0"/>
          <a:chExt cx="0" cy="0"/>
        </a:xfrm>
      </p:grpSpPr>
      <p:pic>
        <p:nvPicPr>
          <p:cNvPr id="5" name="図 4" descr="グラフ, 棒グラフ, ヒストグラム&#10;&#10;AI によって生成されたコンテンツは間違っている可能性があります。">
            <a:extLst>
              <a:ext uri="{FF2B5EF4-FFF2-40B4-BE49-F238E27FC236}">
                <a16:creationId xmlns:a16="http://schemas.microsoft.com/office/drawing/2014/main" id="{33B0D069-F686-BE6C-059D-B91E2EB995E4}"/>
              </a:ext>
            </a:extLst>
          </p:cNvPr>
          <p:cNvPicPr>
            <a:picLocks noChangeAspect="1"/>
          </p:cNvPicPr>
          <p:nvPr/>
        </p:nvPicPr>
        <p:blipFill>
          <a:blip r:embed="rId3">
            <a:extLst>
              <a:ext uri="{28A0092B-C50C-407E-A947-70E740481C1C}">
                <a14:useLocalDpi xmlns:a14="http://schemas.microsoft.com/office/drawing/2010/main" val="0"/>
              </a:ext>
            </a:extLst>
          </a:blip>
          <a:srcRect l="3181" t="2861" r="3345" b="3218"/>
          <a:stretch/>
        </p:blipFill>
        <p:spPr>
          <a:xfrm>
            <a:off x="1968906" y="1146354"/>
            <a:ext cx="5206183" cy="3341406"/>
          </a:xfrm>
          <a:prstGeom prst="rect">
            <a:avLst/>
          </a:prstGeom>
          <a:ln w="19050">
            <a:solidFill>
              <a:schemeClr val="tx1"/>
            </a:solidFill>
          </a:ln>
        </p:spPr>
      </p:pic>
      <p:sp>
        <p:nvSpPr>
          <p:cNvPr id="6" name="正方形/長方形 5">
            <a:extLst>
              <a:ext uri="{FF2B5EF4-FFF2-40B4-BE49-F238E27FC236}">
                <a16:creationId xmlns:a16="http://schemas.microsoft.com/office/drawing/2014/main" id="{702453A7-3154-7306-DEFD-966083AB71B0}"/>
              </a:ext>
            </a:extLst>
          </p:cNvPr>
          <p:cNvSpPr/>
          <p:nvPr/>
        </p:nvSpPr>
        <p:spPr>
          <a:xfrm>
            <a:off x="471948" y="4957763"/>
            <a:ext cx="8257715" cy="17085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学校生活における日常的な声かけ、対話の大切さ</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個と集団に対する働きかけの大切さ</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8" name="直線矢印コネクタ 7">
            <a:extLst>
              <a:ext uri="{FF2B5EF4-FFF2-40B4-BE49-F238E27FC236}">
                <a16:creationId xmlns:a16="http://schemas.microsoft.com/office/drawing/2014/main" id="{B6C788D9-8218-B84B-967A-9E16319B6D81}"/>
              </a:ext>
            </a:extLst>
          </p:cNvPr>
          <p:cNvCxnSpPr>
            <a:cxnSpLocks/>
          </p:cNvCxnSpPr>
          <p:nvPr/>
        </p:nvCxnSpPr>
        <p:spPr>
          <a:xfrm flipV="1">
            <a:off x="2340077" y="2074606"/>
            <a:ext cx="226142" cy="1435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28BBFFEE-D2EE-5D73-5C84-670E31207EFA}"/>
              </a:ext>
            </a:extLst>
          </p:cNvPr>
          <p:cNvCxnSpPr>
            <a:cxnSpLocks/>
          </p:cNvCxnSpPr>
          <p:nvPr/>
        </p:nvCxnSpPr>
        <p:spPr>
          <a:xfrm flipV="1">
            <a:off x="4404852" y="1894502"/>
            <a:ext cx="245806" cy="986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A297684-AAB0-EDBB-0E00-AAD27AACF54A}"/>
              </a:ext>
            </a:extLst>
          </p:cNvPr>
          <p:cNvCxnSpPr>
            <a:cxnSpLocks/>
          </p:cNvCxnSpPr>
          <p:nvPr/>
        </p:nvCxnSpPr>
        <p:spPr>
          <a:xfrm>
            <a:off x="5520811" y="2880852"/>
            <a:ext cx="13912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74E9E358-DFB6-2826-18D5-9C29A2BCF4B3}"/>
              </a:ext>
            </a:extLst>
          </p:cNvPr>
          <p:cNvSpPr txBox="1">
            <a:spLocks/>
          </p:cNvSpPr>
          <p:nvPr/>
        </p:nvSpPr>
        <p:spPr>
          <a:xfrm>
            <a:off x="0" y="0"/>
            <a:ext cx="9143999" cy="93406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900" dirty="0">
              <a:latin typeface="UD デジタル 教科書体 NK-R" panose="02020400000000000000" pitchFamily="18" charset="-128"/>
              <a:ea typeface="UD デジタル 教科書体 NK-R" panose="02020400000000000000" pitchFamily="18" charset="-128"/>
            </a:endParaRPr>
          </a:p>
          <a:p>
            <a:pPr algn="ctr"/>
            <a:r>
              <a:rPr lang="ja-JP" altLang="en-US" sz="3600" dirty="0">
                <a:latin typeface="UD デジタル 教科書体 NK-R" panose="02020400000000000000" pitchFamily="18" charset="-128"/>
                <a:ea typeface="UD デジタル 教科書体 NK-R" panose="02020400000000000000" pitchFamily="18" charset="-128"/>
              </a:rPr>
              <a:t>はじめに</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5E8A6C7F-B4CC-28C2-20D2-9F1799EDB778}"/>
              </a:ext>
            </a:extLst>
          </p:cNvPr>
          <p:cNvSpPr/>
          <p:nvPr/>
        </p:nvSpPr>
        <p:spPr>
          <a:xfrm>
            <a:off x="1184096" y="4610006"/>
            <a:ext cx="6933124" cy="806006"/>
          </a:xfrm>
          <a:prstGeom prst="roundRect">
            <a:avLst/>
          </a:prstGeom>
          <a:solidFill>
            <a:schemeClr val="accent2">
              <a:lumMod val="20000"/>
              <a:lumOff val="80000"/>
            </a:schemeClr>
          </a:solidFill>
          <a:ln w="38100">
            <a:solidFill>
              <a:srgbClr val="FF0000"/>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日常的な支援の在り方の重要性</a:t>
            </a:r>
            <a:endParaRPr kumimoji="1"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吹き出し: 角を丸めた四角形 3">
            <a:extLst>
              <a:ext uri="{FF2B5EF4-FFF2-40B4-BE49-F238E27FC236}">
                <a16:creationId xmlns:a16="http://schemas.microsoft.com/office/drawing/2014/main" id="{A9D02EB5-941B-B2A9-C775-9771DB12E4A2}"/>
              </a:ext>
            </a:extLst>
          </p:cNvPr>
          <p:cNvSpPr/>
          <p:nvPr/>
        </p:nvSpPr>
        <p:spPr>
          <a:xfrm>
            <a:off x="5458049" y="1466649"/>
            <a:ext cx="2979255" cy="1215914"/>
          </a:xfrm>
          <a:prstGeom prst="wedgeRoundRectCallout">
            <a:avLst>
              <a:gd name="adj1" fmla="val -28365"/>
              <a:gd name="adj2" fmla="val 6105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日常的な支援の浸透により、大幅な増加が見られなくなっている。</a:t>
            </a:r>
          </a:p>
        </p:txBody>
      </p:sp>
    </p:spTree>
    <p:extLst>
      <p:ext uri="{BB962C8B-B14F-4D97-AF65-F5344CB8AC3E}">
        <p14:creationId xmlns:p14="http://schemas.microsoft.com/office/powerpoint/2010/main" val="464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CDF9-DA11-92A1-8E7F-EDD72CA2B8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3BA15A-31C5-37BD-2A1D-2A6965A8914F}"/>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はじめに</a:t>
            </a:r>
          </a:p>
        </p:txBody>
      </p:sp>
      <p:sp>
        <p:nvSpPr>
          <p:cNvPr id="4" name="テキスト ボックス 3">
            <a:extLst>
              <a:ext uri="{FF2B5EF4-FFF2-40B4-BE49-F238E27FC236}">
                <a16:creationId xmlns:a16="http://schemas.microsoft.com/office/drawing/2014/main" id="{66A3E049-1259-541C-EE0B-FF304F4665CA}"/>
              </a:ext>
            </a:extLst>
          </p:cNvPr>
          <p:cNvSpPr txBox="1"/>
          <p:nvPr/>
        </p:nvSpPr>
        <p:spPr>
          <a:xfrm>
            <a:off x="4493342" y="6550223"/>
            <a:ext cx="4650658"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１９ページ</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grpSp>
        <p:nvGrpSpPr>
          <p:cNvPr id="11" name="グループ化 10">
            <a:extLst>
              <a:ext uri="{FF2B5EF4-FFF2-40B4-BE49-F238E27FC236}">
                <a16:creationId xmlns:a16="http://schemas.microsoft.com/office/drawing/2014/main" id="{8A1DB53E-3114-FAB3-F520-526BAC0B72CC}"/>
              </a:ext>
            </a:extLst>
          </p:cNvPr>
          <p:cNvGrpSpPr/>
          <p:nvPr/>
        </p:nvGrpSpPr>
        <p:grpSpPr>
          <a:xfrm>
            <a:off x="2246671" y="1065125"/>
            <a:ext cx="4650658" cy="5293773"/>
            <a:chOff x="3024247" y="76617"/>
            <a:chExt cx="6211793" cy="6704765"/>
          </a:xfrm>
        </p:grpSpPr>
        <p:pic>
          <p:nvPicPr>
            <p:cNvPr id="12" name="図 11">
              <a:extLst>
                <a:ext uri="{FF2B5EF4-FFF2-40B4-BE49-F238E27FC236}">
                  <a16:creationId xmlns:a16="http://schemas.microsoft.com/office/drawing/2014/main" id="{80DF9BA1-1786-61AE-9874-08FEEF82A5C2}"/>
                </a:ext>
              </a:extLst>
            </p:cNvPr>
            <p:cNvPicPr>
              <a:picLocks noChangeAspect="1"/>
            </p:cNvPicPr>
            <p:nvPr/>
          </p:nvPicPr>
          <p:blipFill>
            <a:blip r:embed="rId3"/>
            <a:stretch>
              <a:fillRect/>
            </a:stretch>
          </p:blipFill>
          <p:spPr>
            <a:xfrm>
              <a:off x="3024247" y="76617"/>
              <a:ext cx="6143505" cy="6704765"/>
            </a:xfrm>
            <a:prstGeom prst="rect">
              <a:avLst/>
            </a:prstGeom>
          </p:spPr>
        </p:pic>
        <p:grpSp>
          <p:nvGrpSpPr>
            <p:cNvPr id="13" name="グループ化 12">
              <a:extLst>
                <a:ext uri="{FF2B5EF4-FFF2-40B4-BE49-F238E27FC236}">
                  <a16:creationId xmlns:a16="http://schemas.microsoft.com/office/drawing/2014/main" id="{E6C244CA-9C66-21CE-A06C-9C3B5215E245}"/>
                </a:ext>
              </a:extLst>
            </p:cNvPr>
            <p:cNvGrpSpPr/>
            <p:nvPr/>
          </p:nvGrpSpPr>
          <p:grpSpPr>
            <a:xfrm>
              <a:off x="7415684" y="313493"/>
              <a:ext cx="1820356" cy="2312975"/>
              <a:chOff x="7415684" y="313493"/>
              <a:chExt cx="1820356" cy="2312975"/>
            </a:xfrm>
          </p:grpSpPr>
          <p:sp>
            <p:nvSpPr>
              <p:cNvPr id="14" name="正方形/長方形 13">
                <a:extLst>
                  <a:ext uri="{FF2B5EF4-FFF2-40B4-BE49-F238E27FC236}">
                    <a16:creationId xmlns:a16="http://schemas.microsoft.com/office/drawing/2014/main" id="{352B4F8C-A503-E663-F3F1-2B9B6C6EE598}"/>
                  </a:ext>
                </a:extLst>
              </p:cNvPr>
              <p:cNvSpPr/>
              <p:nvPr/>
            </p:nvSpPr>
            <p:spPr>
              <a:xfrm>
                <a:off x="7415684" y="943583"/>
                <a:ext cx="894303" cy="352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C6E9FD9-CE33-EAD6-B61E-4F8942342AB1}"/>
                  </a:ext>
                </a:extLst>
              </p:cNvPr>
              <p:cNvSpPr/>
              <p:nvPr/>
            </p:nvSpPr>
            <p:spPr>
              <a:xfrm>
                <a:off x="8015592" y="313493"/>
                <a:ext cx="1220448" cy="2312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 name="グループ化 15">
            <a:extLst>
              <a:ext uri="{FF2B5EF4-FFF2-40B4-BE49-F238E27FC236}">
                <a16:creationId xmlns:a16="http://schemas.microsoft.com/office/drawing/2014/main" id="{A3D3C7FB-4E2B-C910-2053-7AF279E7F18F}"/>
              </a:ext>
            </a:extLst>
          </p:cNvPr>
          <p:cNvGrpSpPr/>
          <p:nvPr/>
        </p:nvGrpSpPr>
        <p:grpSpPr>
          <a:xfrm>
            <a:off x="112734" y="1160787"/>
            <a:ext cx="2267211" cy="5293773"/>
            <a:chOff x="609448" y="251531"/>
            <a:chExt cx="2567199" cy="6408923"/>
          </a:xfrm>
        </p:grpSpPr>
        <p:pic>
          <p:nvPicPr>
            <p:cNvPr id="17" name="図 16">
              <a:extLst>
                <a:ext uri="{FF2B5EF4-FFF2-40B4-BE49-F238E27FC236}">
                  <a16:creationId xmlns:a16="http://schemas.microsoft.com/office/drawing/2014/main" id="{8A83B8F9-77D6-517B-B091-7838A5BB5AC8}"/>
                </a:ext>
              </a:extLst>
            </p:cNvPr>
            <p:cNvPicPr>
              <a:picLocks noChangeAspect="1"/>
            </p:cNvPicPr>
            <p:nvPr/>
          </p:nvPicPr>
          <p:blipFill>
            <a:blip r:embed="rId4"/>
            <a:stretch>
              <a:fillRect/>
            </a:stretch>
          </p:blipFill>
          <p:spPr>
            <a:xfrm>
              <a:off x="609448" y="251531"/>
              <a:ext cx="2114843" cy="6408923"/>
            </a:xfrm>
            <a:prstGeom prst="rect">
              <a:avLst/>
            </a:prstGeom>
          </p:spPr>
        </p:pic>
        <p:sp>
          <p:nvSpPr>
            <p:cNvPr id="18" name="正方形/長方形 17">
              <a:extLst>
                <a:ext uri="{FF2B5EF4-FFF2-40B4-BE49-F238E27FC236}">
                  <a16:creationId xmlns:a16="http://schemas.microsoft.com/office/drawing/2014/main" id="{A50FF12C-0F7C-35A6-24C7-8ADF19B62074}"/>
                </a:ext>
              </a:extLst>
            </p:cNvPr>
            <p:cNvSpPr/>
            <p:nvPr/>
          </p:nvSpPr>
          <p:spPr>
            <a:xfrm>
              <a:off x="1980174" y="1702340"/>
              <a:ext cx="975785" cy="10894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A1571EA-DF4B-73FB-9AAB-228E3C0CD867}"/>
                </a:ext>
              </a:extLst>
            </p:cNvPr>
            <p:cNvSpPr/>
            <p:nvPr/>
          </p:nvSpPr>
          <p:spPr>
            <a:xfrm>
              <a:off x="2200862" y="2791838"/>
              <a:ext cx="975785" cy="3317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8F5B77F-F55A-1BB2-B6A6-C7E24AC47916}"/>
                </a:ext>
              </a:extLst>
            </p:cNvPr>
            <p:cNvSpPr/>
            <p:nvPr/>
          </p:nvSpPr>
          <p:spPr>
            <a:xfrm>
              <a:off x="2406638" y="5840856"/>
              <a:ext cx="536102" cy="8195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1DE152DD-9134-2653-D242-E0D31656C099}"/>
              </a:ext>
            </a:extLst>
          </p:cNvPr>
          <p:cNvGrpSpPr/>
          <p:nvPr/>
        </p:nvGrpSpPr>
        <p:grpSpPr>
          <a:xfrm>
            <a:off x="7092749" y="1206759"/>
            <a:ext cx="1809282" cy="5247802"/>
            <a:chOff x="9563705" y="432993"/>
            <a:chExt cx="2215075" cy="6259134"/>
          </a:xfrm>
        </p:grpSpPr>
        <p:pic>
          <p:nvPicPr>
            <p:cNvPr id="22" name="図 21">
              <a:extLst>
                <a:ext uri="{FF2B5EF4-FFF2-40B4-BE49-F238E27FC236}">
                  <a16:creationId xmlns:a16="http://schemas.microsoft.com/office/drawing/2014/main" id="{04EED89F-ECE8-A308-C282-B99C5869311A}"/>
                </a:ext>
              </a:extLst>
            </p:cNvPr>
            <p:cNvPicPr>
              <a:picLocks noChangeAspect="1"/>
            </p:cNvPicPr>
            <p:nvPr/>
          </p:nvPicPr>
          <p:blipFill>
            <a:blip r:embed="rId5"/>
            <a:srcRect l="4312"/>
            <a:stretch/>
          </p:blipFill>
          <p:spPr>
            <a:xfrm>
              <a:off x="9563705" y="432993"/>
              <a:ext cx="2215075" cy="6259134"/>
            </a:xfrm>
            <a:prstGeom prst="rect">
              <a:avLst/>
            </a:prstGeom>
          </p:spPr>
        </p:pic>
        <p:sp>
          <p:nvSpPr>
            <p:cNvPr id="23" name="正方形/長方形 22">
              <a:extLst>
                <a:ext uri="{FF2B5EF4-FFF2-40B4-BE49-F238E27FC236}">
                  <a16:creationId xmlns:a16="http://schemas.microsoft.com/office/drawing/2014/main" id="{3527FB68-1C74-A77E-D7BD-C5585E0498E6}"/>
                </a:ext>
              </a:extLst>
            </p:cNvPr>
            <p:cNvSpPr/>
            <p:nvPr/>
          </p:nvSpPr>
          <p:spPr>
            <a:xfrm rot="20507104">
              <a:off x="11063238" y="2338248"/>
              <a:ext cx="321013" cy="8371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BE76B5C-B7BF-6FBD-AE87-B28CE742D5D5}"/>
                </a:ext>
              </a:extLst>
            </p:cNvPr>
            <p:cNvSpPr/>
            <p:nvPr/>
          </p:nvSpPr>
          <p:spPr>
            <a:xfrm rot="977966">
              <a:off x="11051467" y="3681632"/>
              <a:ext cx="321013" cy="8371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0858CF2-4401-F04D-EC09-9245BD57DECB}"/>
                </a:ext>
              </a:extLst>
            </p:cNvPr>
            <p:cNvSpPr/>
            <p:nvPr/>
          </p:nvSpPr>
          <p:spPr>
            <a:xfrm>
              <a:off x="11032754" y="3149637"/>
              <a:ext cx="543063" cy="503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B722E467-6920-C2CF-242C-639D5ADD65C1}"/>
              </a:ext>
            </a:extLst>
          </p:cNvPr>
          <p:cNvSpPr/>
          <p:nvPr/>
        </p:nvSpPr>
        <p:spPr>
          <a:xfrm>
            <a:off x="2379945" y="4130954"/>
            <a:ext cx="4384112" cy="222794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FE06E0A-2E44-2C28-EF45-555F524C462D}"/>
              </a:ext>
            </a:extLst>
          </p:cNvPr>
          <p:cNvSpPr/>
          <p:nvPr/>
        </p:nvSpPr>
        <p:spPr>
          <a:xfrm>
            <a:off x="138606" y="5895459"/>
            <a:ext cx="1652616" cy="6626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471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00E41-EE78-C8AC-B4BF-43BD36D0BA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418329-E0F5-3432-1C26-D70366670755}"/>
              </a:ext>
            </a:extLst>
          </p:cNvPr>
          <p:cNvSpPr txBox="1">
            <a:spLocks/>
          </p:cNvSpPr>
          <p:nvPr/>
        </p:nvSpPr>
        <p:spPr>
          <a:xfrm>
            <a:off x="0" y="0"/>
            <a:ext cx="9143999" cy="970935"/>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はじめに</a:t>
            </a:r>
          </a:p>
        </p:txBody>
      </p:sp>
      <p:sp>
        <p:nvSpPr>
          <p:cNvPr id="9" name="正方形/長方形 8">
            <a:extLst>
              <a:ext uri="{FF2B5EF4-FFF2-40B4-BE49-F238E27FC236}">
                <a16:creationId xmlns:a16="http://schemas.microsoft.com/office/drawing/2014/main" id="{319F1AD3-1D70-BB82-E99C-926A1BD3CA96}"/>
              </a:ext>
            </a:extLst>
          </p:cNvPr>
          <p:cNvSpPr/>
          <p:nvPr/>
        </p:nvSpPr>
        <p:spPr>
          <a:xfrm>
            <a:off x="253179" y="1157749"/>
            <a:ext cx="8637639" cy="3374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発達支持的生徒指導は、</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全ての児童生徒を対象に行うものである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児童生徒が自発的・主体的に自らを発達させていく過程を支え</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ることである。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具体的には、</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B35E166A-084A-A0F5-6C32-8EB356F43853}"/>
              </a:ext>
            </a:extLst>
          </p:cNvPr>
          <p:cNvSpPr/>
          <p:nvPr/>
        </p:nvSpPr>
        <p:spPr>
          <a:xfrm>
            <a:off x="550606" y="3923070"/>
            <a:ext cx="8141110" cy="2576053"/>
          </a:xfrm>
          <a:prstGeom prst="roundRect">
            <a:avLst/>
          </a:prstGeom>
          <a:solidFill>
            <a:schemeClr val="accent2">
              <a:lumMod val="20000"/>
              <a:lumOff val="8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日常的な日々の挨拶、声かけ、励まし、賞賛、対話、</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授業や行事等を通した</a:t>
            </a:r>
            <a:r>
              <a:rPr kumimoji="1" lang="ja-JP" altLang="en-US" sz="2800" u="sng" dirty="0">
                <a:solidFill>
                  <a:schemeClr val="tx1"/>
                </a:solidFill>
                <a:latin typeface="UD デジタル 教科書体 NK-R" panose="02020400000000000000" pitchFamily="18" charset="-128"/>
                <a:ea typeface="UD デジタル 教科書体 NK-R" panose="02020400000000000000" pitchFamily="18" charset="-128"/>
              </a:rPr>
              <a:t>個と集団への働きかけ</a:t>
            </a:r>
          </a:p>
        </p:txBody>
      </p:sp>
      <p:sp>
        <p:nvSpPr>
          <p:cNvPr id="4" name="テキスト ボックス 3">
            <a:extLst>
              <a:ext uri="{FF2B5EF4-FFF2-40B4-BE49-F238E27FC236}">
                <a16:creationId xmlns:a16="http://schemas.microsoft.com/office/drawing/2014/main" id="{62A4A3BC-AFB1-79B9-4398-4F423DADD9EA}"/>
              </a:ext>
            </a:extLst>
          </p:cNvPr>
          <p:cNvSpPr txBox="1"/>
          <p:nvPr/>
        </p:nvSpPr>
        <p:spPr>
          <a:xfrm>
            <a:off x="4493342" y="6550223"/>
            <a:ext cx="4650658" cy="307777"/>
          </a:xfrm>
          <a:prstGeom prst="rect">
            <a:avLst/>
          </a:prstGeom>
          <a:solidFill>
            <a:schemeClr val="accent4">
              <a:lumMod val="60000"/>
              <a:lumOff val="40000"/>
            </a:schemeClr>
          </a:solidFill>
          <a:effectLst>
            <a:softEdge rad="63500"/>
          </a:effectLst>
        </p:spPr>
        <p:txBody>
          <a:bodyPr wrap="square" rtlCol="0">
            <a:spAutoFit/>
          </a:bodyPr>
          <a:lstStyle/>
          <a:p>
            <a:pPr algn="ctr"/>
            <a:r>
              <a:rPr kumimoji="1" lang="ja-JP" altLang="en-US" sz="1400">
                <a:latin typeface="UD デジタル 教科書体 NK-R" panose="02020400000000000000" pitchFamily="18" charset="-128"/>
                <a:ea typeface="UD デジタル 教科書体 NK-R" panose="02020400000000000000" pitchFamily="18" charset="-128"/>
              </a:rPr>
              <a:t>生徒指導提要（文部科学省：令和４年１２月）　</a:t>
            </a:r>
            <a:r>
              <a:rPr kumimoji="1" lang="en-US" altLang="ja-JP" sz="1400">
                <a:latin typeface="UD デジタル 教科書体 NK-R" panose="02020400000000000000" pitchFamily="18" charset="-128"/>
                <a:ea typeface="UD デジタル 教科書体 NK-R" panose="02020400000000000000" pitchFamily="18" charset="-128"/>
              </a:rPr>
              <a:t>【</a:t>
            </a:r>
            <a:r>
              <a:rPr kumimoji="1" lang="ja-JP" altLang="en-US" sz="1400">
                <a:latin typeface="UD デジタル 教科書体 NK-R" panose="02020400000000000000" pitchFamily="18" charset="-128"/>
                <a:ea typeface="UD デジタル 教科書体 NK-R" panose="02020400000000000000" pitchFamily="18" charset="-128"/>
              </a:rPr>
              <a:t>２０ページ</a:t>
            </a:r>
            <a:r>
              <a:rPr kumimoji="1" lang="en-US" altLang="ja-JP" sz="1400">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5784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D1B49B-A731-960D-E6A1-6F5DECC1005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7F06B93C-E0BC-3D86-DFB9-DE045E7249CF}"/>
              </a:ext>
            </a:extLst>
          </p:cNvPr>
          <p:cNvSpPr txBox="1"/>
          <p:nvPr/>
        </p:nvSpPr>
        <p:spPr>
          <a:xfrm>
            <a:off x="6730086" y="2023110"/>
            <a:ext cx="2286095"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発達支持的生徒指導</a:t>
            </a:r>
            <a:endParaRPr kumimoji="1"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について</a:t>
            </a:r>
            <a:endParaRPr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p:txBody>
      </p: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表 10">
            <a:extLst>
              <a:ext uri="{FF2B5EF4-FFF2-40B4-BE49-F238E27FC236}">
                <a16:creationId xmlns:a16="http://schemas.microsoft.com/office/drawing/2014/main" id="{5B36E1D7-2024-5A15-842A-E64FCC904612}"/>
              </a:ext>
            </a:extLst>
          </p:cNvPr>
          <p:cNvGraphicFramePr>
            <a:graphicFrameLocks noGrp="1"/>
          </p:cNvGraphicFramePr>
          <p:nvPr>
            <p:extLst>
              <p:ext uri="{D42A27DB-BD31-4B8C-83A1-F6EECF244321}">
                <p14:modId xmlns:p14="http://schemas.microsoft.com/office/powerpoint/2010/main" val="598872897"/>
              </p:ext>
            </p:extLst>
          </p:nvPr>
        </p:nvGraphicFramePr>
        <p:xfrm>
          <a:off x="668112" y="1794065"/>
          <a:ext cx="5187862" cy="3340826"/>
        </p:xfrm>
        <a:graphic>
          <a:graphicData uri="http://schemas.openxmlformats.org/drawingml/2006/table">
            <a:tbl>
              <a:tblPr firstRow="1" bandRow="1">
                <a:tableStyleId>{00A15C55-8517-42AA-B614-E9B94910E393}</a:tableStyleId>
              </a:tblPr>
              <a:tblGrid>
                <a:gridCol w="698626">
                  <a:extLst>
                    <a:ext uri="{9D8B030D-6E8A-4147-A177-3AD203B41FA5}">
                      <a16:colId xmlns:a16="http://schemas.microsoft.com/office/drawing/2014/main" val="942567453"/>
                    </a:ext>
                  </a:extLst>
                </a:gridCol>
                <a:gridCol w="4489236">
                  <a:extLst>
                    <a:ext uri="{9D8B030D-6E8A-4147-A177-3AD203B41FA5}">
                      <a16:colId xmlns:a16="http://schemas.microsoft.com/office/drawing/2014/main" val="1467814664"/>
                    </a:ext>
                  </a:extLst>
                </a:gridCol>
              </a:tblGrid>
              <a:tr h="725642">
                <a:tc gridSpan="2">
                  <a:txBody>
                    <a:bodyPr/>
                    <a:lstStyle/>
                    <a:p>
                      <a:pPr algn="ctr"/>
                      <a:r>
                        <a:rPr kumimoji="1" lang="ja-JP" altLang="en-US" sz="3800" dirty="0">
                          <a:latin typeface="UD デジタル 教科書体 NK-R" panose="02020400000000000000" pitchFamily="18" charset="-128"/>
                          <a:ea typeface="UD デジタル 教科書体 NK-R" panose="02020400000000000000" pitchFamily="18" charset="-128"/>
                        </a:rPr>
                        <a:t>講義の内容</a:t>
                      </a:r>
                    </a:p>
                  </a:txBody>
                  <a:tcPr marL="107769" marR="107769" marT="53884" marB="53884" anchor="ct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143547355"/>
                  </a:ext>
                </a:extLst>
              </a:tr>
              <a:tr h="653796">
                <a:tc>
                  <a:txBody>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０</a:t>
                      </a:r>
                    </a:p>
                  </a:txBody>
                  <a:tcPr marL="107769" marR="107769" marT="53884" marB="53884" anchor="ctr"/>
                </a:tc>
                <a:tc>
                  <a:txBody>
                    <a:bodyPr/>
                    <a:lstStyle/>
                    <a:p>
                      <a:r>
                        <a:rPr kumimoji="1" lang="ja-JP" altLang="en-US" sz="2400" dirty="0">
                          <a:latin typeface="UD デジタル 教科書体 NK-R" panose="02020400000000000000" pitchFamily="18" charset="-128"/>
                          <a:ea typeface="UD デジタル 教科書体 NK-R" panose="02020400000000000000" pitchFamily="18" charset="-128"/>
                        </a:rPr>
                        <a:t>はじめに</a:t>
                      </a:r>
                    </a:p>
                  </a:txBody>
                  <a:tcPr marL="107769" marR="107769" marT="53884" marB="53884" anchor="ctr"/>
                </a:tc>
                <a:extLst>
                  <a:ext uri="{0D108BD9-81ED-4DB2-BD59-A6C34878D82A}">
                    <a16:rowId xmlns:a16="http://schemas.microsoft.com/office/drawing/2014/main" val="1898290648"/>
                  </a:ext>
                </a:extLst>
              </a:tr>
              <a:tr h="653796">
                <a:tc>
                  <a:txBody>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１</a:t>
                      </a:r>
                    </a:p>
                  </a:txBody>
                  <a:tcPr marL="107769" marR="107769" marT="53884" marB="53884" anchor="ctr"/>
                </a:tc>
                <a:tc>
                  <a:txBody>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学校の現状について</a:t>
                      </a:r>
                    </a:p>
                  </a:txBody>
                  <a:tcPr marL="107769" marR="107769" marT="53884" marB="53884" anchor="ctr"/>
                </a:tc>
                <a:extLst>
                  <a:ext uri="{0D108BD9-81ED-4DB2-BD59-A6C34878D82A}">
                    <a16:rowId xmlns:a16="http://schemas.microsoft.com/office/drawing/2014/main" val="156562710"/>
                  </a:ext>
                </a:extLst>
              </a:tr>
              <a:tr h="653796">
                <a:tc>
                  <a:txBody>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２</a:t>
                      </a:r>
                    </a:p>
                  </a:txBody>
                  <a:tcPr marL="107769" marR="107769" marT="53884" marB="53884" anchor="ctr"/>
                </a:tc>
                <a:tc>
                  <a:txBody>
                    <a:bodyPr/>
                    <a:lstStyle/>
                    <a:p>
                      <a:r>
                        <a:rPr kumimoji="1" lang="ja-JP" altLang="en-US" sz="2400" dirty="0">
                          <a:latin typeface="UD デジタル 教科書体 NK-R" panose="02020400000000000000" pitchFamily="18" charset="-128"/>
                          <a:ea typeface="UD デジタル 教科書体 NK-R" panose="02020400000000000000" pitchFamily="18" charset="-128"/>
                        </a:rPr>
                        <a:t>生徒指導の方法について</a:t>
                      </a:r>
                    </a:p>
                  </a:txBody>
                  <a:tcPr marL="107769" marR="107769" marT="53884" marB="53884" anchor="ctr"/>
                </a:tc>
                <a:extLst>
                  <a:ext uri="{0D108BD9-81ED-4DB2-BD59-A6C34878D82A}">
                    <a16:rowId xmlns:a16="http://schemas.microsoft.com/office/drawing/2014/main" val="3412192758"/>
                  </a:ext>
                </a:extLst>
              </a:tr>
              <a:tr h="653796">
                <a:tc>
                  <a:txBody>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３</a:t>
                      </a:r>
                    </a:p>
                  </a:txBody>
                  <a:tcPr marL="107769" marR="107769" marT="53884" marB="53884" anchor="ctr"/>
                </a:tc>
                <a:tc>
                  <a:txBody>
                    <a:bodyPr/>
                    <a:lstStyle/>
                    <a:p>
                      <a:r>
                        <a:rPr kumimoji="1" lang="ja-JP" altLang="en-US" sz="2400" dirty="0">
                          <a:latin typeface="UD デジタル 教科書体 NK-R" panose="02020400000000000000" pitchFamily="18" charset="-128"/>
                          <a:ea typeface="UD デジタル 教科書体 NK-R" panose="02020400000000000000" pitchFamily="18" charset="-128"/>
                        </a:rPr>
                        <a:t>講義の振り返り</a:t>
                      </a:r>
                    </a:p>
                  </a:txBody>
                  <a:tcPr marL="107769" marR="107769" marT="53884" marB="53884" anchor="ctr"/>
                </a:tc>
                <a:extLst>
                  <a:ext uri="{0D108BD9-81ED-4DB2-BD59-A6C34878D82A}">
                    <a16:rowId xmlns:a16="http://schemas.microsoft.com/office/drawing/2014/main" val="533650217"/>
                  </a:ext>
                </a:extLst>
              </a:tr>
            </a:tbl>
          </a:graphicData>
        </a:graphic>
      </p:graphicFrame>
    </p:spTree>
    <p:extLst>
      <p:ext uri="{BB962C8B-B14F-4D97-AF65-F5344CB8AC3E}">
        <p14:creationId xmlns:p14="http://schemas.microsoft.com/office/powerpoint/2010/main" val="412128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9151C6-A81C-D7FA-49B4-33744020E80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AAAEA51-1333-9DF8-600F-D225E5E60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2E05B49E-AD5D-B17E-0CA2-E7A167B71CC5}"/>
              </a:ext>
            </a:extLst>
          </p:cNvPr>
          <p:cNvSpPr txBox="1"/>
          <p:nvPr/>
        </p:nvSpPr>
        <p:spPr>
          <a:xfrm>
            <a:off x="6730086" y="2023110"/>
            <a:ext cx="2286095" cy="28460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発達支持的生徒指導</a:t>
            </a:r>
            <a:endParaRPr kumimoji="1"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a:p>
            <a:pPr defTabSz="914400">
              <a:lnSpc>
                <a:spcPct val="90000"/>
              </a:lnSpc>
              <a:spcBef>
                <a:spcPct val="0"/>
              </a:spcBef>
              <a:spcAft>
                <a:spcPts val="600"/>
              </a:spcAft>
            </a:pPr>
            <a:r>
              <a:rPr kumimoji="1" lang="ja-JP" altLang="en-US" sz="3200" kern="1200" dirty="0">
                <a:solidFill>
                  <a:schemeClr val="tx1"/>
                </a:solidFill>
                <a:latin typeface="UD デジタル 教科書体 NK-R" panose="02020400000000000000" pitchFamily="18" charset="-128"/>
                <a:ea typeface="UD デジタル 教科書体 NK-R" panose="02020400000000000000" pitchFamily="18" charset="-128"/>
                <a:cs typeface="+mj-cs"/>
              </a:rPr>
              <a:t>について</a:t>
            </a:r>
            <a:endParaRPr lang="en-US" altLang="ja-JP" sz="3200" kern="1200" dirty="0">
              <a:solidFill>
                <a:schemeClr val="tx1"/>
              </a:solidFill>
              <a:latin typeface="UD デジタル 教科書体 NK-R" panose="02020400000000000000" pitchFamily="18" charset="-128"/>
              <a:ea typeface="UD デジタル 教科書体 NK-R" panose="02020400000000000000" pitchFamily="18" charset="-128"/>
              <a:cs typeface="+mj-cs"/>
            </a:endParaRPr>
          </a:p>
        </p:txBody>
      </p:sp>
      <p:sp>
        <p:nvSpPr>
          <p:cNvPr id="18" name="Rectangle 17">
            <a:extLst>
              <a:ext uri="{FF2B5EF4-FFF2-40B4-BE49-F238E27FC236}">
                <a16:creationId xmlns:a16="http://schemas.microsoft.com/office/drawing/2014/main" id="{3BEEB522-3B6B-656C-DCF5-39B5F1D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07B5F87-DE2A-421C-DA92-8FE4D07B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6D60CB-31AD-8E0E-5FED-0B0007181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表 10">
            <a:extLst>
              <a:ext uri="{FF2B5EF4-FFF2-40B4-BE49-F238E27FC236}">
                <a16:creationId xmlns:a16="http://schemas.microsoft.com/office/drawing/2014/main" id="{9F36099E-7BF3-12ED-2FF6-780B1FA3FB4E}"/>
              </a:ext>
            </a:extLst>
          </p:cNvPr>
          <p:cNvGraphicFramePr>
            <a:graphicFrameLocks noGrp="1"/>
          </p:cNvGraphicFramePr>
          <p:nvPr>
            <p:extLst>
              <p:ext uri="{D42A27DB-BD31-4B8C-83A1-F6EECF244321}">
                <p14:modId xmlns:p14="http://schemas.microsoft.com/office/powerpoint/2010/main" val="4230829394"/>
              </p:ext>
            </p:extLst>
          </p:nvPr>
        </p:nvGraphicFramePr>
        <p:xfrm>
          <a:off x="668112" y="1794065"/>
          <a:ext cx="5187862" cy="3340826"/>
        </p:xfrm>
        <a:graphic>
          <a:graphicData uri="http://schemas.openxmlformats.org/drawingml/2006/table">
            <a:tbl>
              <a:tblPr firstRow="1" bandRow="1">
                <a:tableStyleId>{00A15C55-8517-42AA-B614-E9B94910E393}</a:tableStyleId>
              </a:tblPr>
              <a:tblGrid>
                <a:gridCol w="698626">
                  <a:extLst>
                    <a:ext uri="{9D8B030D-6E8A-4147-A177-3AD203B41FA5}">
                      <a16:colId xmlns:a16="http://schemas.microsoft.com/office/drawing/2014/main" val="942567453"/>
                    </a:ext>
                  </a:extLst>
                </a:gridCol>
                <a:gridCol w="4489236">
                  <a:extLst>
                    <a:ext uri="{9D8B030D-6E8A-4147-A177-3AD203B41FA5}">
                      <a16:colId xmlns:a16="http://schemas.microsoft.com/office/drawing/2014/main" val="1467814664"/>
                    </a:ext>
                  </a:extLst>
                </a:gridCol>
              </a:tblGrid>
              <a:tr h="725642">
                <a:tc gridSpan="2">
                  <a:txBody>
                    <a:bodyPr/>
                    <a:lstStyle/>
                    <a:p>
                      <a:pPr algn="ctr"/>
                      <a:r>
                        <a:rPr kumimoji="1" lang="ja-JP" altLang="en-US" sz="3800">
                          <a:latin typeface="UD デジタル 教科書体 NK-R" panose="02020400000000000000" pitchFamily="18" charset="-128"/>
                          <a:ea typeface="UD デジタル 教科書体 NK-R" panose="02020400000000000000" pitchFamily="18" charset="-128"/>
                        </a:rPr>
                        <a:t>講義の内容</a:t>
                      </a:r>
                    </a:p>
                  </a:txBody>
                  <a:tcPr marL="107769" marR="107769" marT="53884" marB="53884" anchor="ctr"/>
                </a:tc>
                <a:tc hMerge="1">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143547355"/>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０</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はじめに</a:t>
                      </a:r>
                    </a:p>
                  </a:txBody>
                  <a:tcPr marL="107769" marR="107769" marT="53884" marB="53884" anchor="ctr"/>
                </a:tc>
                <a:extLst>
                  <a:ext uri="{0D108BD9-81ED-4DB2-BD59-A6C34878D82A}">
                    <a16:rowId xmlns:a16="http://schemas.microsoft.com/office/drawing/2014/main" val="1898290648"/>
                  </a:ext>
                </a:extLst>
              </a:tr>
              <a:tr h="653796">
                <a:tc>
                  <a:txBody>
                    <a:bodyP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L="107769" marR="107769" marT="53884" marB="53884" anchor="ctr">
                    <a:solidFill>
                      <a:schemeClr val="accent4"/>
                    </a:solidFill>
                  </a:tcPr>
                </a:tc>
                <a:tc>
                  <a:txBody>
                    <a:bodyPr/>
                    <a:lstStyle/>
                    <a:p>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学校の現状について</a:t>
                      </a:r>
                    </a:p>
                  </a:txBody>
                  <a:tcPr marL="107769" marR="107769" marT="53884" marB="53884" anchor="ctr">
                    <a:solidFill>
                      <a:schemeClr val="accent4"/>
                    </a:solidFill>
                  </a:tcPr>
                </a:tc>
                <a:extLst>
                  <a:ext uri="{0D108BD9-81ED-4DB2-BD59-A6C34878D82A}">
                    <a16:rowId xmlns:a16="http://schemas.microsoft.com/office/drawing/2014/main" val="156562710"/>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生徒指導の方法について</a:t>
                      </a:r>
                    </a:p>
                  </a:txBody>
                  <a:tcPr marL="107769" marR="107769" marT="53884" marB="53884" anchor="ctr"/>
                </a:tc>
                <a:extLst>
                  <a:ext uri="{0D108BD9-81ED-4DB2-BD59-A6C34878D82A}">
                    <a16:rowId xmlns:a16="http://schemas.microsoft.com/office/drawing/2014/main" val="3412192758"/>
                  </a:ext>
                </a:extLst>
              </a:tr>
              <a:tr h="653796">
                <a:tc>
                  <a:txBody>
                    <a:bodyPr/>
                    <a:lstStyle/>
                    <a:p>
                      <a:pPr algn="ctr"/>
                      <a:r>
                        <a:rPr kumimoji="1" lang="ja-JP" altLang="en-US" sz="32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p>
                  </a:txBody>
                  <a:tcPr marL="107769" marR="107769" marT="53884" marB="53884" anchor="ctr"/>
                </a:tc>
                <a:tc>
                  <a:txBody>
                    <a:bodyPr/>
                    <a:lstStyle/>
                    <a:p>
                      <a:r>
                        <a:rPr kumimoji="1" lang="ja-JP" altLang="en-US" sz="24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講義の振り返り</a:t>
                      </a:r>
                    </a:p>
                  </a:txBody>
                  <a:tcPr marL="107769" marR="107769" marT="53884" marB="53884" anchor="ctr"/>
                </a:tc>
                <a:extLst>
                  <a:ext uri="{0D108BD9-81ED-4DB2-BD59-A6C34878D82A}">
                    <a16:rowId xmlns:a16="http://schemas.microsoft.com/office/drawing/2014/main" val="533650217"/>
                  </a:ext>
                </a:extLst>
              </a:tr>
            </a:tbl>
          </a:graphicData>
        </a:graphic>
      </p:graphicFrame>
    </p:spTree>
    <p:extLst>
      <p:ext uri="{BB962C8B-B14F-4D97-AF65-F5344CB8AC3E}">
        <p14:creationId xmlns:p14="http://schemas.microsoft.com/office/powerpoint/2010/main" val="204709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0622-2DCF-84E1-85E6-68F9B2D67B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96D82C3-AAC2-66D9-68B0-10FF5161D564}"/>
              </a:ext>
            </a:extLst>
          </p:cNvPr>
          <p:cNvSpPr txBox="1">
            <a:spLocks/>
          </p:cNvSpPr>
          <p:nvPr/>
        </p:nvSpPr>
        <p:spPr>
          <a:xfrm>
            <a:off x="0" y="1"/>
            <a:ext cx="9143999" cy="855406"/>
          </a:xfrm>
          <a:prstGeom prst="rect">
            <a:avLst/>
          </a:prstGeom>
          <a:solidFill>
            <a:schemeClr val="accent4">
              <a:lumMod val="40000"/>
              <a:lumOff val="6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R" panose="02020400000000000000" pitchFamily="18" charset="-128"/>
                <a:ea typeface="UD デジタル 教科書体 NK-R" panose="02020400000000000000" pitchFamily="18" charset="-128"/>
              </a:rPr>
              <a:t>学校の現状について</a:t>
            </a:r>
          </a:p>
        </p:txBody>
      </p:sp>
      <p:sp>
        <p:nvSpPr>
          <p:cNvPr id="6" name="テキスト ボックス 5">
            <a:extLst>
              <a:ext uri="{FF2B5EF4-FFF2-40B4-BE49-F238E27FC236}">
                <a16:creationId xmlns:a16="http://schemas.microsoft.com/office/drawing/2014/main" id="{D1CC1829-1506-F61A-05CD-52C497B476F0}"/>
              </a:ext>
            </a:extLst>
          </p:cNvPr>
          <p:cNvSpPr txBox="1"/>
          <p:nvPr/>
        </p:nvSpPr>
        <p:spPr>
          <a:xfrm>
            <a:off x="314325" y="1541977"/>
            <a:ext cx="8543926" cy="4593565"/>
          </a:xfrm>
          <a:prstGeom prst="rect">
            <a:avLst/>
          </a:prstGeom>
          <a:noFill/>
          <a:ln w="28575">
            <a:solidFill>
              <a:schemeClr val="tx1"/>
            </a:solidFill>
          </a:ln>
          <a:effectLst/>
        </p:spPr>
        <p:txBody>
          <a:bodyPr wrap="square" rtlCol="0">
            <a:spAutoFit/>
          </a:bodyPr>
          <a:lstStyle/>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今日の学校教育が直面している課題</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子供たちの多様化</a:t>
            </a:r>
            <a:endPar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ctr"/>
            <a:r>
              <a:rPr kumimoji="1" lang="en-US" altLang="ja-JP" sz="2000" dirty="0">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R" panose="02020400000000000000" pitchFamily="18" charset="-128"/>
                <a:ea typeface="UD デジタル 教科書体 NK-R" panose="02020400000000000000" pitchFamily="18" charset="-128"/>
              </a:rPr>
              <a:t>　特別な支援に関する対応の難しさについての悩みも多く聞かれる</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EBBFB661-C6C3-D01C-4281-4C689B57B5A3}"/>
              </a:ext>
            </a:extLst>
          </p:cNvPr>
          <p:cNvSpPr txBox="1"/>
          <p:nvPr/>
        </p:nvSpPr>
        <p:spPr>
          <a:xfrm>
            <a:off x="157163" y="1049535"/>
            <a:ext cx="8858250" cy="984885"/>
          </a:xfrm>
          <a:prstGeom prst="rect">
            <a:avLst/>
          </a:prstGeom>
          <a:solidFill>
            <a:schemeClr val="accent5">
              <a:lumMod val="20000"/>
              <a:lumOff val="80000"/>
            </a:schemeClr>
          </a:solidFill>
          <a:effectLst>
            <a:softEdge rad="63500"/>
          </a:effectLst>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「令和の日本型学校教育」の構築を目指して</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dirty="0">
                <a:latin typeface="UD デジタル 教科書体 NK-R" panose="02020400000000000000" pitchFamily="18" charset="-128"/>
                <a:ea typeface="UD デジタル 教科書体 NK-R" panose="02020400000000000000" pitchFamily="18" charset="-128"/>
              </a:rPr>
              <a:t>～全ての子供たちの可能性を引き出す、個別最適な学びと、協働的な学びの実現～（答申）</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令和３年　中央教育審議会</a:t>
            </a:r>
            <a:r>
              <a:rPr kumimoji="1" lang="en-US" altLang="ja-JP" sz="1600" dirty="0">
                <a:latin typeface="UD デジタル 教科書体 NK-R" panose="02020400000000000000" pitchFamily="18" charset="-128"/>
                <a:ea typeface="UD デジタル 教科書体 NK-R" panose="02020400000000000000" pitchFamily="18" charset="-128"/>
              </a:rPr>
              <a:t>》</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8" name="楕円 7">
            <a:extLst>
              <a:ext uri="{FF2B5EF4-FFF2-40B4-BE49-F238E27FC236}">
                <a16:creationId xmlns:a16="http://schemas.microsoft.com/office/drawing/2014/main" id="{7F428DEA-7646-5F8E-7CE3-8A714B0DCBE0}"/>
              </a:ext>
            </a:extLst>
          </p:cNvPr>
          <p:cNvSpPr/>
          <p:nvPr/>
        </p:nvSpPr>
        <p:spPr>
          <a:xfrm>
            <a:off x="771525" y="4675471"/>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特別支援学級</a:t>
            </a:r>
          </a:p>
        </p:txBody>
      </p:sp>
      <p:sp>
        <p:nvSpPr>
          <p:cNvPr id="9" name="楕円 8">
            <a:extLst>
              <a:ext uri="{FF2B5EF4-FFF2-40B4-BE49-F238E27FC236}">
                <a16:creationId xmlns:a16="http://schemas.microsoft.com/office/drawing/2014/main" id="{11813688-4615-1422-9AF4-7E683D2019B3}"/>
              </a:ext>
            </a:extLst>
          </p:cNvPr>
          <p:cNvSpPr/>
          <p:nvPr/>
        </p:nvSpPr>
        <p:spPr>
          <a:xfrm>
            <a:off x="4917280" y="4675471"/>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通級による指導</a:t>
            </a:r>
          </a:p>
        </p:txBody>
      </p:sp>
      <p:sp>
        <p:nvSpPr>
          <p:cNvPr id="10" name="楕円 9">
            <a:extLst>
              <a:ext uri="{FF2B5EF4-FFF2-40B4-BE49-F238E27FC236}">
                <a16:creationId xmlns:a16="http://schemas.microsoft.com/office/drawing/2014/main" id="{85855700-2234-CF6C-0D4B-C125409E0C73}"/>
              </a:ext>
            </a:extLst>
          </p:cNvPr>
          <p:cNvSpPr/>
          <p:nvPr/>
        </p:nvSpPr>
        <p:spPr>
          <a:xfrm>
            <a:off x="2800349" y="3989671"/>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外国人児童生徒</a:t>
            </a:r>
          </a:p>
        </p:txBody>
      </p:sp>
      <p:sp>
        <p:nvSpPr>
          <p:cNvPr id="11" name="楕円 10">
            <a:extLst>
              <a:ext uri="{FF2B5EF4-FFF2-40B4-BE49-F238E27FC236}">
                <a16:creationId xmlns:a16="http://schemas.microsoft.com/office/drawing/2014/main" id="{F4CADC28-468B-8327-BDC4-9EC43AFED991}"/>
              </a:ext>
            </a:extLst>
          </p:cNvPr>
          <p:cNvSpPr/>
          <p:nvPr/>
        </p:nvSpPr>
        <p:spPr>
          <a:xfrm>
            <a:off x="771525" y="3312855"/>
            <a:ext cx="3543300"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家庭環境</a:t>
            </a:r>
          </a:p>
        </p:txBody>
      </p:sp>
      <p:sp>
        <p:nvSpPr>
          <p:cNvPr id="12" name="楕円 11">
            <a:extLst>
              <a:ext uri="{FF2B5EF4-FFF2-40B4-BE49-F238E27FC236}">
                <a16:creationId xmlns:a16="http://schemas.microsoft.com/office/drawing/2014/main" id="{452E2F20-FB8D-48C6-97D5-E6AEA43638A0}"/>
              </a:ext>
            </a:extLst>
          </p:cNvPr>
          <p:cNvSpPr/>
          <p:nvPr/>
        </p:nvSpPr>
        <p:spPr>
          <a:xfrm>
            <a:off x="4772025" y="3312855"/>
            <a:ext cx="3833811"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生徒指導上の課題</a:t>
            </a:r>
          </a:p>
        </p:txBody>
      </p:sp>
    </p:spTree>
    <p:extLst>
      <p:ext uri="{BB962C8B-B14F-4D97-AF65-F5344CB8AC3E}">
        <p14:creationId xmlns:p14="http://schemas.microsoft.com/office/powerpoint/2010/main" val="3839303879"/>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6785</TotalTime>
  <Words>5120</Words>
  <Application>Microsoft Office PowerPoint</Application>
  <PresentationFormat>画面に合わせる (4:3)</PresentationFormat>
  <Paragraphs>639</Paragraphs>
  <Slides>30</Slides>
  <Notes>30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UD デジタル 教科書体 N-B</vt:lpstr>
      <vt:lpstr>UD デジタル 教科書体 NK-R</vt:lpstr>
      <vt:lpstr>UD デジタル 教科書体 NP-R</vt:lpstr>
      <vt:lpstr>游ゴシック</vt:lpstr>
      <vt:lpstr>Arial</vt:lpstr>
      <vt:lpstr>Calibri</vt:lpstr>
      <vt:lpstr>Calibri Light</vt:lpstr>
      <vt:lpstr>Office 2013 - 2022 テーマ</vt:lpstr>
      <vt:lpstr>令和７年度　小・中・義務教育・高等・特別支援学校生徒指導主事等連絡協議会         発達支持的生徒指導について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生徒指導研修</dc:title>
  <dc:creator>馬場 勇次</dc:creator>
  <cp:lastModifiedBy>黒木 優太</cp:lastModifiedBy>
  <cp:revision>116</cp:revision>
  <cp:lastPrinted>2025-06-25T08:02:57Z</cp:lastPrinted>
  <dcterms:created xsi:type="dcterms:W3CDTF">2023-06-01T04:11:28Z</dcterms:created>
  <dcterms:modified xsi:type="dcterms:W3CDTF">2025-07-04T07:41:51Z</dcterms:modified>
</cp:coreProperties>
</file>