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6858000" cy="9144000" type="screen4x3"/>
  <p:notesSz cx="7031038" cy="101631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BDF2F3"/>
    <a:srgbClr val="FFCCFF"/>
    <a:srgbClr val="0000FF"/>
    <a:srgbClr val="FC42FC"/>
    <a:srgbClr val="FF33CC"/>
    <a:srgbClr val="9999FF"/>
    <a:srgbClr val="FF00FF"/>
    <a:srgbClr val="9966FF"/>
    <a:srgbClr val="EA0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4" autoAdjust="0"/>
  </p:normalViewPr>
  <p:slideViewPr>
    <p:cSldViewPr>
      <p:cViewPr varScale="1">
        <p:scale>
          <a:sx n="61" d="100"/>
          <a:sy n="61" d="100"/>
        </p:scale>
        <p:origin x="2515" y="67"/>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6309" cy="508714"/>
          </a:xfrm>
          <a:prstGeom prst="rect">
            <a:avLst/>
          </a:prstGeom>
        </p:spPr>
        <p:txBody>
          <a:bodyPr vert="horz" lIns="91221" tIns="45610" rIns="91221" bIns="456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3148" y="0"/>
            <a:ext cx="3046308" cy="508714"/>
          </a:xfrm>
          <a:prstGeom prst="rect">
            <a:avLst/>
          </a:prstGeom>
        </p:spPr>
        <p:txBody>
          <a:bodyPr vert="horz" lIns="91221" tIns="45610" rIns="91221" bIns="45610" rtlCol="0"/>
          <a:lstStyle>
            <a:lvl1pPr algn="r">
              <a:defRPr sz="1200"/>
            </a:lvl1pPr>
          </a:lstStyle>
          <a:p>
            <a:fld id="{9850A61A-CD3C-4E9C-8CA6-F5FCB9FC7B09}" type="datetimeFigureOut">
              <a:rPr kumimoji="1" lang="ja-JP" altLang="en-US" smtClean="0"/>
              <a:t>2018/11/1</a:t>
            </a:fld>
            <a:endParaRPr kumimoji="1" lang="ja-JP" altLang="en-US"/>
          </a:p>
        </p:txBody>
      </p:sp>
      <p:sp>
        <p:nvSpPr>
          <p:cNvPr id="4" name="スライド イメージ プレースホルダー 3"/>
          <p:cNvSpPr>
            <a:spLocks noGrp="1" noRot="1" noChangeAspect="1"/>
          </p:cNvSpPr>
          <p:nvPr>
            <p:ph type="sldImg" idx="2"/>
          </p:nvPr>
        </p:nvSpPr>
        <p:spPr>
          <a:xfrm>
            <a:off x="2087563" y="762000"/>
            <a:ext cx="2857500" cy="3811588"/>
          </a:xfrm>
          <a:prstGeom prst="rect">
            <a:avLst/>
          </a:prstGeom>
          <a:noFill/>
          <a:ln w="12700">
            <a:solidFill>
              <a:prstClr val="black"/>
            </a:solidFill>
          </a:ln>
        </p:spPr>
        <p:txBody>
          <a:bodyPr vert="horz" lIns="91221" tIns="45610" rIns="91221" bIns="45610" rtlCol="0" anchor="ctr"/>
          <a:lstStyle/>
          <a:p>
            <a:endParaRPr lang="ja-JP" altLang="en-US"/>
          </a:p>
        </p:txBody>
      </p:sp>
      <p:sp>
        <p:nvSpPr>
          <p:cNvPr id="5" name="ノート プレースホルダー 4"/>
          <p:cNvSpPr>
            <a:spLocks noGrp="1"/>
          </p:cNvSpPr>
          <p:nvPr>
            <p:ph type="body" sz="quarter" idx="3"/>
          </p:nvPr>
        </p:nvSpPr>
        <p:spPr>
          <a:xfrm>
            <a:off x="702629" y="4827231"/>
            <a:ext cx="5625780" cy="4573666"/>
          </a:xfrm>
          <a:prstGeom prst="rect">
            <a:avLst/>
          </a:prstGeom>
        </p:spPr>
        <p:txBody>
          <a:bodyPr vert="horz" lIns="91221" tIns="45610" rIns="91221" bIns="456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2877"/>
            <a:ext cx="3046309" cy="508713"/>
          </a:xfrm>
          <a:prstGeom prst="rect">
            <a:avLst/>
          </a:prstGeom>
        </p:spPr>
        <p:txBody>
          <a:bodyPr vert="horz" lIns="91221" tIns="45610" rIns="91221" bIns="456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3148" y="9652877"/>
            <a:ext cx="3046308" cy="508713"/>
          </a:xfrm>
          <a:prstGeom prst="rect">
            <a:avLst/>
          </a:prstGeom>
        </p:spPr>
        <p:txBody>
          <a:bodyPr vert="horz" lIns="91221" tIns="45610" rIns="91221" bIns="45610" rtlCol="0" anchor="b"/>
          <a:lstStyle>
            <a:lvl1pPr algn="r">
              <a:defRPr sz="1200"/>
            </a:lvl1pPr>
          </a:lstStyle>
          <a:p>
            <a:fld id="{F31EB621-08F5-4433-A191-AFF3B119AE5C}" type="slidenum">
              <a:rPr kumimoji="1" lang="ja-JP" altLang="en-US" smtClean="0"/>
              <a:t>‹#›</a:t>
            </a:fld>
            <a:endParaRPr kumimoji="1" lang="ja-JP" altLang="en-US"/>
          </a:p>
        </p:txBody>
      </p:sp>
    </p:spTree>
    <p:extLst>
      <p:ext uri="{BB962C8B-B14F-4D97-AF65-F5344CB8AC3E}">
        <p14:creationId xmlns:p14="http://schemas.microsoft.com/office/powerpoint/2010/main" val="29259553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1EB621-08F5-4433-A191-AFF3B119AE5C}" type="slidenum">
              <a:rPr kumimoji="1" lang="ja-JP" altLang="en-US" smtClean="0"/>
              <a:t>1</a:t>
            </a:fld>
            <a:endParaRPr kumimoji="1" lang="ja-JP" altLang="en-US"/>
          </a:p>
        </p:txBody>
      </p:sp>
    </p:spTree>
    <p:extLst>
      <p:ext uri="{BB962C8B-B14F-4D97-AF65-F5344CB8AC3E}">
        <p14:creationId xmlns:p14="http://schemas.microsoft.com/office/powerpoint/2010/main" val="140866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CCB82E4-E5BE-4977-B9D7-590460AF6764}" type="datetimeFigureOut">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3B3AA-2DE7-4E31-8422-5B6A07C207B0}" type="slidenum">
              <a:rPr kumimoji="1" lang="ja-JP" altLang="en-US" smtClean="0"/>
              <a:t>‹#›</a:t>
            </a:fld>
            <a:endParaRPr kumimoji="1" lang="ja-JP" altLang="en-US"/>
          </a:p>
        </p:txBody>
      </p:sp>
    </p:spTree>
    <p:extLst>
      <p:ext uri="{BB962C8B-B14F-4D97-AF65-F5344CB8AC3E}">
        <p14:creationId xmlns:p14="http://schemas.microsoft.com/office/powerpoint/2010/main" val="345161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CB82E4-E5BE-4977-B9D7-590460AF6764}" type="datetimeFigureOut">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3B3AA-2DE7-4E31-8422-5B6A07C207B0}" type="slidenum">
              <a:rPr kumimoji="1" lang="ja-JP" altLang="en-US" smtClean="0"/>
              <a:t>‹#›</a:t>
            </a:fld>
            <a:endParaRPr kumimoji="1" lang="ja-JP" altLang="en-US"/>
          </a:p>
        </p:txBody>
      </p:sp>
    </p:spTree>
    <p:extLst>
      <p:ext uri="{BB962C8B-B14F-4D97-AF65-F5344CB8AC3E}">
        <p14:creationId xmlns:p14="http://schemas.microsoft.com/office/powerpoint/2010/main" val="3808042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CB82E4-E5BE-4977-B9D7-590460AF6764}" type="datetimeFigureOut">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3B3AA-2DE7-4E31-8422-5B6A07C207B0}" type="slidenum">
              <a:rPr kumimoji="1" lang="ja-JP" altLang="en-US" smtClean="0"/>
              <a:t>‹#›</a:t>
            </a:fld>
            <a:endParaRPr kumimoji="1" lang="ja-JP" altLang="en-US"/>
          </a:p>
        </p:txBody>
      </p:sp>
    </p:spTree>
    <p:extLst>
      <p:ext uri="{BB962C8B-B14F-4D97-AF65-F5344CB8AC3E}">
        <p14:creationId xmlns:p14="http://schemas.microsoft.com/office/powerpoint/2010/main" val="380446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CB82E4-E5BE-4977-B9D7-590460AF6764}" type="datetimeFigureOut">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3B3AA-2DE7-4E31-8422-5B6A07C207B0}" type="slidenum">
              <a:rPr kumimoji="1" lang="ja-JP" altLang="en-US" smtClean="0"/>
              <a:t>‹#›</a:t>
            </a:fld>
            <a:endParaRPr kumimoji="1" lang="ja-JP" altLang="en-US"/>
          </a:p>
        </p:txBody>
      </p:sp>
    </p:spTree>
    <p:extLst>
      <p:ext uri="{BB962C8B-B14F-4D97-AF65-F5344CB8AC3E}">
        <p14:creationId xmlns:p14="http://schemas.microsoft.com/office/powerpoint/2010/main" val="221381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CCB82E4-E5BE-4977-B9D7-590460AF6764}" type="datetimeFigureOut">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3B3AA-2DE7-4E31-8422-5B6A07C207B0}" type="slidenum">
              <a:rPr kumimoji="1" lang="ja-JP" altLang="en-US" smtClean="0"/>
              <a:t>‹#›</a:t>
            </a:fld>
            <a:endParaRPr kumimoji="1" lang="ja-JP" altLang="en-US"/>
          </a:p>
        </p:txBody>
      </p:sp>
    </p:spTree>
    <p:extLst>
      <p:ext uri="{BB962C8B-B14F-4D97-AF65-F5344CB8AC3E}">
        <p14:creationId xmlns:p14="http://schemas.microsoft.com/office/powerpoint/2010/main" val="22649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CCB82E4-E5BE-4977-B9D7-590460AF6764}" type="datetimeFigureOut">
              <a:rPr kumimoji="1" lang="ja-JP" altLang="en-US" smtClean="0"/>
              <a:t>2018/11/1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73B3AA-2DE7-4E31-8422-5B6A07C207B0}" type="slidenum">
              <a:rPr kumimoji="1" lang="ja-JP" altLang="en-US" smtClean="0"/>
              <a:t>‹#›</a:t>
            </a:fld>
            <a:endParaRPr kumimoji="1" lang="ja-JP" altLang="en-US"/>
          </a:p>
        </p:txBody>
      </p:sp>
    </p:spTree>
    <p:extLst>
      <p:ext uri="{BB962C8B-B14F-4D97-AF65-F5344CB8AC3E}">
        <p14:creationId xmlns:p14="http://schemas.microsoft.com/office/powerpoint/2010/main" val="68363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CCB82E4-E5BE-4977-B9D7-590460AF6764}" type="datetimeFigureOut">
              <a:rPr kumimoji="1" lang="ja-JP" altLang="en-US" smtClean="0"/>
              <a:t>2018/11/1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473B3AA-2DE7-4E31-8422-5B6A07C207B0}" type="slidenum">
              <a:rPr kumimoji="1" lang="ja-JP" altLang="en-US" smtClean="0"/>
              <a:t>‹#›</a:t>
            </a:fld>
            <a:endParaRPr kumimoji="1" lang="ja-JP" altLang="en-US"/>
          </a:p>
        </p:txBody>
      </p:sp>
    </p:spTree>
    <p:extLst>
      <p:ext uri="{BB962C8B-B14F-4D97-AF65-F5344CB8AC3E}">
        <p14:creationId xmlns:p14="http://schemas.microsoft.com/office/powerpoint/2010/main" val="55945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CCB82E4-E5BE-4977-B9D7-590460AF6764}" type="datetimeFigureOut">
              <a:rPr kumimoji="1" lang="ja-JP" altLang="en-US" smtClean="0"/>
              <a:t>2018/11/1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73B3AA-2DE7-4E31-8422-5B6A07C207B0}" type="slidenum">
              <a:rPr kumimoji="1" lang="ja-JP" altLang="en-US" smtClean="0"/>
              <a:t>‹#›</a:t>
            </a:fld>
            <a:endParaRPr kumimoji="1" lang="ja-JP" altLang="en-US"/>
          </a:p>
        </p:txBody>
      </p:sp>
    </p:spTree>
    <p:extLst>
      <p:ext uri="{BB962C8B-B14F-4D97-AF65-F5344CB8AC3E}">
        <p14:creationId xmlns:p14="http://schemas.microsoft.com/office/powerpoint/2010/main" val="271385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CCB82E4-E5BE-4977-B9D7-590460AF6764}" type="datetimeFigureOut">
              <a:rPr kumimoji="1" lang="ja-JP" altLang="en-US" smtClean="0"/>
              <a:t>2018/11/1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473B3AA-2DE7-4E31-8422-5B6A07C207B0}" type="slidenum">
              <a:rPr kumimoji="1" lang="ja-JP" altLang="en-US" smtClean="0"/>
              <a:t>‹#›</a:t>
            </a:fld>
            <a:endParaRPr kumimoji="1" lang="ja-JP" altLang="en-US"/>
          </a:p>
        </p:txBody>
      </p:sp>
    </p:spTree>
    <p:extLst>
      <p:ext uri="{BB962C8B-B14F-4D97-AF65-F5344CB8AC3E}">
        <p14:creationId xmlns:p14="http://schemas.microsoft.com/office/powerpoint/2010/main" val="177049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CB82E4-E5BE-4977-B9D7-590460AF6764}" type="datetimeFigureOut">
              <a:rPr kumimoji="1" lang="ja-JP" altLang="en-US" smtClean="0"/>
              <a:t>2018/11/1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73B3AA-2DE7-4E31-8422-5B6A07C207B0}" type="slidenum">
              <a:rPr kumimoji="1" lang="ja-JP" altLang="en-US" smtClean="0"/>
              <a:t>‹#›</a:t>
            </a:fld>
            <a:endParaRPr kumimoji="1" lang="ja-JP" altLang="en-US"/>
          </a:p>
        </p:txBody>
      </p:sp>
    </p:spTree>
    <p:extLst>
      <p:ext uri="{BB962C8B-B14F-4D97-AF65-F5344CB8AC3E}">
        <p14:creationId xmlns:p14="http://schemas.microsoft.com/office/powerpoint/2010/main" val="309280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CB82E4-E5BE-4977-B9D7-590460AF6764}" type="datetimeFigureOut">
              <a:rPr kumimoji="1" lang="ja-JP" altLang="en-US" smtClean="0"/>
              <a:t>2018/11/1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73B3AA-2DE7-4E31-8422-5B6A07C207B0}" type="slidenum">
              <a:rPr kumimoji="1" lang="ja-JP" altLang="en-US" smtClean="0"/>
              <a:t>‹#›</a:t>
            </a:fld>
            <a:endParaRPr kumimoji="1" lang="ja-JP" altLang="en-US"/>
          </a:p>
        </p:txBody>
      </p:sp>
    </p:spTree>
    <p:extLst>
      <p:ext uri="{BB962C8B-B14F-4D97-AF65-F5344CB8AC3E}">
        <p14:creationId xmlns:p14="http://schemas.microsoft.com/office/powerpoint/2010/main" val="156410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CCB82E4-E5BE-4977-B9D7-590460AF6764}" type="datetimeFigureOut">
              <a:rPr kumimoji="1" lang="ja-JP" altLang="en-US" smtClean="0"/>
              <a:t>2018/11/1</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473B3AA-2DE7-4E31-8422-5B6A07C207B0}" type="slidenum">
              <a:rPr kumimoji="1" lang="ja-JP" altLang="en-US" smtClean="0"/>
              <a:t>‹#›</a:t>
            </a:fld>
            <a:endParaRPr kumimoji="1" lang="ja-JP" altLang="en-US"/>
          </a:p>
        </p:txBody>
      </p:sp>
    </p:spTree>
    <p:extLst>
      <p:ext uri="{BB962C8B-B14F-4D97-AF65-F5344CB8AC3E}">
        <p14:creationId xmlns:p14="http://schemas.microsoft.com/office/powerpoint/2010/main" val="1942245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image" Target="../media/image7.jpeg"/><Relationship Id="rId5" Type="http://schemas.openxmlformats.org/officeDocument/2006/relationships/oleObject" Target="../embeddings/oleObject1.bin"/><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31640"/>
            <a:ext cx="6858000" cy="950968"/>
          </a:xfrm>
          <a:prstGeom prst="rect">
            <a:avLst/>
          </a:prstGeom>
        </p:spPr>
      </p:pic>
      <p:sp>
        <p:nvSpPr>
          <p:cNvPr id="16" name="角丸四角形 15"/>
          <p:cNvSpPr/>
          <p:nvPr/>
        </p:nvSpPr>
        <p:spPr>
          <a:xfrm>
            <a:off x="57455" y="2453181"/>
            <a:ext cx="6741931" cy="1887937"/>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447837776"/>
              </p:ext>
            </p:extLst>
          </p:nvPr>
        </p:nvGraphicFramePr>
        <p:xfrm>
          <a:off x="980728" y="1498516"/>
          <a:ext cx="4824536" cy="696913"/>
        </p:xfrm>
        <a:graphic>
          <a:graphicData uri="http://schemas.openxmlformats.org/presentationml/2006/ole">
            <mc:AlternateContent xmlns:mc="http://schemas.openxmlformats.org/markup-compatibility/2006">
              <mc:Choice xmlns:v="urn:schemas-microsoft-com:vml" Requires="v">
                <p:oleObj spid="_x0000_s1214" name="JSPOP文字作成ﾂｰﾙ" r:id="rId5" imgW="5582880" imgH="697680" progId="JS.GraphicText.1">
                  <p:embed/>
                </p:oleObj>
              </mc:Choice>
              <mc:Fallback>
                <p:oleObj name="JSPOP文字作成ﾂｰﾙ" r:id="rId5" imgW="5582880" imgH="697680" progId="JS.GraphicText.1">
                  <p:embed/>
                  <p:pic>
                    <p:nvPicPr>
                      <p:cNvPr id="0" name=""/>
                      <p:cNvPicPr/>
                      <p:nvPr/>
                    </p:nvPicPr>
                    <p:blipFill>
                      <a:blip r:embed="rId6"/>
                      <a:stretch>
                        <a:fillRect/>
                      </a:stretch>
                    </p:blipFill>
                    <p:spPr>
                      <a:xfrm>
                        <a:off x="980728" y="1498516"/>
                        <a:ext cx="4824536" cy="696913"/>
                      </a:xfrm>
                      <a:prstGeom prst="rect">
                        <a:avLst/>
                      </a:prstGeom>
                    </p:spPr>
                  </p:pic>
                </p:oleObj>
              </mc:Fallback>
            </mc:AlternateContent>
          </a:graphicData>
        </a:graphic>
      </p:graphicFrame>
      <p:sp>
        <p:nvSpPr>
          <p:cNvPr id="36" name="Text Box 340"/>
          <p:cNvSpPr txBox="1">
            <a:spLocks noChangeArrowheads="1"/>
          </p:cNvSpPr>
          <p:nvPr/>
        </p:nvSpPr>
        <p:spPr bwMode="auto">
          <a:xfrm>
            <a:off x="235894" y="2340575"/>
            <a:ext cx="6327549" cy="225606"/>
          </a:xfrm>
          <a:prstGeom prst="rect">
            <a:avLst/>
          </a:prstGeom>
          <a:solidFill>
            <a:srgbClr val="92D050"/>
          </a:solidFill>
          <a:ln>
            <a:solidFill>
              <a:srgbClr val="002060"/>
            </a:solidFill>
          </a:ln>
          <a:extLst/>
        </p:spPr>
        <p:txBody>
          <a:bodyPr vert="horz" wrap="square" lIns="74295" tIns="0" rIns="74295" bIns="8890" numCol="1" anchor="t" anchorCtr="0" compatLnSpc="1">
            <a:prstTxWarp prst="textNoShape">
              <a:avLst/>
            </a:prstTxWarp>
            <a:noAutofit/>
          </a:bodyPr>
          <a:lstStyle/>
          <a:p>
            <a:pPr algn="ctr" fontAlgn="base">
              <a:spcBef>
                <a:spcPct val="0"/>
              </a:spcBef>
              <a:spcAft>
                <a:spcPct val="0"/>
              </a:spcAft>
            </a:pPr>
            <a:r>
              <a:rPr kumimoji="1"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ＭＳ Ｐゴシック" pitchFamily="50" charset="-128"/>
              </a:rPr>
              <a:t>平成３０年度第２回初任者研修実施校連絡協議会指導教員部会</a:t>
            </a:r>
            <a:endParaRPr kumimoji="1" lang="en-US" altLang="ja-JP"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9" name="Rectangle 2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正方形/長方形 19">
            <a:extLst>
              <a:ext uri="{FF2B5EF4-FFF2-40B4-BE49-F238E27FC236}">
                <a16:creationId xmlns:a16="http://schemas.microsoft.com/office/drawing/2014/main" id="{BAA780A9-7375-4499-943A-E74B54FA1B36}"/>
              </a:ext>
            </a:extLst>
          </p:cNvPr>
          <p:cNvSpPr/>
          <p:nvPr/>
        </p:nvSpPr>
        <p:spPr>
          <a:xfrm>
            <a:off x="57456" y="54001"/>
            <a:ext cx="6741368" cy="1224136"/>
          </a:xfrm>
          <a:prstGeom prst="rect">
            <a:avLst/>
          </a:prstGeom>
          <a:pattFill prst="pct50">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a:extLst>
              <a:ext uri="{FF2B5EF4-FFF2-40B4-BE49-F238E27FC236}">
                <a16:creationId xmlns:a16="http://schemas.microsoft.com/office/drawing/2014/main" id="{0F442A52-D3EB-4A53-9C09-717C4E50C509}"/>
              </a:ext>
            </a:extLst>
          </p:cNvPr>
          <p:cNvSpPr/>
          <p:nvPr/>
        </p:nvSpPr>
        <p:spPr>
          <a:xfrm>
            <a:off x="1697607" y="145877"/>
            <a:ext cx="3322532" cy="330973"/>
          </a:xfrm>
          <a:prstGeom prst="rect">
            <a:avLst/>
          </a:prstGeom>
          <a:solidFill>
            <a:srgbClr val="1DD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effectLst>
                  <a:outerShdw blurRad="38100" dist="38100" dir="2700000" algn="tl">
                    <a:srgbClr val="000000">
                      <a:alpha val="43137"/>
                    </a:srgbClr>
                  </a:outerShdw>
                </a:effectLst>
                <a:latin typeface="ＭＳ Ｐゴシック"/>
                <a:cs typeface="Meiryo UI" panose="020B0604030504040204" pitchFamily="50" charset="-128"/>
              </a:rPr>
              <a:t>中部教育事務所だより「絆」　第１４号</a:t>
            </a: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p>
        </p:txBody>
      </p:sp>
      <p:sp>
        <p:nvSpPr>
          <p:cNvPr id="22" name="角丸四角形 29">
            <a:extLst>
              <a:ext uri="{FF2B5EF4-FFF2-40B4-BE49-F238E27FC236}">
                <a16:creationId xmlns:a16="http://schemas.microsoft.com/office/drawing/2014/main" id="{E226B0DC-E46D-4D0F-A5F6-68025FEF15DC}"/>
              </a:ext>
            </a:extLst>
          </p:cNvPr>
          <p:cNvSpPr/>
          <p:nvPr/>
        </p:nvSpPr>
        <p:spPr>
          <a:xfrm>
            <a:off x="1363786" y="542122"/>
            <a:ext cx="3980663" cy="605811"/>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800" b="1" dirty="0">
                <a:solidFill>
                  <a:prstClr val="black"/>
                </a:solidFill>
                <a:effectLst>
                  <a:outerShdw blurRad="38100" dist="38100" dir="2700000" algn="tl">
                    <a:srgbClr val="000000">
                      <a:alpha val="43137"/>
                    </a:srgbClr>
                  </a:outerShdw>
                </a:effectLst>
                <a:latin typeface="AR P教科書体M" panose="03000600000000000000" pitchFamily="66" charset="-128"/>
                <a:ea typeface="AR P教科書体M" panose="03000600000000000000" pitchFamily="66" charset="-128"/>
                <a:cs typeface="Meiryo UI" panose="020B0604030504040204" pitchFamily="50" charset="-128"/>
              </a:rPr>
              <a:t>「協働」</a:t>
            </a:r>
            <a:r>
              <a:rPr lang="ja-JP" altLang="en-US" sz="2400" b="1" dirty="0">
                <a:solidFill>
                  <a:prstClr val="black"/>
                </a:solidFill>
                <a:effectLst>
                  <a:outerShdw blurRad="38100" dist="38100" dir="2700000" algn="tl">
                    <a:srgbClr val="000000">
                      <a:alpha val="43137"/>
                    </a:srgbClr>
                  </a:outerShdw>
                </a:effectLst>
                <a:latin typeface="AR P教科書体M" panose="03000600000000000000" pitchFamily="66" charset="-128"/>
                <a:ea typeface="AR P教科書体M" panose="03000600000000000000" pitchFamily="66"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pic>
        <p:nvPicPr>
          <p:cNvPr id="23" name="図 22">
            <a:extLst>
              <a:ext uri="{FF2B5EF4-FFF2-40B4-BE49-F238E27FC236}">
                <a16:creationId xmlns:a16="http://schemas.microsoft.com/office/drawing/2014/main" id="{98B19D83-766F-40B5-9891-CC2D25DED6D0}"/>
              </a:ext>
            </a:extLst>
          </p:cNvPr>
          <p:cNvPicPr>
            <a:picLocks noChangeAspect="1"/>
          </p:cNvPicPr>
          <p:nvPr/>
        </p:nvPicPr>
        <p:blipFill>
          <a:blip r:embed="rId7"/>
          <a:stretch>
            <a:fillRect/>
          </a:stretch>
        </p:blipFill>
        <p:spPr>
          <a:xfrm>
            <a:off x="2765824" y="635572"/>
            <a:ext cx="873730" cy="447428"/>
          </a:xfrm>
          <a:prstGeom prst="rect">
            <a:avLst/>
          </a:prstGeom>
          <a:effectLst>
            <a:glow rad="228600">
              <a:srgbClr val="1DD3C6">
                <a:alpha val="40000"/>
              </a:srgbClr>
            </a:glow>
          </a:effectLst>
        </p:spPr>
      </p:pic>
      <p:sp>
        <p:nvSpPr>
          <p:cNvPr id="24" name="テキスト ボックス 23">
            <a:extLst>
              <a:ext uri="{FF2B5EF4-FFF2-40B4-BE49-F238E27FC236}">
                <a16:creationId xmlns:a16="http://schemas.microsoft.com/office/drawing/2014/main" id="{F634F6E2-BD84-426F-977B-C6739FB8802F}"/>
              </a:ext>
            </a:extLst>
          </p:cNvPr>
          <p:cNvSpPr txBox="1"/>
          <p:nvPr/>
        </p:nvSpPr>
        <p:spPr>
          <a:xfrm>
            <a:off x="3680096" y="637278"/>
            <a:ext cx="1719427" cy="415498"/>
          </a:xfrm>
          <a:prstGeom prst="rect">
            <a:avLst/>
          </a:prstGeom>
          <a:noFill/>
        </p:spPr>
        <p:txBody>
          <a:bodyPr wrap="square" rtlCol="0">
            <a:spAutoFit/>
          </a:bodyPr>
          <a:lstStyle/>
          <a:p>
            <a:r>
              <a:rPr lang="ja-JP" altLang="en-US" sz="1050" dirty="0">
                <a:solidFill>
                  <a:prstClr val="black"/>
                </a:solidFill>
                <a:latin typeface="ＭＳ Ｐゴシック"/>
              </a:rPr>
              <a:t>平成３０年１０月２６日（金）</a:t>
            </a:r>
            <a:endParaRPr lang="en-US" altLang="ja-JP" sz="1050" dirty="0">
              <a:solidFill>
                <a:prstClr val="black"/>
              </a:solidFill>
              <a:latin typeface="ＭＳ Ｐゴシック"/>
            </a:endParaRPr>
          </a:p>
          <a:p>
            <a:r>
              <a:rPr lang="ja-JP" altLang="en-US" sz="1050" dirty="0">
                <a:solidFill>
                  <a:prstClr val="black"/>
                </a:solidFill>
                <a:latin typeface="ＭＳ Ｐゴシック"/>
              </a:rPr>
              <a:t>発行所：中部教育事務所</a:t>
            </a:r>
          </a:p>
        </p:txBody>
      </p:sp>
      <p:sp>
        <p:nvSpPr>
          <p:cNvPr id="25" name="テキスト ボックス 24">
            <a:extLst>
              <a:ext uri="{FF2B5EF4-FFF2-40B4-BE49-F238E27FC236}">
                <a16:creationId xmlns:a16="http://schemas.microsoft.com/office/drawing/2014/main" id="{4631FEFD-E317-46B1-886D-25D964AC00A7}"/>
              </a:ext>
            </a:extLst>
          </p:cNvPr>
          <p:cNvSpPr txBox="1"/>
          <p:nvPr/>
        </p:nvSpPr>
        <p:spPr>
          <a:xfrm>
            <a:off x="1536536" y="512462"/>
            <a:ext cx="1171833" cy="246221"/>
          </a:xfrm>
          <a:prstGeom prst="rect">
            <a:avLst/>
          </a:prstGeom>
          <a:noFill/>
        </p:spPr>
        <p:txBody>
          <a:bodyPr wrap="square" rtlCol="0">
            <a:spAutoFit/>
          </a:bodyPr>
          <a:lstStyle/>
          <a:p>
            <a:r>
              <a:rPr lang="en-US" altLang="ja-JP" sz="1000" dirty="0">
                <a:solidFill>
                  <a:prstClr val="black"/>
                </a:solidFill>
              </a:rPr>
              <a:t>H30</a:t>
            </a:r>
            <a:r>
              <a:rPr lang="ja-JP" altLang="en-US" sz="1000" dirty="0">
                <a:solidFill>
                  <a:prstClr val="black"/>
                </a:solidFill>
              </a:rPr>
              <a:t>スローガン</a:t>
            </a:r>
          </a:p>
        </p:txBody>
      </p:sp>
      <p:pic>
        <p:nvPicPr>
          <p:cNvPr id="26" name="Picture 2">
            <a:extLst>
              <a:ext uri="{FF2B5EF4-FFF2-40B4-BE49-F238E27FC236}">
                <a16:creationId xmlns:a16="http://schemas.microsoft.com/office/drawing/2014/main" id="{46605730-F090-4360-A553-76F4386F16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732" y="16174"/>
            <a:ext cx="1123980" cy="1131759"/>
          </a:xfrm>
          <a:prstGeom prst="rect">
            <a:avLst/>
          </a:prstGeom>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a:extLst>
              <a:ext uri="{FF2B5EF4-FFF2-40B4-BE49-F238E27FC236}">
                <a16:creationId xmlns:a16="http://schemas.microsoft.com/office/drawing/2014/main" id="{35BC4AA5-9812-41D4-BF51-E110FF0B1B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9034" y="135976"/>
            <a:ext cx="1330834" cy="1086864"/>
          </a:xfrm>
          <a:prstGeom prst="rect">
            <a:avLst/>
          </a:prstGeom>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a:extLst>
              <a:ext uri="{FF2B5EF4-FFF2-40B4-BE49-F238E27FC236}">
                <a16:creationId xmlns:a16="http://schemas.microsoft.com/office/drawing/2014/main" id="{5BD69857-9C23-4225-A842-EE97A529F994}"/>
              </a:ext>
            </a:extLst>
          </p:cNvPr>
          <p:cNvSpPr txBox="1"/>
          <p:nvPr/>
        </p:nvSpPr>
        <p:spPr>
          <a:xfrm>
            <a:off x="61388" y="2556917"/>
            <a:ext cx="6768037" cy="1754326"/>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　現在、中部教育事務所管内では小・中学校７５校に初任者が配置されています。配置校におかれましては、校長先生をはじめ、指導教員の先生方を中心に、日々の初任者研修に尽力いただき、大変感謝いたしております。研修の成果は、初任の先生方の表情や授業の様子から十分に伺えます。今後とも初任者の資質向上のため、御指導の程、よろしくお願いいたします。さて、 １０月１１日（木）に、宮崎市教育情報研修センターの大研修室にて、「第２回初任者研修実施校連絡協議会指導教員部会」を開催いたしました。</a:t>
            </a:r>
            <a:r>
              <a:rPr lang="ja-JP" altLang="en-US" sz="1200" b="1" u="sng" dirty="0">
                <a:latin typeface="Meiryo UI" panose="020B0604030504040204" pitchFamily="50" charset="-128"/>
                <a:ea typeface="Meiryo UI" panose="020B0604030504040204" pitchFamily="50" charset="-128"/>
              </a:rPr>
              <a:t>この第２回指導教員部会は、初任者研修の更なる充実を目指して、第１回の初任者研修で実施した「特別の教科 道徳」の研修内容を校内研修・第２回指導教員部会にもつなぎ、相互に関連性をもたせ実施いたしました。</a:t>
            </a:r>
            <a:r>
              <a:rPr lang="ja-JP" altLang="en-US" sz="1200" dirty="0">
                <a:latin typeface="Meiryo UI" panose="020B0604030504040204" pitchFamily="50" charset="-128"/>
                <a:ea typeface="Meiryo UI" panose="020B0604030504040204" pitchFamily="50" charset="-128"/>
              </a:rPr>
              <a:t>また、「メンター制度による初任者研修について」の説明や意見交換会も実施し、充実した研修を行うことができました。会場の宮崎市教育情報センターの職員の方々には運営面で御協力いただき、ありがとうございました。</a:t>
            </a:r>
            <a:endParaRPr lang="en-US" altLang="ja-JP" sz="1200" dirty="0">
              <a:latin typeface="Meiryo UI" panose="020B0604030504040204" pitchFamily="50" charset="-128"/>
              <a:ea typeface="Meiryo UI" panose="020B0604030504040204" pitchFamily="50" charset="-128"/>
            </a:endParaRPr>
          </a:p>
        </p:txBody>
      </p:sp>
      <p:sp>
        <p:nvSpPr>
          <p:cNvPr id="63" name="四角形: 角を丸くする 23">
            <a:extLst>
              <a:ext uri="{FF2B5EF4-FFF2-40B4-BE49-F238E27FC236}">
                <a16:creationId xmlns:a16="http://schemas.microsoft.com/office/drawing/2014/main" id="{A8D69895-4720-4208-889E-805D8DEFFFB3}"/>
              </a:ext>
            </a:extLst>
          </p:cNvPr>
          <p:cNvSpPr/>
          <p:nvPr/>
        </p:nvSpPr>
        <p:spPr>
          <a:xfrm>
            <a:off x="57455" y="4610100"/>
            <a:ext cx="3875602" cy="4066892"/>
          </a:xfrm>
          <a:prstGeom prst="roundRect">
            <a:avLst>
              <a:gd name="adj" fmla="val 5640"/>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t" anchorCtr="0"/>
          <a:lstStyle/>
          <a:p>
            <a:pPr algn="just"/>
            <a:r>
              <a:rPr lang="ja-JP" altLang="en-US" sz="900" dirty="0"/>
              <a:t>本会の開催後に指導教員の皆様にアンケートを実施いたしました。</a:t>
            </a:r>
            <a:endParaRPr lang="en-US" altLang="ja-JP" sz="900" dirty="0"/>
          </a:p>
          <a:p>
            <a:pPr algn="just"/>
            <a:r>
              <a:rPr lang="ja-JP" altLang="en-US" sz="900" dirty="0"/>
              <a:t>皆様のお出しいただいたアンケート数値（１～４）の平均値を結果</a:t>
            </a:r>
            <a:endParaRPr lang="en-US" altLang="ja-JP" sz="900" dirty="0"/>
          </a:p>
          <a:p>
            <a:pPr algn="just"/>
            <a:r>
              <a:rPr lang="ja-JP" altLang="en-US" sz="900" dirty="0"/>
              <a:t>として、項目の後ろ（　）に示しておりますので御確認ください。</a:t>
            </a:r>
            <a:endParaRPr lang="ja-JP" altLang="en-US" sz="1400" dirty="0"/>
          </a:p>
          <a:p>
            <a:pPr algn="just"/>
            <a:endParaRPr lang="ja-JP" altLang="en-US" sz="300" dirty="0"/>
          </a:p>
          <a:p>
            <a:pPr algn="just"/>
            <a:r>
              <a:rPr lang="en-US" altLang="ja-JP" sz="900" dirty="0"/>
              <a:t>【</a:t>
            </a:r>
            <a:r>
              <a:rPr lang="ja-JP" altLang="en-US" sz="900" dirty="0"/>
              <a:t>質問項目に対する回答</a:t>
            </a:r>
            <a:r>
              <a:rPr lang="en-US" altLang="ja-JP" sz="900" dirty="0"/>
              <a:t>】</a:t>
            </a:r>
            <a:endParaRPr lang="ja-JP" altLang="en-US" sz="900" dirty="0"/>
          </a:p>
        </p:txBody>
      </p:sp>
      <p:sp>
        <p:nvSpPr>
          <p:cNvPr id="64" name="四角形: 角を丸くする 69">
            <a:extLst>
              <a:ext uri="{FF2B5EF4-FFF2-40B4-BE49-F238E27FC236}">
                <a16:creationId xmlns:a16="http://schemas.microsoft.com/office/drawing/2014/main" id="{DD38D61E-F453-4C54-9FCC-EA596B38EE42}"/>
              </a:ext>
            </a:extLst>
          </p:cNvPr>
          <p:cNvSpPr/>
          <p:nvPr/>
        </p:nvSpPr>
        <p:spPr>
          <a:xfrm>
            <a:off x="244361" y="4384551"/>
            <a:ext cx="2752591" cy="271025"/>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指導教員部会実施アンケートより</a:t>
            </a:r>
            <a:endParaRPr kumimoji="1" lang="ja-JP" altLang="en-US" sz="1400" dirty="0">
              <a:solidFill>
                <a:schemeClr val="tx1"/>
              </a:solidFill>
            </a:endParaRPr>
          </a:p>
        </p:txBody>
      </p:sp>
      <p:sp>
        <p:nvSpPr>
          <p:cNvPr id="15" name="テキスト ボックス 14"/>
          <p:cNvSpPr txBox="1"/>
          <p:nvPr/>
        </p:nvSpPr>
        <p:spPr>
          <a:xfrm>
            <a:off x="55071" y="5717743"/>
            <a:ext cx="4108817" cy="3000821"/>
          </a:xfrm>
          <a:prstGeom prst="rect">
            <a:avLst/>
          </a:prstGeom>
          <a:noFill/>
        </p:spPr>
        <p:txBody>
          <a:bodyPr wrap="none" rtlCol="0">
            <a:spAutoFit/>
          </a:bodyPr>
          <a:lstStyle/>
          <a:p>
            <a:r>
              <a:rPr lang="en-US" altLang="ja-JP" sz="900" b="1" u="sng" dirty="0"/>
              <a:t>〈</a:t>
            </a:r>
            <a:r>
              <a:rPr lang="ja-JP" altLang="en-US" sz="900" b="1" u="sng" dirty="0"/>
              <a:t>第１回指導教員部会</a:t>
            </a:r>
            <a:r>
              <a:rPr lang="en-US" altLang="ja-JP" sz="900" b="1" u="sng" dirty="0"/>
              <a:t>〉</a:t>
            </a:r>
            <a:endParaRPr lang="ja-JP" altLang="en-US" sz="900" b="1" u="sng" dirty="0"/>
          </a:p>
          <a:p>
            <a:r>
              <a:rPr lang="ja-JP" altLang="en-US" sz="900" dirty="0">
                <a:latin typeface="ＭＳ ゴシック" panose="020B0609070205080204" pitchFamily="49" charset="-128"/>
                <a:ea typeface="ＭＳ ゴシック" panose="020B0609070205080204" pitchFamily="49" charset="-128"/>
              </a:rPr>
              <a:t>説明１「研修全般について」は、今年度、初任者研修の業務に</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　　　　取り組むに当たって参考になった。</a:t>
            </a:r>
            <a:r>
              <a:rPr lang="ja-JP" altLang="en-US" sz="900" b="1" u="sng" dirty="0">
                <a:solidFill>
                  <a:srgbClr val="FF0000"/>
                </a:solidFill>
                <a:latin typeface="ＭＳ ゴシック" panose="020B0609070205080204" pitchFamily="49" charset="-128"/>
                <a:ea typeface="ＭＳ ゴシック" panose="020B0609070205080204" pitchFamily="49" charset="-128"/>
              </a:rPr>
              <a:t>（</a:t>
            </a:r>
            <a:r>
              <a:rPr lang="ja-JP" altLang="en-US" sz="900" b="1" u="sng" dirty="0">
                <a:solidFill>
                  <a:srgbClr val="FF0000"/>
                </a:solidFill>
                <a:latin typeface="ＭＳ Ｐ明朝" panose="02020600040205080304" pitchFamily="18" charset="-128"/>
                <a:ea typeface="ＭＳ Ｐ明朝" panose="02020600040205080304" pitchFamily="18" charset="-128"/>
              </a:rPr>
              <a:t>３．２</a:t>
            </a:r>
            <a:r>
              <a:rPr lang="ja-JP" altLang="en-US" sz="900" b="1" u="sng" dirty="0">
                <a:solidFill>
                  <a:srgbClr val="FF0000"/>
                </a:solidFill>
                <a:latin typeface="ＭＳ ゴシック" panose="020B0609070205080204" pitchFamily="49" charset="-128"/>
                <a:ea typeface="ＭＳ ゴシック" panose="020B0609070205080204" pitchFamily="49" charset="-128"/>
              </a:rPr>
              <a:t>）</a:t>
            </a:r>
          </a:p>
          <a:p>
            <a:r>
              <a:rPr lang="ja-JP" altLang="en-US" sz="900" dirty="0">
                <a:latin typeface="ＭＳ ゴシック" panose="020B0609070205080204" pitchFamily="49" charset="-128"/>
                <a:ea typeface="ＭＳ ゴシック" panose="020B0609070205080204" pitchFamily="49" charset="-128"/>
              </a:rPr>
              <a:t>説明２「研修者のメンタルヘルスについて」は、今年度、初任者</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　　　　研修の指導をするに当たって参考になった。</a:t>
            </a:r>
            <a:r>
              <a:rPr lang="ja-JP" altLang="en-US" sz="900" b="1" u="sng" dirty="0">
                <a:solidFill>
                  <a:srgbClr val="FF0000"/>
                </a:solidFill>
                <a:latin typeface="ＭＳ Ｐ明朝" panose="02020600040205080304" pitchFamily="18" charset="-128"/>
                <a:ea typeface="ＭＳ Ｐ明朝" panose="02020600040205080304" pitchFamily="18" charset="-128"/>
              </a:rPr>
              <a:t>（３．１）</a:t>
            </a:r>
          </a:p>
          <a:p>
            <a:r>
              <a:rPr lang="ja-JP" altLang="en-US" sz="900" dirty="0">
                <a:latin typeface="ＭＳ ゴシック" panose="020B0609070205080204" pitchFamily="49" charset="-128"/>
                <a:ea typeface="ＭＳ ゴシック" panose="020B0609070205080204" pitchFamily="49" charset="-128"/>
              </a:rPr>
              <a:t>協　議「研修者研修推進のための校内指導体制づくりについて」は、</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　　　　今年度校内での体制づくりのために参考になった。</a:t>
            </a:r>
            <a:r>
              <a:rPr lang="ja-JP" altLang="en-US" sz="900" b="1" u="sng" dirty="0">
                <a:solidFill>
                  <a:srgbClr val="FF0000"/>
                </a:solidFill>
                <a:latin typeface="ＭＳ Ｐ明朝" panose="02020600040205080304" pitchFamily="18" charset="-128"/>
                <a:ea typeface="ＭＳ Ｐ明朝" panose="02020600040205080304" pitchFamily="18" charset="-128"/>
              </a:rPr>
              <a:t>（３．１）</a:t>
            </a:r>
            <a:endParaRPr lang="en-US" altLang="ja-JP" sz="900" b="1" u="sng" dirty="0">
              <a:solidFill>
                <a:srgbClr val="FF0000"/>
              </a:solidFill>
              <a:latin typeface="ＭＳ Ｐ明朝" panose="02020600040205080304" pitchFamily="18" charset="-128"/>
              <a:ea typeface="ＭＳ Ｐ明朝" panose="02020600040205080304" pitchFamily="18" charset="-128"/>
            </a:endParaRPr>
          </a:p>
          <a:p>
            <a:endParaRPr lang="ja-JP" altLang="en-US" sz="900" b="1" u="sng" dirty="0">
              <a:latin typeface="ＭＳ ゴシック" panose="020B0609070205080204" pitchFamily="49" charset="-128"/>
              <a:ea typeface="ＭＳ ゴシック" panose="020B0609070205080204" pitchFamily="49" charset="-128"/>
            </a:endParaRPr>
          </a:p>
          <a:p>
            <a:r>
              <a:rPr lang="en-US" altLang="ja-JP" sz="900" b="1" u="sng" dirty="0"/>
              <a:t>〈</a:t>
            </a:r>
            <a:r>
              <a:rPr lang="ja-JP" altLang="en-US" sz="900" b="1" u="sng" dirty="0"/>
              <a:t>第２回指導教員部会</a:t>
            </a:r>
            <a:r>
              <a:rPr lang="en-US" altLang="ja-JP" sz="900" b="1" u="sng" dirty="0"/>
              <a:t>〉</a:t>
            </a:r>
            <a:endParaRPr lang="ja-JP" altLang="en-US" sz="900" b="1" u="sng" dirty="0"/>
          </a:p>
          <a:p>
            <a:r>
              <a:rPr lang="ja-JP" altLang="en-US" sz="900" dirty="0">
                <a:latin typeface="ＭＳ ゴシック" panose="020B0609070205080204" pitchFamily="49" charset="-128"/>
                <a:ea typeface="ＭＳ ゴシック" panose="020B0609070205080204" pitchFamily="49" charset="-128"/>
              </a:rPr>
              <a:t>説明１「研修実施上の留意点及び実施報告書等についての再確認」は、</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　　　　今後、初任者研修の業務を円滑に実施していくに当たり</a:t>
            </a:r>
          </a:p>
          <a:p>
            <a:r>
              <a:rPr lang="ja-JP" altLang="en-US" sz="900" dirty="0">
                <a:latin typeface="ＭＳ ゴシック" panose="020B0609070205080204" pitchFamily="49" charset="-128"/>
                <a:ea typeface="ＭＳ ゴシック" panose="020B0609070205080204" pitchFamily="49" charset="-128"/>
              </a:rPr>
              <a:t>　　　　参考になった。</a:t>
            </a:r>
            <a:r>
              <a:rPr lang="ja-JP" altLang="en-US" sz="900" b="1" u="sng" dirty="0">
                <a:solidFill>
                  <a:srgbClr val="FF0000"/>
                </a:solidFill>
                <a:latin typeface="ＭＳ Ｐ明朝" panose="02020600040205080304" pitchFamily="18" charset="-128"/>
                <a:ea typeface="ＭＳ Ｐ明朝" panose="02020600040205080304" pitchFamily="18" charset="-128"/>
              </a:rPr>
              <a:t>（３．３）</a:t>
            </a:r>
          </a:p>
          <a:p>
            <a:r>
              <a:rPr lang="ja-JP" altLang="en-US" sz="900" dirty="0">
                <a:latin typeface="ＭＳ ゴシック" panose="020B0609070205080204" pitchFamily="49" charset="-128"/>
                <a:ea typeface="ＭＳ ゴシック" panose="020B0609070205080204" pitchFamily="49" charset="-128"/>
              </a:rPr>
              <a:t>説明２「メンター制度による初任者研修について」は次年度から始まる</a:t>
            </a:r>
          </a:p>
          <a:p>
            <a:r>
              <a:rPr lang="ja-JP" altLang="en-US" sz="900" dirty="0">
                <a:latin typeface="ＭＳ ゴシック" panose="020B0609070205080204" pitchFamily="49" charset="-128"/>
                <a:ea typeface="ＭＳ ゴシック" panose="020B0609070205080204" pitchFamily="49" charset="-128"/>
              </a:rPr>
              <a:t>　　　　メンター制度での初任者研修を理解するに当たって参考になった。</a:t>
            </a:r>
          </a:p>
          <a:p>
            <a:r>
              <a:rPr lang="ja-JP" altLang="en-US" sz="900" b="1" dirty="0">
                <a:solidFill>
                  <a:srgbClr val="FF0000"/>
                </a:solidFill>
                <a:latin typeface="ＭＳ ゴシック" panose="020B0609070205080204" pitchFamily="49" charset="-128"/>
                <a:ea typeface="ＭＳ ゴシック" panose="020B0609070205080204" pitchFamily="49" charset="-128"/>
              </a:rPr>
              <a:t>　　　　</a:t>
            </a:r>
            <a:r>
              <a:rPr lang="ja-JP" altLang="en-US" sz="900" b="1" u="sng" dirty="0">
                <a:solidFill>
                  <a:srgbClr val="FF0000"/>
                </a:solidFill>
                <a:latin typeface="ＭＳ Ｐ明朝" panose="02020600040205080304" pitchFamily="18" charset="-128"/>
                <a:ea typeface="ＭＳ Ｐ明朝" panose="02020600040205080304" pitchFamily="18" charset="-128"/>
              </a:rPr>
              <a:t>（３．１）</a:t>
            </a:r>
          </a:p>
          <a:p>
            <a:r>
              <a:rPr lang="ja-JP" altLang="en-US" sz="900" dirty="0">
                <a:latin typeface="ＭＳ ゴシック" panose="020B0609070205080204" pitchFamily="49" charset="-128"/>
                <a:ea typeface="ＭＳ ゴシック" panose="020B0609070205080204" pitchFamily="49" charset="-128"/>
              </a:rPr>
              <a:t>協　議「</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特別の教科 道徳</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の授業研修における取組について」は、</a:t>
            </a:r>
          </a:p>
          <a:p>
            <a:r>
              <a:rPr lang="ja-JP" altLang="en-US" sz="900" dirty="0">
                <a:latin typeface="ＭＳ ゴシック" panose="020B0609070205080204" pitchFamily="49" charset="-128"/>
                <a:ea typeface="ＭＳ ゴシック" panose="020B0609070205080204" pitchFamily="49" charset="-128"/>
              </a:rPr>
              <a:t>　　　　初任者が実施する日々の道徳の授業づくりを指導する際の</a:t>
            </a:r>
          </a:p>
          <a:p>
            <a:r>
              <a:rPr lang="ja-JP" altLang="en-US" sz="900" dirty="0">
                <a:latin typeface="ＭＳ ゴシック" panose="020B0609070205080204" pitchFamily="49" charset="-128"/>
                <a:ea typeface="ＭＳ ゴシック" panose="020B0609070205080204" pitchFamily="49" charset="-128"/>
              </a:rPr>
              <a:t>　　　　参考となった。</a:t>
            </a:r>
            <a:r>
              <a:rPr lang="ja-JP" altLang="en-US" sz="900" b="1" u="sng" dirty="0">
                <a:solidFill>
                  <a:srgbClr val="FF0000"/>
                </a:solidFill>
                <a:latin typeface="ＭＳ Ｐ明朝" panose="02020600040205080304" pitchFamily="18" charset="-128"/>
                <a:ea typeface="ＭＳ Ｐ明朝" panose="02020600040205080304" pitchFamily="18" charset="-128"/>
              </a:rPr>
              <a:t>（３．１）</a:t>
            </a:r>
          </a:p>
          <a:p>
            <a:r>
              <a:rPr lang="ja-JP" altLang="en-US" sz="900" dirty="0">
                <a:latin typeface="ＭＳ ゴシック" panose="020B0609070205080204" pitchFamily="49" charset="-128"/>
                <a:ea typeface="ＭＳ ゴシック" panose="020B0609070205080204" pitchFamily="49" charset="-128"/>
              </a:rPr>
              <a:t>意見交換会「各学校における初任者研修実施上の課題等について」は、</a:t>
            </a:r>
          </a:p>
          <a:p>
            <a:r>
              <a:rPr lang="ja-JP" altLang="en-US" sz="900" dirty="0">
                <a:latin typeface="ＭＳ ゴシック" panose="020B0609070205080204" pitchFamily="49" charset="-128"/>
                <a:ea typeface="ＭＳ ゴシック" panose="020B0609070205080204" pitchFamily="49" charset="-128"/>
              </a:rPr>
              <a:t>　　　　　　自校の初任者研修の課題解決を図るための情報を得る</a:t>
            </a:r>
          </a:p>
          <a:p>
            <a:r>
              <a:rPr lang="ja-JP" altLang="en-US" sz="900" dirty="0">
                <a:latin typeface="ＭＳ ゴシック" panose="020B0609070205080204" pitchFamily="49" charset="-128"/>
                <a:ea typeface="ＭＳ ゴシック" panose="020B0609070205080204" pitchFamily="49" charset="-128"/>
              </a:rPr>
              <a:t>　　　　　　機会となった。</a:t>
            </a:r>
            <a:r>
              <a:rPr lang="ja-JP" altLang="en-US" sz="900" b="1" u="sng" dirty="0">
                <a:solidFill>
                  <a:srgbClr val="FF0000"/>
                </a:solidFill>
                <a:latin typeface="ＭＳ Ｐ明朝" panose="02020600040205080304" pitchFamily="18" charset="-128"/>
                <a:ea typeface="ＭＳ Ｐ明朝" panose="02020600040205080304" pitchFamily="18" charset="-128"/>
              </a:rPr>
              <a:t>（３．３）</a:t>
            </a:r>
          </a:p>
        </p:txBody>
      </p:sp>
      <p:sp>
        <p:nvSpPr>
          <p:cNvPr id="37" name="正方形/長方形 36"/>
          <p:cNvSpPr/>
          <p:nvPr/>
        </p:nvSpPr>
        <p:spPr>
          <a:xfrm>
            <a:off x="127888" y="5333543"/>
            <a:ext cx="2599836" cy="400110"/>
          </a:xfrm>
          <a:prstGeom prst="rect">
            <a:avLst/>
          </a:prstGeom>
          <a:ln w="12700">
            <a:solidFill>
              <a:schemeClr val="tx1"/>
            </a:solidFill>
          </a:ln>
        </p:spPr>
        <p:txBody>
          <a:bodyPr wrap="square">
            <a:spAutoFit/>
          </a:bodyPr>
          <a:lstStyle/>
          <a:p>
            <a:r>
              <a:rPr lang="en-US" altLang="ja-JP" sz="1000" dirty="0">
                <a:latin typeface="ＭＳ ゴシック" panose="020B0609070205080204" pitchFamily="49" charset="-128"/>
                <a:ea typeface="ＭＳ ゴシック" panose="020B0609070205080204" pitchFamily="49" charset="-128"/>
              </a:rPr>
              <a:t>※</a:t>
            </a:r>
            <a:r>
              <a:rPr lang="ja-JP" altLang="en-US" sz="1000" dirty="0">
                <a:latin typeface="ＭＳ ゴシック" panose="020B0609070205080204" pitchFamily="49" charset="-128"/>
                <a:ea typeface="ＭＳ ゴシック" panose="020B0609070205080204" pitchFamily="49" charset="-128"/>
              </a:rPr>
              <a:t>１．特に思わない　　２．やや思わない</a:t>
            </a:r>
          </a:p>
          <a:p>
            <a:r>
              <a:rPr lang="ja-JP" altLang="en-US" sz="1000" dirty="0">
                <a:latin typeface="ＭＳ ゴシック" panose="020B0609070205080204" pitchFamily="49" charset="-128"/>
                <a:ea typeface="ＭＳ ゴシック" panose="020B0609070205080204" pitchFamily="49" charset="-128"/>
              </a:rPr>
              <a:t>　３．やや思う　　　　４．そう思う　　</a:t>
            </a:r>
          </a:p>
        </p:txBody>
      </p:sp>
      <p:sp>
        <p:nvSpPr>
          <p:cNvPr id="66" name="正方形/長方形 65"/>
          <p:cNvSpPr/>
          <p:nvPr/>
        </p:nvSpPr>
        <p:spPr>
          <a:xfrm>
            <a:off x="10745" y="8724801"/>
            <a:ext cx="6847255" cy="3960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問合せ先：中部教育事務所（</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初任者研修</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兼重</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、広報担当</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柚木山）</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(0985)44</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3322</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Fax(0985)44</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3330</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代表アドレス</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chubu-kyoiku@pref.miyazaki.lg.jp</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007624" y="4393393"/>
            <a:ext cx="2821801" cy="1754326"/>
          </a:xfrm>
          <a:prstGeom prst="rect">
            <a:avLst/>
          </a:prstGeom>
          <a:noFill/>
          <a:ln w="38100">
            <a:solidFill>
              <a:srgbClr val="FF0000"/>
            </a:solidFill>
          </a:ln>
        </p:spPr>
        <p:txBody>
          <a:bodyPr wrap="square" rtlCol="0">
            <a:spAutoFit/>
          </a:bodyPr>
          <a:lstStyle/>
          <a:p>
            <a:r>
              <a:rPr lang="ja-JP" altLang="en-US" sz="900" dirty="0"/>
              <a:t>　　　　　　　　　　　　　　　　　アンケート</a:t>
            </a:r>
            <a:r>
              <a:rPr kumimoji="1" lang="ja-JP" altLang="en-US" sz="900" dirty="0"/>
              <a:t>から、</a:t>
            </a:r>
            <a:r>
              <a:rPr kumimoji="1" lang="ja-JP" altLang="en-US" sz="900" b="1" u="sng" dirty="0"/>
              <a:t>「特別の教　　　　</a:t>
            </a:r>
            <a:endParaRPr kumimoji="1" lang="ja-JP" altLang="en-US" sz="900" b="1" dirty="0"/>
          </a:p>
          <a:p>
            <a:r>
              <a:rPr lang="ja-JP" altLang="en-US" sz="900" b="1" dirty="0"/>
              <a:t>　　　　　　　　　　　　　　　　　</a:t>
            </a:r>
            <a:r>
              <a:rPr kumimoji="1" lang="ja-JP" altLang="en-US" sz="900" b="1" u="sng" dirty="0"/>
              <a:t>科 道徳」の指導の在り方に　　　</a:t>
            </a:r>
          </a:p>
          <a:p>
            <a:r>
              <a:rPr lang="ja-JP" altLang="en-US" sz="900" b="1" dirty="0"/>
              <a:t>　　　　　　　　　　　　　　　　　</a:t>
            </a:r>
            <a:r>
              <a:rPr kumimoji="1" lang="ja-JP" altLang="en-US" sz="900" b="1" u="sng" dirty="0"/>
              <a:t>ついて理解できた</a:t>
            </a:r>
            <a:r>
              <a:rPr kumimoji="1" lang="ja-JP" altLang="en-US" sz="900" dirty="0"/>
              <a:t>などの御</a:t>
            </a:r>
          </a:p>
          <a:p>
            <a:r>
              <a:rPr lang="ja-JP" altLang="en-US" sz="900" dirty="0"/>
              <a:t>　　　　　　　　　　　　　　　　　</a:t>
            </a:r>
            <a:r>
              <a:rPr kumimoji="1" lang="ja-JP" altLang="en-US" sz="900" dirty="0"/>
              <a:t>意見を</a:t>
            </a:r>
            <a:r>
              <a:rPr lang="ja-JP" altLang="en-US" sz="900" dirty="0"/>
              <a:t>い</a:t>
            </a:r>
            <a:r>
              <a:rPr kumimoji="1" lang="ja-JP" altLang="en-US" sz="900" dirty="0"/>
              <a:t>ただくことが</a:t>
            </a:r>
            <a:r>
              <a:rPr kumimoji="1" lang="ja-JP" altLang="en-US" sz="900" dirty="0" err="1"/>
              <a:t>できま　　</a:t>
            </a:r>
            <a:r>
              <a:rPr kumimoji="1" lang="ja-JP" altLang="en-US" sz="900" dirty="0"/>
              <a:t>　　　　　　　　　</a:t>
            </a:r>
          </a:p>
          <a:p>
            <a:r>
              <a:rPr lang="ja-JP" altLang="en-US" sz="900" dirty="0"/>
              <a:t>　　　　　　　　　　　　　　　　　</a:t>
            </a:r>
            <a:r>
              <a:rPr kumimoji="1" lang="ja-JP" altLang="en-US" sz="900" dirty="0"/>
              <a:t>した。また</a:t>
            </a:r>
            <a:r>
              <a:rPr kumimoji="1" lang="ja-JP" altLang="en-US" sz="900" b="1" u="sng" dirty="0"/>
              <a:t>、研修内容を</a:t>
            </a:r>
            <a:r>
              <a:rPr kumimoji="1" lang="ja-JP" altLang="en-US" sz="900" b="1" u="sng" dirty="0" err="1"/>
              <a:t>もっ</a:t>
            </a:r>
            <a:r>
              <a:rPr kumimoji="1" lang="ja-JP" altLang="en-US" sz="900" b="1" u="sng" dirty="0"/>
              <a:t>　</a:t>
            </a:r>
          </a:p>
          <a:p>
            <a:r>
              <a:rPr lang="ja-JP" altLang="en-US" sz="900" b="1" dirty="0"/>
              <a:t>　　　　　　　　　　　　　　　　　</a:t>
            </a:r>
            <a:r>
              <a:rPr kumimoji="1" lang="ja-JP" altLang="en-US" sz="900" b="1" u="sng" dirty="0"/>
              <a:t>と具体的にしてほしい</a:t>
            </a:r>
            <a:r>
              <a:rPr kumimoji="1" lang="ja-JP" altLang="en-US" sz="900" dirty="0"/>
              <a:t>ことや</a:t>
            </a:r>
          </a:p>
          <a:p>
            <a:r>
              <a:rPr lang="ja-JP" altLang="en-US" sz="900" b="1" dirty="0"/>
              <a:t>　　　　　　　　　　　　　　　　　</a:t>
            </a:r>
            <a:r>
              <a:rPr lang="ja-JP" altLang="en-US" sz="900" b="1" u="sng" dirty="0"/>
              <a:t>メンターチームの体制づくり</a:t>
            </a:r>
          </a:p>
          <a:p>
            <a:r>
              <a:rPr lang="ja-JP" altLang="en-US" sz="900" b="1" dirty="0"/>
              <a:t>　　　　　　　　　　　　　　　　　</a:t>
            </a:r>
            <a:r>
              <a:rPr lang="ja-JP" altLang="en-US" sz="900" b="1" u="sng" dirty="0"/>
              <a:t>を詳しく聞きたかった</a:t>
            </a:r>
            <a:r>
              <a:rPr kumimoji="1" lang="ja-JP" altLang="en-US" sz="900" dirty="0"/>
              <a:t>などの　</a:t>
            </a:r>
          </a:p>
          <a:p>
            <a:r>
              <a:rPr lang="ja-JP" altLang="en-US" sz="900" dirty="0"/>
              <a:t>　　　　　　　　　　　　　　　　　</a:t>
            </a:r>
            <a:r>
              <a:rPr kumimoji="1" lang="ja-JP" altLang="en-US" sz="900" dirty="0"/>
              <a:t>御意見もありました。</a:t>
            </a:r>
            <a:r>
              <a:rPr lang="ja-JP" altLang="en-US" sz="900" dirty="0"/>
              <a:t>今後、</a:t>
            </a:r>
          </a:p>
          <a:p>
            <a:r>
              <a:rPr lang="ja-JP" altLang="en-US" sz="900" dirty="0"/>
              <a:t>　　　　　　　　　　　　　　　　　義務教育課等とも協議し、</a:t>
            </a:r>
          </a:p>
          <a:p>
            <a:r>
              <a:rPr lang="ja-JP" altLang="en-US" sz="900" dirty="0"/>
              <a:t>　　　　　　　　　　　　　　　　　次年度に反映できるよう努力していきます。ありがとうございました。</a:t>
            </a:r>
          </a:p>
        </p:txBody>
      </p:sp>
      <p:sp>
        <p:nvSpPr>
          <p:cNvPr id="11" name="テキスト ボックス 10"/>
          <p:cNvSpPr txBox="1"/>
          <p:nvPr/>
        </p:nvSpPr>
        <p:spPr>
          <a:xfrm>
            <a:off x="4007624" y="6223992"/>
            <a:ext cx="2821802" cy="2446824"/>
          </a:xfrm>
          <a:prstGeom prst="rect">
            <a:avLst/>
          </a:prstGeom>
          <a:solidFill>
            <a:schemeClr val="bg1">
              <a:lumMod val="85000"/>
            </a:schemeClr>
          </a:solidFill>
          <a:ln w="38100">
            <a:solidFill>
              <a:schemeClr val="tx1"/>
            </a:solidFill>
          </a:ln>
        </p:spPr>
        <p:txBody>
          <a:bodyPr wrap="square" rtlCol="0" anchor="ctr" anchorCtr="0">
            <a:spAutoFit/>
          </a:bodyPr>
          <a:lstStyle/>
          <a:p>
            <a:endParaRPr kumimoji="1" lang="ja-JP" altLang="en-US" sz="900" dirty="0">
              <a:latin typeface="ＭＳ ゴシック" panose="020B0609070205080204" pitchFamily="49" charset="-128"/>
              <a:ea typeface="ＭＳ ゴシック" panose="020B0609070205080204" pitchFamily="49" charset="-128"/>
            </a:endParaRPr>
          </a:p>
          <a:p>
            <a:r>
              <a:rPr kumimoji="1" lang="ja-JP" altLang="en-US" sz="900" dirty="0">
                <a:latin typeface="ＭＳ ゴシック" panose="020B0609070205080204" pitchFamily="49" charset="-128"/>
                <a:ea typeface="ＭＳ ゴシック" panose="020B0609070205080204" pitchFamily="49" charset="-128"/>
              </a:rPr>
              <a:t>標記にあります事例集が平成３０年９月に文科省から出されました。各教育委員会や学校等から募集した多くの実際の事例</a:t>
            </a:r>
            <a:r>
              <a:rPr lang="ja-JP" altLang="en-US" sz="900" dirty="0">
                <a:latin typeface="ＭＳ ゴシック" panose="020B0609070205080204" pitchFamily="49" charset="-128"/>
                <a:ea typeface="ＭＳ ゴシック" panose="020B0609070205080204" pitchFamily="49" charset="-128"/>
              </a:rPr>
              <a:t>の中から、いじめの防止、</a:t>
            </a:r>
            <a:r>
              <a:rPr kumimoji="1" lang="ja-JP" altLang="en-US" sz="900" dirty="0">
                <a:latin typeface="ＭＳ ゴシック" panose="020B0609070205080204" pitchFamily="49" charset="-128"/>
                <a:ea typeface="ＭＳ ゴシック" panose="020B0609070205080204" pitchFamily="49" charset="-128"/>
              </a:rPr>
              <a:t>早期発見及び対処等の</a:t>
            </a:r>
            <a:r>
              <a:rPr lang="ja-JP" altLang="en-US" sz="900" dirty="0">
                <a:latin typeface="ＭＳ ゴシック" panose="020B0609070205080204" pitchFamily="49" charset="-128"/>
                <a:ea typeface="ＭＳ ゴシック" panose="020B0609070205080204" pitchFamily="49" charset="-128"/>
              </a:rPr>
              <a:t>点で特に優れていると判断した事例や学校現場で教訓となると判断された事例が掲載されています。また、事例ごとに文部科学省のコメントを付記し、着眼点</a:t>
            </a:r>
          </a:p>
          <a:p>
            <a:r>
              <a:rPr lang="ja-JP" altLang="en-US" sz="900" dirty="0">
                <a:latin typeface="ＭＳ ゴシック" panose="020B0609070205080204" pitchFamily="49" charset="-128"/>
                <a:ea typeface="ＭＳ ゴシック" panose="020B0609070205080204" pitchFamily="49" charset="-128"/>
              </a:rPr>
              <a:t>が整理されております</a:t>
            </a:r>
          </a:p>
          <a:p>
            <a:r>
              <a:rPr lang="ja-JP" altLang="en-US" sz="900" dirty="0">
                <a:latin typeface="ＭＳ ゴシック" panose="020B0609070205080204" pitchFamily="49" charset="-128"/>
                <a:ea typeface="ＭＳ ゴシック" panose="020B0609070205080204" pitchFamily="49" charset="-128"/>
              </a:rPr>
              <a:t>ので、各学校において</a:t>
            </a:r>
          </a:p>
          <a:p>
            <a:r>
              <a:rPr lang="ja-JP" altLang="en-US" sz="900" dirty="0">
                <a:latin typeface="ＭＳ ゴシック" panose="020B0609070205080204" pitchFamily="49" charset="-128"/>
                <a:ea typeface="ＭＳ ゴシック" panose="020B0609070205080204" pitchFamily="49" charset="-128"/>
              </a:rPr>
              <a:t>は本事例集を効果的に</a:t>
            </a:r>
          </a:p>
          <a:p>
            <a:r>
              <a:rPr lang="ja-JP" altLang="en-US" sz="900" dirty="0">
                <a:latin typeface="ＭＳ ゴシック" panose="020B0609070205080204" pitchFamily="49" charset="-128"/>
                <a:ea typeface="ＭＳ ゴシック" panose="020B0609070205080204" pitchFamily="49" charset="-128"/>
              </a:rPr>
              <a:t>活用し、いじめ対策の</a:t>
            </a:r>
          </a:p>
          <a:p>
            <a:r>
              <a:rPr lang="ja-JP" altLang="en-US" sz="900" dirty="0">
                <a:latin typeface="ＭＳ ゴシック" panose="020B0609070205080204" pitchFamily="49" charset="-128"/>
                <a:ea typeface="ＭＳ ゴシック" panose="020B0609070205080204" pitchFamily="49" charset="-128"/>
              </a:rPr>
              <a:t>一層の充実に取り組む</a:t>
            </a:r>
          </a:p>
          <a:p>
            <a:r>
              <a:rPr lang="ja-JP" altLang="en-US" sz="900" dirty="0">
                <a:latin typeface="ＭＳ ゴシック" panose="020B0609070205080204" pitchFamily="49" charset="-128"/>
                <a:ea typeface="ＭＳ ゴシック" panose="020B0609070205080204" pitchFamily="49" charset="-128"/>
              </a:rPr>
              <a:t>ようお願いいたします。</a:t>
            </a:r>
          </a:p>
          <a:p>
            <a:r>
              <a:rPr lang="ja-JP" altLang="en-US" sz="900" dirty="0">
                <a:latin typeface="ＭＳ ゴシック" panose="020B0609070205080204" pitchFamily="49" charset="-128"/>
                <a:ea typeface="ＭＳ ゴシック" panose="020B0609070205080204" pitchFamily="49" charset="-128"/>
              </a:rPr>
              <a:t>本資料は下記のアドレスからダウンロードできます。（</a:t>
            </a:r>
            <a:r>
              <a:rPr lang="en-US" altLang="ja-JP" sz="900" dirty="0">
                <a:latin typeface="ＭＳ ゴシック" panose="020B0609070205080204" pitchFamily="49" charset="-128"/>
                <a:ea typeface="ＭＳ ゴシック" panose="020B0609070205080204" pitchFamily="49" charset="-128"/>
              </a:rPr>
              <a:t>www.mext.go.jp/a_menu/shotou/seitoshidou/1409466.htm</a:t>
            </a:r>
            <a:r>
              <a:rPr lang="ja-JP" altLang="en-US" sz="900" dirty="0">
                <a:latin typeface="ＭＳ ゴシック" panose="020B0609070205080204" pitchFamily="49" charset="-128"/>
                <a:ea typeface="ＭＳ ゴシック" panose="020B0609070205080204" pitchFamily="49" charset="-128"/>
              </a:rPr>
              <a:t>）</a:t>
            </a:r>
          </a:p>
        </p:txBody>
      </p:sp>
      <p:sp>
        <p:nvSpPr>
          <p:cNvPr id="9" name="テキスト ボックス 8"/>
          <p:cNvSpPr txBox="1"/>
          <p:nvPr/>
        </p:nvSpPr>
        <p:spPr>
          <a:xfrm>
            <a:off x="4000872" y="6214467"/>
            <a:ext cx="2779928" cy="261610"/>
          </a:xfrm>
          <a:prstGeom prst="rect">
            <a:avLst/>
          </a:prstGeom>
          <a:noFill/>
        </p:spPr>
        <p:txBody>
          <a:bodyPr wrap="none" rtlCol="0">
            <a:spAutoFit/>
          </a:bodyPr>
          <a:lstStyle/>
          <a:p>
            <a:r>
              <a:rPr kumimoji="1" lang="ja-JP" altLang="en-US" sz="1100" b="1" u="sng" dirty="0"/>
              <a:t>お知らせ：いじめ対策に係る事例集</a:t>
            </a:r>
            <a:r>
              <a:rPr kumimoji="1" lang="en-US" altLang="ja-JP" sz="1100" b="1" u="sng" dirty="0"/>
              <a:t>(</a:t>
            </a:r>
            <a:r>
              <a:rPr kumimoji="1" lang="ja-JP" altLang="en-US" sz="1100" b="1" u="sng" dirty="0"/>
              <a:t>文科省</a:t>
            </a:r>
            <a:r>
              <a:rPr kumimoji="1" lang="en-US" altLang="ja-JP" sz="1100" b="1" u="sng" dirty="0"/>
              <a:t>)</a:t>
            </a:r>
            <a:endParaRPr kumimoji="1" lang="ja-JP" altLang="en-US" b="1" u="sng" dirty="0"/>
          </a:p>
        </p:txBody>
      </p:sp>
      <p:pic>
        <p:nvPicPr>
          <p:cNvPr id="1194" name="Picture 17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01208" y="7269489"/>
            <a:ext cx="1453518" cy="93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1" name="Picture 157" descr="K:\202 教育推進課\学校教育担当\14初任者研修\H30\04初任者研修実施校連絡協議会（第2回）\野元撮影写真\IMG_059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86914" y="4370834"/>
            <a:ext cx="1914294" cy="1540743"/>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3827140" y="4375026"/>
            <a:ext cx="1467068" cy="246221"/>
          </a:xfrm>
          <a:prstGeom prst="rect">
            <a:avLst/>
          </a:prstGeom>
          <a:solidFill>
            <a:srgbClr val="FFFF00"/>
          </a:solidFill>
          <a:ln>
            <a:solidFill>
              <a:schemeClr val="tx1"/>
            </a:solidFill>
          </a:ln>
        </p:spPr>
        <p:txBody>
          <a:bodyPr wrap="none" rtlCol="0">
            <a:spAutoFit/>
          </a:bodyPr>
          <a:lstStyle/>
          <a:p>
            <a:r>
              <a:rPr kumimoji="1" lang="ja-JP" altLang="en-US" sz="1000" dirty="0"/>
              <a:t>アンケート結果</a:t>
            </a:r>
            <a:r>
              <a:rPr lang="ja-JP" altLang="en-US" sz="1000" dirty="0"/>
              <a:t>を受けて</a:t>
            </a:r>
            <a:endParaRPr kumimoji="1" lang="ja-JP" altLang="en-US" sz="1000" dirty="0"/>
          </a:p>
        </p:txBody>
      </p:sp>
    </p:spTree>
    <p:extLst>
      <p:ext uri="{BB962C8B-B14F-4D97-AF65-F5344CB8AC3E}">
        <p14:creationId xmlns:p14="http://schemas.microsoft.com/office/powerpoint/2010/main" val="31826659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3999</TotalTime>
  <Words>281</Words>
  <Application>Microsoft Office PowerPoint</Application>
  <PresentationFormat>画面に合わせる (4:3)</PresentationFormat>
  <Paragraphs>61</Paragraphs>
  <Slides>1</Slides>
  <Notes>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vt:i4>
      </vt:variant>
    </vt:vector>
  </HeadingPairs>
  <TitlesOfParts>
    <vt:vector size="11" baseType="lpstr">
      <vt:lpstr>AR P教科書体M</vt:lpstr>
      <vt:lpstr>HG丸ｺﾞｼｯｸM-PRO</vt:lpstr>
      <vt:lpstr>Meiryo UI</vt:lpstr>
      <vt:lpstr>ＭＳ Ｐゴシック</vt:lpstr>
      <vt:lpstr>ＭＳ Ｐ明朝</vt:lpstr>
      <vt:lpstr>ＭＳ ゴシック</vt:lpstr>
      <vt:lpstr>Arial</vt:lpstr>
      <vt:lpstr>Calibri</vt:lpstr>
      <vt:lpstr>Office ​​テーマ</vt:lpstr>
      <vt:lpstr>JSPOP文字作成ﾂｰﾙ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永山 新一</dc:creator>
  <cp:lastModifiedBy>柚木山 尚未</cp:lastModifiedBy>
  <cp:revision>296</cp:revision>
  <cp:lastPrinted>2018-11-01T01:30:22Z</cp:lastPrinted>
  <dcterms:created xsi:type="dcterms:W3CDTF">2017-04-14T01:55:03Z</dcterms:created>
  <dcterms:modified xsi:type="dcterms:W3CDTF">2018-11-01T01:30:49Z</dcterms:modified>
</cp:coreProperties>
</file>