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6858000" cy="9144000" type="screen4x3"/>
  <p:notesSz cx="7034213" cy="10164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14" autoAdjust="0"/>
    <p:restoredTop sz="51009" autoAdjust="0"/>
  </p:normalViewPr>
  <p:slideViewPr>
    <p:cSldViewPr>
      <p:cViewPr>
        <p:scale>
          <a:sx n="140" d="100"/>
          <a:sy n="140" d="100"/>
        </p:scale>
        <p:origin x="82" y="8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47789" cy="509668"/>
          </a:xfrm>
          <a:prstGeom prst="rect">
            <a:avLst/>
          </a:prstGeom>
        </p:spPr>
        <p:txBody>
          <a:bodyPr vert="horz" lIns="91444" tIns="45723" rIns="91444" bIns="45723" rtlCol="0"/>
          <a:lstStyle>
            <a:lvl1pPr algn="l">
              <a:defRPr sz="1200"/>
            </a:lvl1pPr>
          </a:lstStyle>
          <a:p>
            <a:endParaRPr kumimoji="1" lang="ja-JP" altLang="en-US"/>
          </a:p>
        </p:txBody>
      </p:sp>
      <p:sp>
        <p:nvSpPr>
          <p:cNvPr id="3" name="日付プレースホルダー 2"/>
          <p:cNvSpPr>
            <a:spLocks noGrp="1"/>
          </p:cNvSpPr>
          <p:nvPr>
            <p:ph type="dt" idx="1"/>
          </p:nvPr>
        </p:nvSpPr>
        <p:spPr>
          <a:xfrm>
            <a:off x="3984836" y="0"/>
            <a:ext cx="3047788" cy="509668"/>
          </a:xfrm>
          <a:prstGeom prst="rect">
            <a:avLst/>
          </a:prstGeom>
        </p:spPr>
        <p:txBody>
          <a:bodyPr vert="horz" lIns="91444" tIns="45723" rIns="91444" bIns="45723" rtlCol="0"/>
          <a:lstStyle>
            <a:lvl1pPr algn="r">
              <a:defRPr sz="1200"/>
            </a:lvl1pPr>
          </a:lstStyle>
          <a:p>
            <a:fld id="{AFF023EB-5425-4BEE-914D-3D7E0A135DE0}" type="datetimeFigureOut">
              <a:rPr kumimoji="1" lang="ja-JP" altLang="en-US" smtClean="0"/>
              <a:t>2021/1/28</a:t>
            </a:fld>
            <a:endParaRPr kumimoji="1" lang="ja-JP" altLang="en-US"/>
          </a:p>
        </p:txBody>
      </p:sp>
      <p:sp>
        <p:nvSpPr>
          <p:cNvPr id="4" name="スライド イメージ プレースホルダー 3"/>
          <p:cNvSpPr>
            <a:spLocks noGrp="1" noRot="1" noChangeAspect="1"/>
          </p:cNvSpPr>
          <p:nvPr>
            <p:ph type="sldImg" idx="2"/>
          </p:nvPr>
        </p:nvSpPr>
        <p:spPr>
          <a:xfrm>
            <a:off x="2230438" y="1271588"/>
            <a:ext cx="2573337" cy="3429000"/>
          </a:xfrm>
          <a:prstGeom prst="rect">
            <a:avLst/>
          </a:prstGeom>
          <a:noFill/>
          <a:ln w="12700">
            <a:solidFill>
              <a:prstClr val="black"/>
            </a:solidFill>
          </a:ln>
        </p:spPr>
        <p:txBody>
          <a:bodyPr vert="horz" lIns="91444" tIns="45723" rIns="91444" bIns="45723" rtlCol="0" anchor="ctr"/>
          <a:lstStyle/>
          <a:p>
            <a:endParaRPr lang="ja-JP" altLang="en-US"/>
          </a:p>
        </p:txBody>
      </p:sp>
      <p:sp>
        <p:nvSpPr>
          <p:cNvPr id="5" name="ノート プレースホルダー 4"/>
          <p:cNvSpPr>
            <a:spLocks noGrp="1"/>
          </p:cNvSpPr>
          <p:nvPr>
            <p:ph type="body" sz="quarter" idx="3"/>
          </p:nvPr>
        </p:nvSpPr>
        <p:spPr>
          <a:xfrm>
            <a:off x="703581" y="4891853"/>
            <a:ext cx="5627053" cy="4002712"/>
          </a:xfrm>
          <a:prstGeom prst="rect">
            <a:avLst/>
          </a:prstGeom>
        </p:spPr>
        <p:txBody>
          <a:bodyPr vert="horz" lIns="91444" tIns="45723" rIns="91444" bIns="4572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655098"/>
            <a:ext cx="3047789" cy="509667"/>
          </a:xfrm>
          <a:prstGeom prst="rect">
            <a:avLst/>
          </a:prstGeom>
        </p:spPr>
        <p:txBody>
          <a:bodyPr vert="horz" lIns="91444" tIns="45723" rIns="91444" bIns="4572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84836" y="9655098"/>
            <a:ext cx="3047788" cy="509667"/>
          </a:xfrm>
          <a:prstGeom prst="rect">
            <a:avLst/>
          </a:prstGeom>
        </p:spPr>
        <p:txBody>
          <a:bodyPr vert="horz" lIns="91444" tIns="45723" rIns="91444" bIns="45723" rtlCol="0" anchor="b"/>
          <a:lstStyle>
            <a:lvl1pPr algn="r">
              <a:defRPr sz="1200"/>
            </a:lvl1pPr>
          </a:lstStyle>
          <a:p>
            <a:fld id="{6D454FE8-A0A2-42BB-B18F-E0ECDA79E494}" type="slidenum">
              <a:rPr kumimoji="1" lang="ja-JP" altLang="en-US" smtClean="0"/>
              <a:t>‹#›</a:t>
            </a:fld>
            <a:endParaRPr kumimoji="1" lang="ja-JP" altLang="en-US"/>
          </a:p>
        </p:txBody>
      </p:sp>
    </p:spTree>
    <p:extLst>
      <p:ext uri="{BB962C8B-B14F-4D97-AF65-F5344CB8AC3E}">
        <p14:creationId xmlns:p14="http://schemas.microsoft.com/office/powerpoint/2010/main" val="32756405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D454FE8-A0A2-42BB-B18F-E0ECDA79E494}" type="slidenum">
              <a:rPr kumimoji="1" lang="ja-JP" altLang="en-US" smtClean="0"/>
              <a:t>1</a:t>
            </a:fld>
            <a:endParaRPr kumimoji="1" lang="ja-JP" altLang="en-US"/>
          </a:p>
        </p:txBody>
      </p:sp>
    </p:spTree>
    <p:extLst>
      <p:ext uri="{BB962C8B-B14F-4D97-AF65-F5344CB8AC3E}">
        <p14:creationId xmlns:p14="http://schemas.microsoft.com/office/powerpoint/2010/main" val="1370380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CCB82E4-E5BE-4977-B9D7-590460AF6764}" type="datetimeFigureOut">
              <a:rPr kumimoji="1" lang="ja-JP" altLang="en-US" smtClean="0"/>
              <a:t>2021/1/28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473B3AA-2DE7-4E31-8422-5B6A07C207B0}" type="slidenum">
              <a:rPr kumimoji="1" lang="ja-JP" altLang="en-US" smtClean="0"/>
              <a:t>‹#›</a:t>
            </a:fld>
            <a:endParaRPr kumimoji="1" lang="ja-JP" altLang="en-US"/>
          </a:p>
        </p:txBody>
      </p:sp>
    </p:spTree>
    <p:extLst>
      <p:ext uri="{BB962C8B-B14F-4D97-AF65-F5344CB8AC3E}">
        <p14:creationId xmlns:p14="http://schemas.microsoft.com/office/powerpoint/2010/main" val="3451615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CCB82E4-E5BE-4977-B9D7-590460AF6764}" type="datetimeFigureOut">
              <a:rPr kumimoji="1" lang="ja-JP" altLang="en-US" smtClean="0"/>
              <a:t>2021/1/28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473B3AA-2DE7-4E31-8422-5B6A07C207B0}" type="slidenum">
              <a:rPr kumimoji="1" lang="ja-JP" altLang="en-US" smtClean="0"/>
              <a:t>‹#›</a:t>
            </a:fld>
            <a:endParaRPr kumimoji="1" lang="ja-JP" altLang="en-US"/>
          </a:p>
        </p:txBody>
      </p:sp>
    </p:spTree>
    <p:extLst>
      <p:ext uri="{BB962C8B-B14F-4D97-AF65-F5344CB8AC3E}">
        <p14:creationId xmlns:p14="http://schemas.microsoft.com/office/powerpoint/2010/main" val="3808042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CCB82E4-E5BE-4977-B9D7-590460AF6764}" type="datetimeFigureOut">
              <a:rPr kumimoji="1" lang="ja-JP" altLang="en-US" smtClean="0"/>
              <a:t>2021/1/28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473B3AA-2DE7-4E31-8422-5B6A07C207B0}" type="slidenum">
              <a:rPr kumimoji="1" lang="ja-JP" altLang="en-US" smtClean="0"/>
              <a:t>‹#›</a:t>
            </a:fld>
            <a:endParaRPr kumimoji="1" lang="ja-JP" altLang="en-US"/>
          </a:p>
        </p:txBody>
      </p:sp>
    </p:spTree>
    <p:extLst>
      <p:ext uri="{BB962C8B-B14F-4D97-AF65-F5344CB8AC3E}">
        <p14:creationId xmlns:p14="http://schemas.microsoft.com/office/powerpoint/2010/main" val="3804464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CCB82E4-E5BE-4977-B9D7-590460AF6764}" type="datetimeFigureOut">
              <a:rPr kumimoji="1" lang="ja-JP" altLang="en-US" smtClean="0"/>
              <a:t>2021/1/28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473B3AA-2DE7-4E31-8422-5B6A07C207B0}" type="slidenum">
              <a:rPr kumimoji="1" lang="ja-JP" altLang="en-US" smtClean="0"/>
              <a:t>‹#›</a:t>
            </a:fld>
            <a:endParaRPr kumimoji="1" lang="ja-JP" altLang="en-US"/>
          </a:p>
        </p:txBody>
      </p:sp>
    </p:spTree>
    <p:extLst>
      <p:ext uri="{BB962C8B-B14F-4D97-AF65-F5344CB8AC3E}">
        <p14:creationId xmlns:p14="http://schemas.microsoft.com/office/powerpoint/2010/main" val="2213814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CCB82E4-E5BE-4977-B9D7-590460AF6764}" type="datetimeFigureOut">
              <a:rPr kumimoji="1" lang="ja-JP" altLang="en-US" smtClean="0"/>
              <a:t>2021/1/28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473B3AA-2DE7-4E31-8422-5B6A07C207B0}" type="slidenum">
              <a:rPr kumimoji="1" lang="ja-JP" altLang="en-US" smtClean="0"/>
              <a:t>‹#›</a:t>
            </a:fld>
            <a:endParaRPr kumimoji="1" lang="ja-JP" altLang="en-US"/>
          </a:p>
        </p:txBody>
      </p:sp>
    </p:spTree>
    <p:extLst>
      <p:ext uri="{BB962C8B-B14F-4D97-AF65-F5344CB8AC3E}">
        <p14:creationId xmlns:p14="http://schemas.microsoft.com/office/powerpoint/2010/main" val="2264964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CCB82E4-E5BE-4977-B9D7-590460AF6764}" type="datetimeFigureOut">
              <a:rPr kumimoji="1" lang="ja-JP" altLang="en-US" smtClean="0"/>
              <a:t>2021/1/28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473B3AA-2DE7-4E31-8422-5B6A07C207B0}" type="slidenum">
              <a:rPr kumimoji="1" lang="ja-JP" altLang="en-US" smtClean="0"/>
              <a:t>‹#›</a:t>
            </a:fld>
            <a:endParaRPr kumimoji="1" lang="ja-JP" altLang="en-US"/>
          </a:p>
        </p:txBody>
      </p:sp>
    </p:spTree>
    <p:extLst>
      <p:ext uri="{BB962C8B-B14F-4D97-AF65-F5344CB8AC3E}">
        <p14:creationId xmlns:p14="http://schemas.microsoft.com/office/powerpoint/2010/main" val="683638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CCB82E4-E5BE-4977-B9D7-590460AF6764}" type="datetimeFigureOut">
              <a:rPr kumimoji="1" lang="ja-JP" altLang="en-US" smtClean="0"/>
              <a:t>2021/1/28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473B3AA-2DE7-4E31-8422-5B6A07C207B0}" type="slidenum">
              <a:rPr kumimoji="1" lang="ja-JP" altLang="en-US" smtClean="0"/>
              <a:t>‹#›</a:t>
            </a:fld>
            <a:endParaRPr kumimoji="1" lang="ja-JP" altLang="en-US"/>
          </a:p>
        </p:txBody>
      </p:sp>
    </p:spTree>
    <p:extLst>
      <p:ext uri="{BB962C8B-B14F-4D97-AF65-F5344CB8AC3E}">
        <p14:creationId xmlns:p14="http://schemas.microsoft.com/office/powerpoint/2010/main" val="559457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CCB82E4-E5BE-4977-B9D7-590460AF6764}" type="datetimeFigureOut">
              <a:rPr kumimoji="1" lang="ja-JP" altLang="en-US" smtClean="0"/>
              <a:t>2021/1/28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473B3AA-2DE7-4E31-8422-5B6A07C207B0}" type="slidenum">
              <a:rPr kumimoji="1" lang="ja-JP" altLang="en-US" smtClean="0"/>
              <a:t>‹#›</a:t>
            </a:fld>
            <a:endParaRPr kumimoji="1" lang="ja-JP" altLang="en-US"/>
          </a:p>
        </p:txBody>
      </p:sp>
    </p:spTree>
    <p:extLst>
      <p:ext uri="{BB962C8B-B14F-4D97-AF65-F5344CB8AC3E}">
        <p14:creationId xmlns:p14="http://schemas.microsoft.com/office/powerpoint/2010/main" val="2713852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CCB82E4-E5BE-4977-B9D7-590460AF6764}" type="datetimeFigureOut">
              <a:rPr kumimoji="1" lang="ja-JP" altLang="en-US" smtClean="0"/>
              <a:t>2021/1/28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473B3AA-2DE7-4E31-8422-5B6A07C207B0}" type="slidenum">
              <a:rPr kumimoji="1" lang="ja-JP" altLang="en-US" smtClean="0"/>
              <a:t>‹#›</a:t>
            </a:fld>
            <a:endParaRPr kumimoji="1" lang="ja-JP" altLang="en-US"/>
          </a:p>
        </p:txBody>
      </p:sp>
    </p:spTree>
    <p:extLst>
      <p:ext uri="{BB962C8B-B14F-4D97-AF65-F5344CB8AC3E}">
        <p14:creationId xmlns:p14="http://schemas.microsoft.com/office/powerpoint/2010/main" val="1770494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CCB82E4-E5BE-4977-B9D7-590460AF6764}" type="datetimeFigureOut">
              <a:rPr kumimoji="1" lang="ja-JP" altLang="en-US" smtClean="0"/>
              <a:t>2021/1/28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473B3AA-2DE7-4E31-8422-5B6A07C207B0}" type="slidenum">
              <a:rPr kumimoji="1" lang="ja-JP" altLang="en-US" smtClean="0"/>
              <a:t>‹#›</a:t>
            </a:fld>
            <a:endParaRPr kumimoji="1" lang="ja-JP" altLang="en-US"/>
          </a:p>
        </p:txBody>
      </p:sp>
    </p:spTree>
    <p:extLst>
      <p:ext uri="{BB962C8B-B14F-4D97-AF65-F5344CB8AC3E}">
        <p14:creationId xmlns:p14="http://schemas.microsoft.com/office/powerpoint/2010/main" val="3092805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CCB82E4-E5BE-4977-B9D7-590460AF6764}" type="datetimeFigureOut">
              <a:rPr kumimoji="1" lang="ja-JP" altLang="en-US" smtClean="0"/>
              <a:t>2021/1/28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473B3AA-2DE7-4E31-8422-5B6A07C207B0}" type="slidenum">
              <a:rPr kumimoji="1" lang="ja-JP" altLang="en-US" smtClean="0"/>
              <a:t>‹#›</a:t>
            </a:fld>
            <a:endParaRPr kumimoji="1" lang="ja-JP" altLang="en-US"/>
          </a:p>
        </p:txBody>
      </p:sp>
    </p:spTree>
    <p:extLst>
      <p:ext uri="{BB962C8B-B14F-4D97-AF65-F5344CB8AC3E}">
        <p14:creationId xmlns:p14="http://schemas.microsoft.com/office/powerpoint/2010/main" val="1564104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6CCB82E4-E5BE-4977-B9D7-590460AF6764}" type="datetimeFigureOut">
              <a:rPr kumimoji="1" lang="ja-JP" altLang="en-US" smtClean="0"/>
              <a:t>2021/1/28</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A473B3AA-2DE7-4E31-8422-5B6A07C207B0}" type="slidenum">
              <a:rPr kumimoji="1" lang="ja-JP" altLang="en-US" smtClean="0"/>
              <a:t>‹#›</a:t>
            </a:fld>
            <a:endParaRPr kumimoji="1" lang="ja-JP" altLang="en-US"/>
          </a:p>
        </p:txBody>
      </p:sp>
    </p:spTree>
    <p:extLst>
      <p:ext uri="{BB962C8B-B14F-4D97-AF65-F5344CB8AC3E}">
        <p14:creationId xmlns:p14="http://schemas.microsoft.com/office/powerpoint/2010/main" val="19422451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emf"/><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 name="図 62">
            <a:extLst>
              <a:ext uri="{FF2B5EF4-FFF2-40B4-BE49-F238E27FC236}">
                <a16:creationId xmlns:a16="http://schemas.microsoft.com/office/drawing/2014/main" id="{19BBFB8C-AB99-4D25-8A5E-ECA477F781C5}"/>
              </a:ext>
            </a:extLst>
          </p:cNvPr>
          <p:cNvPicPr>
            <a:picLocks noChangeAspect="1"/>
          </p:cNvPicPr>
          <p:nvPr/>
        </p:nvPicPr>
        <p:blipFill>
          <a:blip r:embed="rId3"/>
          <a:stretch>
            <a:fillRect/>
          </a:stretch>
        </p:blipFill>
        <p:spPr>
          <a:xfrm>
            <a:off x="5678606" y="5039795"/>
            <a:ext cx="1134770" cy="928448"/>
          </a:xfrm>
          <a:prstGeom prst="rect">
            <a:avLst/>
          </a:prstGeom>
        </p:spPr>
      </p:pic>
      <p:sp>
        <p:nvSpPr>
          <p:cNvPr id="13" name="角丸四角形 12"/>
          <p:cNvSpPr/>
          <p:nvPr/>
        </p:nvSpPr>
        <p:spPr>
          <a:xfrm>
            <a:off x="102657" y="1526688"/>
            <a:ext cx="5414575" cy="3808733"/>
          </a:xfrm>
          <a:prstGeom prst="roundRect">
            <a:avLst>
              <a:gd name="adj" fmla="val 2265"/>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ja-JP" altLang="en-US" sz="1050" dirty="0">
                <a:solidFill>
                  <a:schemeClr val="tx1"/>
                </a:solidFill>
                <a:latin typeface="ＭＳ 明朝" panose="02020609040205080304" pitchFamily="17" charset="-128"/>
                <a:ea typeface="ＭＳ 明朝" panose="02020609040205080304" pitchFamily="17" charset="-128"/>
              </a:rPr>
              <a:t>　　　</a:t>
            </a:r>
            <a:endParaRPr lang="en-US" altLang="ja-JP" sz="1050" dirty="0">
              <a:solidFill>
                <a:schemeClr val="tx1"/>
              </a:solidFill>
              <a:latin typeface="ＭＳ 明朝" panose="02020609040205080304" pitchFamily="17" charset="-128"/>
              <a:ea typeface="ＭＳ 明朝" panose="02020609040205080304" pitchFamily="17" charset="-128"/>
            </a:endParaRPr>
          </a:p>
          <a:p>
            <a:r>
              <a:rPr lang="ja-JP" altLang="en-US" sz="1050" dirty="0">
                <a:solidFill>
                  <a:schemeClr val="tx1"/>
                </a:solidFill>
                <a:latin typeface="ＭＳ 明朝" panose="02020609040205080304" pitchFamily="17" charset="-128"/>
                <a:ea typeface="ＭＳ 明朝" panose="02020609040205080304" pitchFamily="17" charset="-128"/>
              </a:rPr>
              <a:t>　　　　</a:t>
            </a:r>
            <a:endParaRPr lang="en-US" altLang="ja-JP" sz="1050" dirty="0">
              <a:solidFill>
                <a:schemeClr val="tx1"/>
              </a:solidFill>
              <a:latin typeface="ＭＳ 明朝" panose="02020609040205080304" pitchFamily="17" charset="-128"/>
              <a:ea typeface="ＭＳ 明朝" panose="02020609040205080304" pitchFamily="17" charset="-128"/>
            </a:endParaRPr>
          </a:p>
          <a:p>
            <a:endParaRPr lang="en-US" altLang="ja-JP" sz="1050" dirty="0">
              <a:solidFill>
                <a:schemeClr val="tx1"/>
              </a:solidFill>
              <a:latin typeface="ＭＳ 明朝" panose="02020609040205080304" pitchFamily="17" charset="-128"/>
              <a:ea typeface="ＭＳ 明朝" panose="02020609040205080304" pitchFamily="17" charset="-128"/>
            </a:endParaRPr>
          </a:p>
          <a:p>
            <a:endParaRPr lang="en-US" altLang="ja-JP" sz="1050" dirty="0">
              <a:solidFill>
                <a:schemeClr val="tx1"/>
              </a:solidFill>
              <a:latin typeface="ＭＳ 明朝" panose="02020609040205080304" pitchFamily="17" charset="-128"/>
              <a:ea typeface="ＭＳ 明朝" panose="02020609040205080304" pitchFamily="17" charset="-128"/>
            </a:endParaRPr>
          </a:p>
          <a:p>
            <a:endParaRPr lang="en-US" altLang="ja-JP" sz="1050" dirty="0">
              <a:solidFill>
                <a:schemeClr val="tx1"/>
              </a:solidFill>
              <a:latin typeface="ＭＳ 明朝" panose="02020609040205080304" pitchFamily="17" charset="-128"/>
              <a:ea typeface="ＭＳ 明朝" panose="02020609040205080304" pitchFamily="17" charset="-128"/>
            </a:endParaRPr>
          </a:p>
          <a:p>
            <a:endParaRPr lang="en-US" altLang="ja-JP" sz="1050" dirty="0">
              <a:solidFill>
                <a:schemeClr val="tx1"/>
              </a:solidFill>
              <a:latin typeface="ＭＳ 明朝" panose="02020609040205080304" pitchFamily="17" charset="-128"/>
              <a:ea typeface="ＭＳ 明朝" panose="02020609040205080304" pitchFamily="17" charset="-128"/>
            </a:endParaRPr>
          </a:p>
          <a:p>
            <a:endParaRPr lang="en-US" altLang="ja-JP" sz="1050" dirty="0">
              <a:solidFill>
                <a:schemeClr val="tx1"/>
              </a:solidFill>
              <a:latin typeface="ＭＳ 明朝" panose="02020609040205080304" pitchFamily="17" charset="-128"/>
              <a:ea typeface="ＭＳ 明朝" panose="02020609040205080304" pitchFamily="17" charset="-128"/>
            </a:endParaRPr>
          </a:p>
          <a:p>
            <a:r>
              <a:rPr lang="ja-JP" altLang="en-US" sz="1050" dirty="0">
                <a:solidFill>
                  <a:schemeClr val="tx1"/>
                </a:solidFill>
                <a:latin typeface="ＭＳ 明朝" panose="02020609040205080304" pitchFamily="17" charset="-128"/>
                <a:ea typeface="ＭＳ 明朝" panose="02020609040205080304" pitchFamily="17" charset="-128"/>
              </a:rPr>
              <a:t>　　　</a:t>
            </a:r>
            <a:endParaRPr kumimoji="1" lang="ja-JP" altLang="en-US" sz="1050"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23" name="四角形: メモ 22">
            <a:extLst>
              <a:ext uri="{FF2B5EF4-FFF2-40B4-BE49-F238E27FC236}">
                <a16:creationId xmlns:a16="http://schemas.microsoft.com/office/drawing/2014/main" id="{B5C283C9-E65A-4D64-8B88-C91260265140}"/>
              </a:ext>
            </a:extLst>
          </p:cNvPr>
          <p:cNvSpPr/>
          <p:nvPr/>
        </p:nvSpPr>
        <p:spPr>
          <a:xfrm>
            <a:off x="53920" y="8680275"/>
            <a:ext cx="6759456" cy="423195"/>
          </a:xfrm>
          <a:prstGeom prst="foldedCorner">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ＭＳ 明朝" panose="02020609040205080304" pitchFamily="17" charset="-128"/>
                <a:ea typeface="ＭＳ 明朝" panose="02020609040205080304" pitchFamily="17" charset="-128"/>
              </a:rPr>
              <a:t>　　問合せ先：中部教育事務所       　</a:t>
            </a:r>
            <a:r>
              <a:rPr lang="en-US" altLang="ja-JP" sz="1200" dirty="0">
                <a:solidFill>
                  <a:schemeClr val="tx1"/>
                </a:solidFill>
                <a:latin typeface="ＭＳ 明朝" panose="02020609040205080304" pitchFamily="17" charset="-128"/>
                <a:ea typeface="ＭＳ 明朝" panose="02020609040205080304" pitchFamily="17" charset="-128"/>
              </a:rPr>
              <a:t>℡</a:t>
            </a:r>
            <a:r>
              <a:rPr lang="ja-JP" altLang="en-US" sz="1200" dirty="0">
                <a:solidFill>
                  <a:schemeClr val="tx1"/>
                </a:solidFill>
                <a:latin typeface="ＭＳ 明朝" panose="02020609040205080304" pitchFamily="17" charset="-128"/>
                <a:ea typeface="ＭＳ 明朝" panose="02020609040205080304" pitchFamily="17" charset="-128"/>
              </a:rPr>
              <a:t>（</a:t>
            </a:r>
            <a:r>
              <a:rPr lang="en-US" altLang="ja-JP" sz="1200" dirty="0">
                <a:solidFill>
                  <a:schemeClr val="tx1"/>
                </a:solidFill>
                <a:latin typeface="ＭＳ 明朝" panose="02020609040205080304" pitchFamily="17" charset="-128"/>
                <a:ea typeface="ＭＳ 明朝" panose="02020609040205080304" pitchFamily="17" charset="-128"/>
              </a:rPr>
              <a:t>0985</a:t>
            </a:r>
            <a:r>
              <a:rPr lang="ja-JP" altLang="en-US" sz="1200" dirty="0">
                <a:solidFill>
                  <a:schemeClr val="tx1"/>
                </a:solidFill>
                <a:latin typeface="ＭＳ 明朝" panose="02020609040205080304" pitchFamily="17" charset="-128"/>
                <a:ea typeface="ＭＳ 明朝" panose="02020609040205080304" pitchFamily="17" charset="-128"/>
              </a:rPr>
              <a:t>）</a:t>
            </a:r>
            <a:r>
              <a:rPr lang="en-US" altLang="ja-JP" sz="1200" dirty="0">
                <a:solidFill>
                  <a:schemeClr val="tx1"/>
                </a:solidFill>
                <a:latin typeface="ＭＳ 明朝" panose="02020609040205080304" pitchFamily="17" charset="-128"/>
                <a:ea typeface="ＭＳ 明朝" panose="02020609040205080304" pitchFamily="17" charset="-128"/>
              </a:rPr>
              <a:t>44</a:t>
            </a:r>
            <a:r>
              <a:rPr lang="ja-JP" altLang="en-US" sz="1200" dirty="0">
                <a:solidFill>
                  <a:schemeClr val="tx1"/>
                </a:solidFill>
                <a:latin typeface="ＭＳ 明朝" panose="02020609040205080304" pitchFamily="17" charset="-128"/>
                <a:ea typeface="ＭＳ 明朝" panose="02020609040205080304" pitchFamily="17" charset="-128"/>
              </a:rPr>
              <a:t>－</a:t>
            </a:r>
            <a:r>
              <a:rPr lang="en-US" altLang="ja-JP" sz="1200" dirty="0">
                <a:solidFill>
                  <a:schemeClr val="tx1"/>
                </a:solidFill>
                <a:latin typeface="ＭＳ 明朝" panose="02020609040205080304" pitchFamily="17" charset="-128"/>
                <a:ea typeface="ＭＳ 明朝" panose="02020609040205080304" pitchFamily="17" charset="-128"/>
              </a:rPr>
              <a:t>3322   </a:t>
            </a:r>
            <a:r>
              <a:rPr lang="ja-JP" altLang="en-US" sz="1200" dirty="0">
                <a:solidFill>
                  <a:schemeClr val="tx1"/>
                </a:solidFill>
                <a:latin typeface="ＭＳ 明朝" panose="02020609040205080304" pitchFamily="17" charset="-128"/>
                <a:ea typeface="ＭＳ 明朝" panose="02020609040205080304" pitchFamily="17" charset="-128"/>
              </a:rPr>
              <a:t>　</a:t>
            </a:r>
            <a:r>
              <a:rPr lang="en-US" altLang="ja-JP" sz="1200" dirty="0">
                <a:solidFill>
                  <a:schemeClr val="tx1"/>
                </a:solidFill>
                <a:latin typeface="ＭＳ 明朝" panose="02020609040205080304" pitchFamily="17" charset="-128"/>
                <a:ea typeface="ＭＳ 明朝" panose="02020609040205080304" pitchFamily="17" charset="-128"/>
              </a:rPr>
              <a:t>Fax</a:t>
            </a:r>
            <a:r>
              <a:rPr lang="ja-JP" altLang="en-US" sz="1200" dirty="0">
                <a:solidFill>
                  <a:schemeClr val="tx1"/>
                </a:solidFill>
                <a:latin typeface="ＭＳ 明朝" panose="02020609040205080304" pitchFamily="17" charset="-128"/>
                <a:ea typeface="ＭＳ 明朝" panose="02020609040205080304" pitchFamily="17" charset="-128"/>
              </a:rPr>
              <a:t>（</a:t>
            </a:r>
            <a:r>
              <a:rPr lang="en-US" altLang="ja-JP" sz="1200" dirty="0">
                <a:solidFill>
                  <a:schemeClr val="tx1"/>
                </a:solidFill>
                <a:latin typeface="ＭＳ 明朝" panose="02020609040205080304" pitchFamily="17" charset="-128"/>
                <a:ea typeface="ＭＳ 明朝" panose="02020609040205080304" pitchFamily="17" charset="-128"/>
              </a:rPr>
              <a:t>0985</a:t>
            </a:r>
            <a:r>
              <a:rPr lang="ja-JP" altLang="en-US" sz="1200" dirty="0">
                <a:solidFill>
                  <a:schemeClr val="tx1"/>
                </a:solidFill>
                <a:latin typeface="ＭＳ 明朝" panose="02020609040205080304" pitchFamily="17" charset="-128"/>
                <a:ea typeface="ＭＳ 明朝" panose="02020609040205080304" pitchFamily="17" charset="-128"/>
              </a:rPr>
              <a:t>）</a:t>
            </a:r>
            <a:r>
              <a:rPr lang="en-US" altLang="ja-JP" sz="1200" dirty="0">
                <a:solidFill>
                  <a:schemeClr val="tx1"/>
                </a:solidFill>
                <a:latin typeface="ＭＳ 明朝" panose="02020609040205080304" pitchFamily="17" charset="-128"/>
                <a:ea typeface="ＭＳ 明朝" panose="02020609040205080304" pitchFamily="17" charset="-128"/>
              </a:rPr>
              <a:t>44</a:t>
            </a:r>
            <a:r>
              <a:rPr lang="ja-JP" altLang="en-US" sz="1200" dirty="0">
                <a:solidFill>
                  <a:schemeClr val="tx1"/>
                </a:solidFill>
                <a:latin typeface="ＭＳ 明朝" panose="02020609040205080304" pitchFamily="17" charset="-128"/>
                <a:ea typeface="ＭＳ 明朝" panose="02020609040205080304" pitchFamily="17" charset="-128"/>
              </a:rPr>
              <a:t>－</a:t>
            </a:r>
            <a:r>
              <a:rPr lang="en-US" altLang="ja-JP" sz="1200" dirty="0">
                <a:solidFill>
                  <a:schemeClr val="tx1"/>
                </a:solidFill>
                <a:latin typeface="ＭＳ 明朝" panose="02020609040205080304" pitchFamily="17" charset="-128"/>
                <a:ea typeface="ＭＳ 明朝" panose="02020609040205080304" pitchFamily="17" charset="-128"/>
              </a:rPr>
              <a:t>3330</a:t>
            </a:r>
          </a:p>
          <a:p>
            <a:r>
              <a:rPr lang="ja-JP" altLang="en-US" sz="1200" dirty="0">
                <a:solidFill>
                  <a:schemeClr val="tx1"/>
                </a:solidFill>
                <a:latin typeface="ＭＳ 明朝" panose="02020609040205080304" pitchFamily="17" charset="-128"/>
                <a:ea typeface="ＭＳ 明朝" panose="02020609040205080304" pitchFamily="17" charset="-128"/>
              </a:rPr>
              <a:t>　　　　　　　（担当</a:t>
            </a:r>
            <a:r>
              <a:rPr lang="en-US" altLang="ja-JP" sz="1200" dirty="0">
                <a:solidFill>
                  <a:schemeClr val="tx1"/>
                </a:solidFill>
                <a:latin typeface="ＭＳ 明朝" panose="02020609040205080304" pitchFamily="17" charset="-128"/>
                <a:ea typeface="ＭＳ 明朝" panose="02020609040205080304" pitchFamily="17" charset="-128"/>
              </a:rPr>
              <a:t>:</a:t>
            </a:r>
            <a:r>
              <a:rPr lang="ja-JP" altLang="en-US" sz="1200" dirty="0">
                <a:solidFill>
                  <a:schemeClr val="tx1"/>
                </a:solidFill>
                <a:latin typeface="ＭＳ 明朝" panose="02020609040205080304" pitchFamily="17" charset="-128"/>
                <a:ea typeface="ＭＳ 明朝" panose="02020609040205080304" pitchFamily="17" charset="-128"/>
              </a:rPr>
              <a:t>川﨑）　　　 　 代表アドレス　</a:t>
            </a:r>
            <a:r>
              <a:rPr lang="en-US" altLang="ja-JP" sz="12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chubu-kyoiku@pref.miyazaki.lg.jp</a:t>
            </a:r>
            <a:endParaRPr kumimoji="1" lang="ja-JP" altLang="en-US" sz="12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p:txBody>
      </p:sp>
      <p:sp>
        <p:nvSpPr>
          <p:cNvPr id="2" name="テキスト ボックス 1">
            <a:extLst>
              <a:ext uri="{FF2B5EF4-FFF2-40B4-BE49-F238E27FC236}">
                <a16:creationId xmlns:a16="http://schemas.microsoft.com/office/drawing/2014/main" id="{1D57ABD8-51CB-4D29-8064-C60F1848BEFE}"/>
              </a:ext>
            </a:extLst>
          </p:cNvPr>
          <p:cNvSpPr txBox="1"/>
          <p:nvPr/>
        </p:nvSpPr>
        <p:spPr>
          <a:xfrm>
            <a:off x="87132" y="1519552"/>
            <a:ext cx="5423747" cy="3808735"/>
          </a:xfrm>
          <a:prstGeom prst="rect">
            <a:avLst/>
          </a:prstGeom>
          <a:noFill/>
        </p:spPr>
        <p:txBody>
          <a:bodyPr wrap="square" rtlCol="0">
            <a:spAutoFit/>
          </a:bodyPr>
          <a:lstStyle/>
          <a:p>
            <a:pPr algn="just"/>
            <a:r>
              <a:rPr lang="ja-JP" altLang="en-US" sz="1050" dirty="0">
                <a:latin typeface="ＭＳ 明朝" panose="02020609040205080304" pitchFamily="17" charset="-128"/>
                <a:ea typeface="ＭＳ 明朝" panose="02020609040205080304" pitchFamily="17" charset="-128"/>
              </a:rPr>
              <a:t>　コロナウイルス感染症が広がりを見せる中、県独自の緊急事態宣言が出されたことを踏まえ、各市町村教育委員会や学校においては、登校時間をずらしたり、より一層の感染症対策を講じたりしながら、教育課程の実施にお取り組みいただいております。また、「授業改善のキーワード」を意識しながら、</a:t>
            </a:r>
            <a:r>
              <a:rPr lang="ja-JP" altLang="en-US" sz="1050" b="1" u="sng" dirty="0">
                <a:solidFill>
                  <a:srgbClr val="FF0000"/>
                </a:solidFill>
                <a:latin typeface="ＭＳ ゴシック" panose="020B0609070205080204" pitchFamily="49" charset="-128"/>
                <a:ea typeface="ＭＳ ゴシック" panose="020B0609070205080204" pitchFamily="49" charset="-128"/>
              </a:rPr>
              <a:t>身につけるべき「資質・能力」</a:t>
            </a:r>
            <a:r>
              <a:rPr lang="ja-JP" altLang="en-US" sz="1050" dirty="0">
                <a:latin typeface="ＭＳ 明朝" panose="02020609040205080304" pitchFamily="17" charset="-128"/>
                <a:ea typeface="ＭＳ 明朝" panose="02020609040205080304" pitchFamily="17" charset="-128"/>
              </a:rPr>
              <a:t>を明確にした上で、校内研修等で日々の授業を見つめ直しておられる姿を学校訪問等でも拝見しております。</a:t>
            </a:r>
          </a:p>
          <a:p>
            <a:pPr algn="just"/>
            <a:r>
              <a:rPr lang="ja-JP" altLang="en-US" sz="1050" dirty="0">
                <a:latin typeface="ＭＳ 明朝" panose="02020609040205080304" pitchFamily="17" charset="-128"/>
                <a:ea typeface="ＭＳ 明朝" panose="02020609040205080304" pitchFamily="17" charset="-128"/>
              </a:rPr>
              <a:t>　さて、１２月上旬に</a:t>
            </a:r>
            <a:r>
              <a:rPr lang="zh-CN" altLang="en-US" sz="1050" dirty="0">
                <a:latin typeface="ＭＳ 明朝" panose="02020609040205080304" pitchFamily="17" charset="-128"/>
                <a:ea typeface="ＭＳ 明朝" panose="02020609040205080304" pitchFamily="17" charset="-128"/>
              </a:rPr>
              <a:t>小学校５年</a:t>
            </a:r>
            <a:r>
              <a:rPr lang="ja-JP" altLang="en-US" sz="1050" dirty="0">
                <a:latin typeface="ＭＳ 明朝" panose="02020609040205080304" pitchFamily="17" charset="-128"/>
                <a:ea typeface="ＭＳ 明朝" panose="02020609040205080304" pitchFamily="17" charset="-128"/>
              </a:rPr>
              <a:t>と</a:t>
            </a:r>
            <a:r>
              <a:rPr lang="zh-CN" altLang="en-US" sz="1050" dirty="0">
                <a:latin typeface="ＭＳ 明朝" panose="02020609040205080304" pitchFamily="17" charset="-128"/>
                <a:ea typeface="ＭＳ 明朝" panose="02020609040205080304" pitchFamily="17" charset="-128"/>
              </a:rPr>
              <a:t>中学校２年</a:t>
            </a:r>
            <a:r>
              <a:rPr lang="ja-JP" altLang="en-US" sz="1050" dirty="0">
                <a:latin typeface="ＭＳ 明朝" panose="02020609040205080304" pitchFamily="17" charset="-128"/>
                <a:ea typeface="ＭＳ 明朝" panose="02020609040205080304" pitchFamily="17" charset="-128"/>
              </a:rPr>
              <a:t>を対象に実施された</a:t>
            </a:r>
            <a:r>
              <a:rPr lang="ja-JP" altLang="en-US" sz="1050" b="1" u="sng" dirty="0">
                <a:solidFill>
                  <a:srgbClr val="FF0000"/>
                </a:solidFill>
                <a:latin typeface="ＭＳ ゴシック" panose="020B0609070205080204" pitchFamily="49" charset="-128"/>
                <a:ea typeface="ＭＳ ゴシック" panose="020B0609070205080204" pitchFamily="49" charset="-128"/>
              </a:rPr>
              <a:t>「みやざき小中学校学習状況調査」の結果</a:t>
            </a:r>
            <a:r>
              <a:rPr lang="ja-JP" altLang="en-US" sz="1050" dirty="0">
                <a:latin typeface="ＭＳ 明朝" panose="02020609040205080304" pitchFamily="17" charset="-128"/>
                <a:ea typeface="ＭＳ 明朝" panose="02020609040205080304" pitchFamily="17" charset="-128"/>
              </a:rPr>
              <a:t>が、２月１０日頃に各市町村教育委員会及び学校に送付される予定です。</a:t>
            </a:r>
          </a:p>
          <a:p>
            <a:pPr algn="just"/>
            <a:r>
              <a:rPr lang="ja-JP" altLang="en-US" sz="1050" dirty="0">
                <a:latin typeface="ＭＳ 明朝" panose="02020609040205080304" pitchFamily="17" charset="-128"/>
                <a:ea typeface="ＭＳ 明朝" panose="02020609040205080304" pitchFamily="17" charset="-128"/>
              </a:rPr>
              <a:t>　これまでの日々の指導の成果が結果に確実に結びついていることを願うばかりですが、</a:t>
            </a:r>
            <a:r>
              <a:rPr lang="ja-JP" altLang="en-US" sz="1050" b="1" u="sng" dirty="0">
                <a:solidFill>
                  <a:srgbClr val="FF0000"/>
                </a:solidFill>
                <a:latin typeface="ＭＳ ゴシック" panose="020B0609070205080204" pitchFamily="49" charset="-128"/>
                <a:ea typeface="ＭＳ ゴシック" panose="020B0609070205080204" pitchFamily="49" charset="-128"/>
              </a:rPr>
              <a:t>当該学年での学習内容が十分に定着しているとは言えない領域等が明らかになること</a:t>
            </a:r>
            <a:r>
              <a:rPr lang="ja-JP" altLang="en-US" sz="1050" dirty="0">
                <a:latin typeface="ＭＳ 明朝" panose="02020609040205080304" pitchFamily="17" charset="-128"/>
                <a:ea typeface="ＭＳ 明朝" panose="02020609040205080304" pitchFamily="17" charset="-128"/>
              </a:rPr>
              <a:t>も考えられます。</a:t>
            </a:r>
          </a:p>
          <a:p>
            <a:pPr algn="just"/>
            <a:r>
              <a:rPr lang="ja-JP" altLang="en-US" sz="1050" dirty="0">
                <a:latin typeface="ＭＳ 明朝" panose="02020609040205080304" pitchFamily="17" charset="-128"/>
                <a:ea typeface="ＭＳ 明朝" panose="02020609040205080304" pitchFamily="17" charset="-128"/>
              </a:rPr>
              <a:t>　本調査の実施のねらいには、客観性の高い調査をもとにした児童生徒の現状分析を通して、</a:t>
            </a:r>
            <a:r>
              <a:rPr lang="ja-JP" altLang="en-US" sz="1050" b="1" u="sng" dirty="0">
                <a:solidFill>
                  <a:srgbClr val="FF0000"/>
                </a:solidFill>
                <a:latin typeface="ＭＳ ゴシック" panose="020B0609070205080204" pitchFamily="49" charset="-128"/>
                <a:ea typeface="ＭＳ ゴシック" panose="020B0609070205080204" pitchFamily="49" charset="-128"/>
              </a:rPr>
              <a:t>各学校における補充指導や授業改善を充実させること</a:t>
            </a:r>
            <a:r>
              <a:rPr lang="ja-JP" altLang="en-US" sz="1050" dirty="0">
                <a:latin typeface="ＭＳ 明朝" panose="02020609040205080304" pitchFamily="17" charset="-128"/>
                <a:ea typeface="ＭＳ 明朝" panose="02020609040205080304" pitchFamily="17" charset="-128"/>
              </a:rPr>
              <a:t>が掲げられています。これから、年度末の期間を使って、当該学年までに身に付けたい「知識・技能及び活用」についての</a:t>
            </a:r>
            <a:r>
              <a:rPr lang="ja-JP" altLang="en-US" sz="1050" b="1" u="sng" dirty="0">
                <a:solidFill>
                  <a:srgbClr val="FF0000"/>
                </a:solidFill>
                <a:latin typeface="ＭＳ ゴシック" panose="020B0609070205080204" pitchFamily="49" charset="-128"/>
                <a:ea typeface="ＭＳ ゴシック" panose="020B0609070205080204" pitchFamily="49" charset="-128"/>
              </a:rPr>
              <a:t>「学びの確認」を行うこと</a:t>
            </a:r>
            <a:r>
              <a:rPr lang="ja-JP" altLang="en-US" sz="1050" dirty="0">
                <a:latin typeface="ＭＳ 明朝" panose="02020609040205080304" pitchFamily="17" charset="-128"/>
                <a:ea typeface="ＭＳ 明朝" panose="02020609040205080304" pitchFamily="17" charset="-128"/>
              </a:rPr>
              <a:t>が大切です。</a:t>
            </a:r>
          </a:p>
          <a:p>
            <a:pPr algn="just"/>
            <a:r>
              <a:rPr lang="ja-JP" altLang="en-US" sz="1050" dirty="0">
                <a:latin typeface="ＭＳ 明朝" panose="02020609040205080304" pitchFamily="17" charset="-128"/>
                <a:ea typeface="ＭＳ 明朝" panose="02020609040205080304" pitchFamily="17" charset="-128"/>
              </a:rPr>
              <a:t>　「学びの確認」では、</a:t>
            </a:r>
            <a:r>
              <a:rPr lang="ja-JP" altLang="en-US" sz="1050" b="1" u="sng" dirty="0">
                <a:solidFill>
                  <a:srgbClr val="FF0000"/>
                </a:solidFill>
                <a:latin typeface="ＭＳ ゴシック" panose="020B0609070205080204" pitchFamily="49" charset="-128"/>
                <a:ea typeface="ＭＳ ゴシック" panose="020B0609070205080204" pitchFamily="49" charset="-128"/>
              </a:rPr>
              <a:t>「児童生徒が調査問題を解き直したり、過去の調査問題を解いたりした後に、教師が解説をする」</a:t>
            </a:r>
            <a:r>
              <a:rPr lang="ja-JP" altLang="en-US" sz="1050" dirty="0">
                <a:latin typeface="ＭＳ 明朝" panose="02020609040205080304" pitchFamily="17" charset="-128"/>
                <a:ea typeface="ＭＳ 明朝" panose="02020609040205080304" pitchFamily="17" charset="-128"/>
              </a:rPr>
              <a:t>などの方法が考えられますが、小学校５年と中学校２年については、</a:t>
            </a:r>
            <a:r>
              <a:rPr lang="ja-JP" altLang="en-US" sz="1050" b="1" u="sng" dirty="0">
                <a:solidFill>
                  <a:srgbClr val="FF0000"/>
                </a:solidFill>
                <a:latin typeface="ＭＳ ゴシック" panose="020B0609070205080204" pitchFamily="49" charset="-128"/>
                <a:ea typeface="ＭＳ ゴシック" panose="020B0609070205080204" pitchFamily="49" charset="-128"/>
              </a:rPr>
              <a:t>東京書籍ホームページ上のＷｅｂ評価支援システム</a:t>
            </a:r>
            <a:r>
              <a:rPr lang="ja-JP" altLang="en-US" sz="1050" dirty="0">
                <a:latin typeface="ＭＳ 明朝" panose="02020609040205080304" pitchFamily="17" charset="-128"/>
                <a:ea typeface="ＭＳ 明朝" panose="02020609040205080304" pitchFamily="17" charset="-128"/>
              </a:rPr>
              <a:t>にある、分析・評価機能やフォローアップ機能を利用し、</a:t>
            </a:r>
            <a:r>
              <a:rPr lang="ja-JP" altLang="en-US" sz="1050" b="1" u="sng" dirty="0">
                <a:solidFill>
                  <a:srgbClr val="FF0000"/>
                </a:solidFill>
                <a:latin typeface="ＭＳ ゴシック" panose="020B0609070205080204" pitchFamily="49" charset="-128"/>
                <a:ea typeface="ＭＳ ゴシック" panose="020B0609070205080204" pitchFamily="49" charset="-128"/>
              </a:rPr>
              <a:t>フォローアップ教材やドリル教材</a:t>
            </a:r>
            <a:r>
              <a:rPr lang="ja-JP" altLang="en-US" sz="1050" dirty="0">
                <a:latin typeface="ＭＳ 明朝" panose="02020609040205080304" pitchFamily="17" charset="-128"/>
                <a:ea typeface="ＭＳ 明朝" panose="02020609040205080304" pitchFamily="17" charset="-128"/>
              </a:rPr>
              <a:t>を有効に活用することをおすすめします。</a:t>
            </a:r>
          </a:p>
          <a:p>
            <a:pPr algn="just"/>
            <a:r>
              <a:rPr lang="ja-JP" altLang="en-US" sz="1050" dirty="0">
                <a:latin typeface="ＭＳ 明朝" panose="02020609040205080304" pitchFamily="17" charset="-128"/>
                <a:ea typeface="ＭＳ 明朝" panose="02020609040205080304" pitchFamily="17" charset="-128"/>
              </a:rPr>
              <a:t>　また、その他の学年については、</a:t>
            </a:r>
            <a:r>
              <a:rPr lang="ja-JP" altLang="en-US" sz="1050" b="1" u="sng" dirty="0">
                <a:solidFill>
                  <a:srgbClr val="FF0000"/>
                </a:solidFill>
                <a:latin typeface="ＭＳ ゴシック" panose="020B0609070205080204" pitchFamily="49" charset="-128"/>
                <a:ea typeface="ＭＳ ゴシック" panose="020B0609070205080204" pitchFamily="49" charset="-128"/>
              </a:rPr>
              <a:t>「義務教育課」のホームページ</a:t>
            </a:r>
            <a:r>
              <a:rPr lang="ja-JP" altLang="en-US" sz="1050" dirty="0">
                <a:latin typeface="ＭＳ 明朝" panose="02020609040205080304" pitchFamily="17" charset="-128"/>
                <a:ea typeface="ＭＳ 明朝" panose="02020609040205080304" pitchFamily="17" charset="-128"/>
              </a:rPr>
              <a:t>にアップされている各種プリントをご活用ください。アクセスの方法については下に示したとおりです。</a:t>
            </a:r>
          </a:p>
        </p:txBody>
      </p:sp>
      <p:grpSp>
        <p:nvGrpSpPr>
          <p:cNvPr id="30" name="グループ化 29">
            <a:extLst>
              <a:ext uri="{FF2B5EF4-FFF2-40B4-BE49-F238E27FC236}">
                <a16:creationId xmlns:a16="http://schemas.microsoft.com/office/drawing/2014/main" id="{53651805-9D88-4156-A3F3-89DF454F8647}"/>
              </a:ext>
            </a:extLst>
          </p:cNvPr>
          <p:cNvGrpSpPr/>
          <p:nvPr/>
        </p:nvGrpSpPr>
        <p:grpSpPr>
          <a:xfrm>
            <a:off x="53920" y="26114"/>
            <a:ext cx="6784370" cy="1085414"/>
            <a:chOff x="53920" y="26114"/>
            <a:chExt cx="6784370" cy="1085414"/>
          </a:xfrm>
        </p:grpSpPr>
        <p:pic>
          <p:nvPicPr>
            <p:cNvPr id="31" name="Picture 4">
              <a:extLst>
                <a:ext uri="{FF2B5EF4-FFF2-40B4-BE49-F238E27FC236}">
                  <a16:creationId xmlns:a16="http://schemas.microsoft.com/office/drawing/2014/main" id="{61AF8288-7CCB-4AF5-AFFB-0F0F91B1DF1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20" y="26114"/>
              <a:ext cx="6784370" cy="1085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Picture 3">
              <a:extLst>
                <a:ext uri="{FF2B5EF4-FFF2-40B4-BE49-F238E27FC236}">
                  <a16:creationId xmlns:a16="http://schemas.microsoft.com/office/drawing/2014/main" id="{717DBD63-F6F9-4613-B4D6-16D2CBC812D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0648" y="286925"/>
              <a:ext cx="1131632" cy="6126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3" name="Picture 2">
              <a:extLst>
                <a:ext uri="{FF2B5EF4-FFF2-40B4-BE49-F238E27FC236}">
                  <a16:creationId xmlns:a16="http://schemas.microsoft.com/office/drawing/2014/main" id="{BBECDF39-BF02-457D-A667-C9366E197D65}"/>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873558" y="244023"/>
              <a:ext cx="608458" cy="6126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4" name="WordArt 2">
              <a:extLst>
                <a:ext uri="{FF2B5EF4-FFF2-40B4-BE49-F238E27FC236}">
                  <a16:creationId xmlns:a16="http://schemas.microsoft.com/office/drawing/2014/main" id="{9039E564-0D0A-4885-A5B0-4CAAC9EA7102}"/>
                </a:ext>
              </a:extLst>
            </p:cNvPr>
            <p:cNvSpPr>
              <a:spLocks noChangeArrowheads="1" noChangeShapeType="1" noTextEdit="1"/>
            </p:cNvSpPr>
            <p:nvPr/>
          </p:nvSpPr>
          <p:spPr bwMode="auto">
            <a:xfrm>
              <a:off x="1484784" y="195438"/>
              <a:ext cx="4182048" cy="37659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rtl="0">
                <a:buNone/>
              </a:pPr>
              <a:r>
                <a:rPr lang="ja-JP" altLang="en-US" sz="3600" b="1" kern="10" spc="0" dirty="0">
                  <a:ln>
                    <a:noFill/>
                  </a:ln>
                  <a:solidFill>
                    <a:srgbClr val="336699"/>
                  </a:solidFill>
                  <a:latin typeface="Meiryo UI" panose="020B0604030504040204" pitchFamily="50" charset="-128"/>
                  <a:ea typeface="Meiryo UI" panose="020B0604030504040204" pitchFamily="50" charset="-128"/>
                </a:rPr>
                <a:t>中部教育事務所だより「絆」　１</a:t>
              </a:r>
              <a:r>
                <a:rPr lang="ja-JP" altLang="en-US" sz="3600" b="1" kern="10" dirty="0">
                  <a:solidFill>
                    <a:srgbClr val="336699"/>
                  </a:solidFill>
                  <a:latin typeface="Meiryo UI" panose="020B0604030504040204" pitchFamily="50" charset="-128"/>
                  <a:ea typeface="Meiryo UI" panose="020B0604030504040204" pitchFamily="50" charset="-128"/>
                </a:rPr>
                <a:t>月</a:t>
              </a:r>
              <a:r>
                <a:rPr lang="ja-JP" altLang="en-US" sz="3600" b="1" kern="10" spc="0" dirty="0">
                  <a:ln>
                    <a:noFill/>
                  </a:ln>
                  <a:solidFill>
                    <a:srgbClr val="336699"/>
                  </a:solidFill>
                  <a:latin typeface="Meiryo UI" panose="020B0604030504040204" pitchFamily="50" charset="-128"/>
                  <a:ea typeface="Meiryo UI" panose="020B0604030504040204" pitchFamily="50" charset="-128"/>
                </a:rPr>
                <a:t>号</a:t>
              </a:r>
            </a:p>
          </p:txBody>
        </p:sp>
        <p:sp>
          <p:nvSpPr>
            <p:cNvPr id="35" name="テキスト ボックス 34">
              <a:extLst>
                <a:ext uri="{FF2B5EF4-FFF2-40B4-BE49-F238E27FC236}">
                  <a16:creationId xmlns:a16="http://schemas.microsoft.com/office/drawing/2014/main" id="{C9C39F27-18FC-4463-8B82-22A2BD90094C}"/>
                </a:ext>
              </a:extLst>
            </p:cNvPr>
            <p:cNvSpPr txBox="1"/>
            <p:nvPr/>
          </p:nvSpPr>
          <p:spPr>
            <a:xfrm>
              <a:off x="3933056" y="601768"/>
              <a:ext cx="2134477" cy="461665"/>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令和３</a:t>
              </a:r>
              <a:r>
                <a:rPr kumimoji="1"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月</a:t>
              </a:r>
              <a:r>
                <a:rPr kumimoji="1" lang="en-US" altLang="ja-JP" sz="1200" dirty="0">
                  <a:latin typeface="Meiryo UI" panose="020B0604030504040204" pitchFamily="50" charset="-128"/>
                  <a:ea typeface="Meiryo UI" panose="020B0604030504040204" pitchFamily="50" charset="-128"/>
                </a:rPr>
                <a:t>28</a:t>
              </a:r>
              <a:r>
                <a:rPr kumimoji="1" lang="ja-JP" altLang="en-US" sz="1200">
                  <a:latin typeface="Meiryo UI" panose="020B0604030504040204" pitchFamily="50" charset="-128"/>
                  <a:ea typeface="Meiryo UI" panose="020B0604030504040204" pitchFamily="50" charset="-128"/>
                </a:rPr>
                <a:t>日　</a:t>
              </a:r>
              <a:r>
                <a:rPr lang="ja-JP" altLang="en-US" sz="1200">
                  <a:latin typeface="Meiryo UI" panose="020B0604030504040204" pitchFamily="50" charset="-128"/>
                  <a:ea typeface="Meiryo UI" panose="020B0604030504040204" pitchFamily="50" charset="-128"/>
                </a:rPr>
                <a:t>（木）</a:t>
              </a:r>
              <a:endParaRPr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発 行 所　中部教育事務所　</a:t>
              </a:r>
              <a:endParaRPr kumimoji="1" lang="en-US" altLang="ja-JP" sz="1200" dirty="0">
                <a:latin typeface="Meiryo UI" panose="020B0604030504040204" pitchFamily="50" charset="-128"/>
                <a:ea typeface="Meiryo UI" panose="020B0604030504040204" pitchFamily="50" charset="-128"/>
              </a:endParaRPr>
            </a:p>
          </p:txBody>
        </p:sp>
      </p:grpSp>
      <p:sp>
        <p:nvSpPr>
          <p:cNvPr id="3" name="四角形: 角を丸くする 2">
            <a:extLst>
              <a:ext uri="{FF2B5EF4-FFF2-40B4-BE49-F238E27FC236}">
                <a16:creationId xmlns:a16="http://schemas.microsoft.com/office/drawing/2014/main" id="{8857DAEA-28E7-4A66-8BD5-9DDAF42D1298}"/>
              </a:ext>
            </a:extLst>
          </p:cNvPr>
          <p:cNvSpPr/>
          <p:nvPr/>
        </p:nvSpPr>
        <p:spPr>
          <a:xfrm>
            <a:off x="80733" y="1132034"/>
            <a:ext cx="5868547" cy="3360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Meiryo UI" panose="020B0604030504040204" pitchFamily="50" charset="-128"/>
                <a:ea typeface="Meiryo UI" panose="020B0604030504040204" pitchFamily="50" charset="-128"/>
              </a:rPr>
              <a:t>次の学年の学びへ向けて　「学びの確認」の確実な取組を！</a:t>
            </a:r>
          </a:p>
        </p:txBody>
      </p:sp>
      <p:sp>
        <p:nvSpPr>
          <p:cNvPr id="26" name="四角形: 角を丸くする 25">
            <a:extLst>
              <a:ext uri="{FF2B5EF4-FFF2-40B4-BE49-F238E27FC236}">
                <a16:creationId xmlns:a16="http://schemas.microsoft.com/office/drawing/2014/main" id="{1E0875AE-0FFE-42AA-9C70-2AA7CE42A7A7}"/>
              </a:ext>
            </a:extLst>
          </p:cNvPr>
          <p:cNvSpPr/>
          <p:nvPr/>
        </p:nvSpPr>
        <p:spPr>
          <a:xfrm>
            <a:off x="5548531" y="1838095"/>
            <a:ext cx="1254632" cy="1010636"/>
          </a:xfrm>
          <a:prstGeom prst="roundRect">
            <a:avLst>
              <a:gd name="adj" fmla="val 3249"/>
            </a:avLst>
          </a:prstGeom>
          <a:solidFill>
            <a:srgbClr val="0000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solidFill>
                  <a:prstClr val="white"/>
                </a:solidFill>
                <a:latin typeface="AR悠々ゴシック体E" panose="040B0909000000000000" pitchFamily="49" charset="-128"/>
                <a:ea typeface="AR悠々ゴシック体E" panose="040B0909000000000000" pitchFamily="49" charset="-128"/>
              </a:rPr>
              <a:t>ステップ１</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i="0" u="none" strike="noStrike" kern="1200" cap="none" spc="0" normalizeH="0" baseline="0" noProof="0" dirty="0">
                <a:ln>
                  <a:noFill/>
                </a:ln>
                <a:solidFill>
                  <a:prstClr val="white"/>
                </a:solidFill>
                <a:effectLst/>
                <a:uLnTx/>
                <a:uFillTx/>
                <a:latin typeface="AR悠々ゴシック体E" panose="040B0909000000000000" pitchFamily="49" charset="-128"/>
                <a:ea typeface="AR悠々ゴシック体E" panose="040B0909000000000000" pitchFamily="49" charset="-128"/>
              </a:rPr>
              <a:t>１年間の児童生徒の学びの状況を確認するために、年度末に全国学力・学習状況調査等の問題に取り組ませる。</a:t>
            </a:r>
          </a:p>
        </p:txBody>
      </p:sp>
      <p:sp>
        <p:nvSpPr>
          <p:cNvPr id="28" name="四角形: 角を丸くする 27">
            <a:extLst>
              <a:ext uri="{FF2B5EF4-FFF2-40B4-BE49-F238E27FC236}">
                <a16:creationId xmlns:a16="http://schemas.microsoft.com/office/drawing/2014/main" id="{E5BF45D4-F9D1-4D6A-BB1E-C9D8666065F3}"/>
              </a:ext>
            </a:extLst>
          </p:cNvPr>
          <p:cNvSpPr/>
          <p:nvPr/>
        </p:nvSpPr>
        <p:spPr>
          <a:xfrm>
            <a:off x="5548531" y="3039854"/>
            <a:ext cx="1254632" cy="1172106"/>
          </a:xfrm>
          <a:prstGeom prst="roundRect">
            <a:avLst>
              <a:gd name="adj" fmla="val 3026"/>
            </a:avLst>
          </a:prstGeom>
          <a:solidFill>
            <a:srgbClr val="0000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ja-JP" altLang="en-US" sz="900" dirty="0">
                <a:solidFill>
                  <a:prstClr val="white"/>
                </a:solidFill>
                <a:latin typeface="AR悠々ゴシック体E" panose="040B0909000000000000" pitchFamily="49" charset="-128"/>
                <a:ea typeface="AR悠々ゴシック体E" panose="040B0909000000000000" pitchFamily="49" charset="-128"/>
              </a:rPr>
              <a:t>ステップ２</a:t>
            </a:r>
          </a:p>
          <a:p>
            <a:pPr lvl="0" algn="just">
              <a:defRPr/>
            </a:pPr>
            <a:r>
              <a:rPr lang="ja-JP" altLang="en-US" sz="900" dirty="0">
                <a:solidFill>
                  <a:prstClr val="white"/>
                </a:solidFill>
                <a:latin typeface="AR悠々ゴシック体E" panose="040B0909000000000000" pitchFamily="49" charset="-128"/>
                <a:ea typeface="AR悠々ゴシック体E" panose="040B0909000000000000" pitchFamily="49" charset="-128"/>
              </a:rPr>
              <a:t>児童生徒の学びの状況を確認して、理解が不十分な児童生徒に対して具体的な手立てをうつ。（補充問題を使った解説などを行う。）</a:t>
            </a:r>
            <a:endParaRPr kumimoji="1" lang="ja-JP" altLang="en-US" sz="1600" i="0" u="none" strike="noStrike" kern="1200" cap="none" spc="0" normalizeH="0" baseline="0" noProof="0" dirty="0">
              <a:ln>
                <a:noFill/>
              </a:ln>
              <a:solidFill>
                <a:prstClr val="white"/>
              </a:solidFill>
              <a:effectLst/>
              <a:uLnTx/>
              <a:uFillTx/>
              <a:latin typeface="AR悠々ゴシック体E" panose="040B0909000000000000" pitchFamily="49" charset="-128"/>
              <a:ea typeface="AR悠々ゴシック体E" panose="040B0909000000000000" pitchFamily="49" charset="-128"/>
            </a:endParaRPr>
          </a:p>
        </p:txBody>
      </p:sp>
      <p:sp>
        <p:nvSpPr>
          <p:cNvPr id="29" name="四角形: 角を丸くする 28">
            <a:extLst>
              <a:ext uri="{FF2B5EF4-FFF2-40B4-BE49-F238E27FC236}">
                <a16:creationId xmlns:a16="http://schemas.microsoft.com/office/drawing/2014/main" id="{E08F5814-26C5-419C-B89C-BC6BC64BCF2A}"/>
              </a:ext>
            </a:extLst>
          </p:cNvPr>
          <p:cNvSpPr/>
          <p:nvPr/>
        </p:nvSpPr>
        <p:spPr>
          <a:xfrm>
            <a:off x="5550471" y="1536739"/>
            <a:ext cx="1254632" cy="244403"/>
          </a:xfrm>
          <a:prstGeom prst="roundRect">
            <a:avLst>
              <a:gd name="adj" fmla="val 7280"/>
            </a:avLst>
          </a:prstGeom>
          <a:solidFill>
            <a:srgbClr val="0000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i="0" u="none" strike="noStrike" kern="1200" cap="none" spc="0" normalizeH="0" baseline="0" noProof="0" dirty="0">
                <a:ln>
                  <a:noFill/>
                </a:ln>
                <a:solidFill>
                  <a:prstClr val="white"/>
                </a:solidFill>
                <a:effectLst/>
                <a:uLnTx/>
                <a:uFillTx/>
                <a:latin typeface="AR浪漫明朝体U" panose="02020A09000000000000" pitchFamily="17" charset="-128"/>
                <a:ea typeface="AR浪漫明朝体U" panose="02020A09000000000000" pitchFamily="17" charset="-128"/>
              </a:rPr>
              <a:t>😊 </a:t>
            </a:r>
            <a:r>
              <a:rPr kumimoji="1" lang="ja-JP" altLang="en-US" sz="1000" i="0" u="none" strike="noStrike" kern="1200" cap="none" spc="0" normalizeH="0" baseline="0" noProof="0" dirty="0">
                <a:ln>
                  <a:noFill/>
                </a:ln>
                <a:solidFill>
                  <a:prstClr val="white"/>
                </a:solidFill>
                <a:effectLst/>
                <a:uLnTx/>
                <a:uFillTx/>
                <a:latin typeface="AR悠々ゴシック体E" panose="040B0909000000000000" pitchFamily="49" charset="-128"/>
                <a:ea typeface="AR悠々ゴシック体E" panose="040B0909000000000000" pitchFamily="49" charset="-128"/>
              </a:rPr>
              <a:t>取組の一例</a:t>
            </a:r>
          </a:p>
        </p:txBody>
      </p:sp>
      <p:sp>
        <p:nvSpPr>
          <p:cNvPr id="5" name="矢印: 下 4">
            <a:extLst>
              <a:ext uri="{FF2B5EF4-FFF2-40B4-BE49-F238E27FC236}">
                <a16:creationId xmlns:a16="http://schemas.microsoft.com/office/drawing/2014/main" id="{2F1C556E-7527-4419-82D9-A5FA363910D5}"/>
              </a:ext>
            </a:extLst>
          </p:cNvPr>
          <p:cNvSpPr/>
          <p:nvPr/>
        </p:nvSpPr>
        <p:spPr>
          <a:xfrm>
            <a:off x="6048006" y="2855548"/>
            <a:ext cx="241787" cy="191123"/>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10" name="図 9">
            <a:extLst>
              <a:ext uri="{FF2B5EF4-FFF2-40B4-BE49-F238E27FC236}">
                <a16:creationId xmlns:a16="http://schemas.microsoft.com/office/drawing/2014/main" id="{842803BC-E26B-43F3-AF0B-6B7C20C39824}"/>
              </a:ext>
            </a:extLst>
          </p:cNvPr>
          <p:cNvPicPr>
            <a:picLocks noChangeAspect="1"/>
          </p:cNvPicPr>
          <p:nvPr/>
        </p:nvPicPr>
        <p:blipFill rotWithShape="1">
          <a:blip r:embed="rId7"/>
          <a:srcRect l="3810" t="49775" r="4215" b="5404"/>
          <a:stretch/>
        </p:blipFill>
        <p:spPr>
          <a:xfrm>
            <a:off x="137160" y="6993005"/>
            <a:ext cx="3053313" cy="1132528"/>
          </a:xfrm>
          <a:prstGeom prst="rect">
            <a:avLst/>
          </a:prstGeom>
          <a:ln>
            <a:solidFill>
              <a:schemeClr val="tx1"/>
            </a:solidFill>
          </a:ln>
        </p:spPr>
      </p:pic>
      <p:sp>
        <p:nvSpPr>
          <p:cNvPr id="37" name="四角形: 角を丸くする 36">
            <a:extLst>
              <a:ext uri="{FF2B5EF4-FFF2-40B4-BE49-F238E27FC236}">
                <a16:creationId xmlns:a16="http://schemas.microsoft.com/office/drawing/2014/main" id="{760FE51C-03D7-47B2-B705-1233CD08B515}"/>
              </a:ext>
            </a:extLst>
          </p:cNvPr>
          <p:cNvSpPr/>
          <p:nvPr/>
        </p:nvSpPr>
        <p:spPr>
          <a:xfrm>
            <a:off x="113509" y="5397899"/>
            <a:ext cx="1371276" cy="244403"/>
          </a:xfrm>
          <a:prstGeom prst="roundRect">
            <a:avLst>
              <a:gd name="adj" fmla="val 7280"/>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i="0" u="none" strike="noStrike" kern="1200" cap="none" spc="0" normalizeH="0" baseline="0" noProof="0" dirty="0">
                <a:ln>
                  <a:noFill/>
                </a:ln>
                <a:solidFill>
                  <a:prstClr val="white"/>
                </a:solidFill>
                <a:effectLst/>
                <a:uLnTx/>
                <a:uFillTx/>
                <a:latin typeface="AR浪漫明朝体U" panose="02020A09000000000000" pitchFamily="17" charset="-128"/>
                <a:ea typeface="AR浪漫明朝体U" panose="02020A09000000000000" pitchFamily="17" charset="-128"/>
              </a:rPr>
              <a:t>小５・中２のサイト</a:t>
            </a:r>
          </a:p>
        </p:txBody>
      </p:sp>
      <p:sp>
        <p:nvSpPr>
          <p:cNvPr id="38" name="四角形: 角を丸くする 37">
            <a:extLst>
              <a:ext uri="{FF2B5EF4-FFF2-40B4-BE49-F238E27FC236}">
                <a16:creationId xmlns:a16="http://schemas.microsoft.com/office/drawing/2014/main" id="{DB202AC3-E6A4-4BEF-A268-B6C3A4623696}"/>
              </a:ext>
            </a:extLst>
          </p:cNvPr>
          <p:cNvSpPr/>
          <p:nvPr/>
        </p:nvSpPr>
        <p:spPr>
          <a:xfrm>
            <a:off x="3560937" y="5394073"/>
            <a:ext cx="1524248" cy="244403"/>
          </a:xfrm>
          <a:prstGeom prst="roundRect">
            <a:avLst>
              <a:gd name="adj" fmla="val 7280"/>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00" dirty="0">
                <a:solidFill>
                  <a:prstClr val="white"/>
                </a:solidFill>
                <a:latin typeface="AR浪漫明朝体U" panose="02020A09000000000000" pitchFamily="17" charset="-128"/>
                <a:ea typeface="AR浪漫明朝体U" panose="02020A09000000000000" pitchFamily="17" charset="-128"/>
              </a:rPr>
              <a:t>その他の学年</a:t>
            </a:r>
            <a:r>
              <a:rPr kumimoji="1" lang="ja-JP" altLang="en-US" sz="1000" i="0" u="none" strike="noStrike" kern="1200" cap="none" spc="0" normalizeH="0" baseline="0" noProof="0" dirty="0">
                <a:ln>
                  <a:noFill/>
                </a:ln>
                <a:solidFill>
                  <a:prstClr val="white"/>
                </a:solidFill>
                <a:effectLst/>
                <a:uLnTx/>
                <a:uFillTx/>
                <a:latin typeface="AR浪漫明朝体U" panose="02020A09000000000000" pitchFamily="17" charset="-128"/>
                <a:ea typeface="AR浪漫明朝体U" panose="02020A09000000000000" pitchFamily="17" charset="-128"/>
              </a:rPr>
              <a:t>のサイト</a:t>
            </a:r>
          </a:p>
        </p:txBody>
      </p:sp>
      <p:sp>
        <p:nvSpPr>
          <p:cNvPr id="39" name="テキスト ボックス 38">
            <a:extLst>
              <a:ext uri="{FF2B5EF4-FFF2-40B4-BE49-F238E27FC236}">
                <a16:creationId xmlns:a16="http://schemas.microsoft.com/office/drawing/2014/main" id="{FCBF7CA8-6A6B-4EE0-AFD3-390DDA17B452}"/>
              </a:ext>
            </a:extLst>
          </p:cNvPr>
          <p:cNvSpPr txBox="1"/>
          <p:nvPr/>
        </p:nvSpPr>
        <p:spPr>
          <a:xfrm>
            <a:off x="113508" y="6027936"/>
            <a:ext cx="3076965" cy="900246"/>
          </a:xfrm>
          <a:prstGeom prst="rect">
            <a:avLst/>
          </a:prstGeom>
          <a:noFill/>
          <a:ln>
            <a:solidFill>
              <a:schemeClr val="tx1"/>
            </a:solidFill>
          </a:ln>
        </p:spPr>
        <p:txBody>
          <a:bodyPr wrap="square" rtlCol="0">
            <a:spAutoFit/>
          </a:bodyPr>
          <a:lstStyle/>
          <a:p>
            <a:pPr algn="just"/>
            <a:r>
              <a:rPr lang="ja-JP" altLang="en-US" sz="1050" dirty="0">
                <a:latin typeface="ＭＳ ゴシック" panose="020B0609070205080204" pitchFamily="49" charset="-128"/>
                <a:ea typeface="ＭＳ ゴシック" panose="020B0609070205080204" pitchFamily="49" charset="-128"/>
              </a:rPr>
              <a:t>①　</a:t>
            </a:r>
            <a:r>
              <a:rPr lang="ja-JP" altLang="en-US" sz="1050" b="1" u="sng" dirty="0">
                <a:solidFill>
                  <a:srgbClr val="FF0000"/>
                </a:solidFill>
                <a:latin typeface="ＭＳ ゴシック" panose="020B0609070205080204" pitchFamily="49" charset="-128"/>
                <a:ea typeface="ＭＳ ゴシック" panose="020B0609070205080204" pitchFamily="49" charset="-128"/>
              </a:rPr>
              <a:t>東京書籍の評価システム</a:t>
            </a:r>
            <a:r>
              <a:rPr lang="ja-JP" altLang="en-US" sz="1050" dirty="0">
                <a:latin typeface="ＭＳ ゴシック" panose="020B0609070205080204" pitchFamily="49" charset="-128"/>
                <a:ea typeface="ＭＳ ゴシック" panose="020B0609070205080204" pitchFamily="49" charset="-128"/>
              </a:rPr>
              <a:t>へアクセスします。</a:t>
            </a:r>
          </a:p>
          <a:p>
            <a:pPr marL="228600" indent="-228600" algn="just">
              <a:buAutoNum type="circleNumDbPlain" startAt="2"/>
            </a:pPr>
            <a:r>
              <a:rPr lang="ja-JP" altLang="en-US" sz="1050" dirty="0">
                <a:latin typeface="ＭＳ ゴシック" panose="020B0609070205080204" pitchFamily="49" charset="-128"/>
                <a:ea typeface="ＭＳ ゴシック" panose="020B0609070205080204" pitchFamily="49" charset="-128"/>
              </a:rPr>
              <a:t>　　　　　　　 をクリックします。</a:t>
            </a:r>
          </a:p>
          <a:p>
            <a:pPr algn="just"/>
            <a:r>
              <a:rPr lang="ja-JP" altLang="en-US" sz="1050" dirty="0">
                <a:latin typeface="ＭＳ ゴシック" panose="020B0609070205080204" pitchFamily="49" charset="-128"/>
                <a:ea typeface="ＭＳ ゴシック" panose="020B0609070205080204" pitchFamily="49" charset="-128"/>
              </a:rPr>
              <a:t>③　２月１０日頃に学校へ到着する資料の中に　</a:t>
            </a:r>
          </a:p>
          <a:p>
            <a:pPr algn="just"/>
            <a:r>
              <a:rPr lang="ja-JP" altLang="en-US" sz="1050" dirty="0">
                <a:latin typeface="ＭＳ ゴシック" panose="020B0609070205080204" pitchFamily="49" charset="-128"/>
                <a:ea typeface="ＭＳ ゴシック" panose="020B0609070205080204" pitchFamily="49" charset="-128"/>
              </a:rPr>
              <a:t>　ある</a:t>
            </a:r>
            <a:r>
              <a:rPr lang="ja-JP" altLang="en-US" sz="1050" b="1" u="sng" dirty="0">
                <a:solidFill>
                  <a:srgbClr val="FF0000"/>
                </a:solidFill>
                <a:latin typeface="ＭＳ ゴシック" panose="020B0609070205080204" pitchFamily="49" charset="-128"/>
                <a:ea typeface="ＭＳ ゴシック" panose="020B0609070205080204" pitchFamily="49" charset="-128"/>
              </a:rPr>
              <a:t>「ログインＩＤ」「パスワード」を入力</a:t>
            </a:r>
          </a:p>
          <a:p>
            <a:pPr algn="just"/>
            <a:r>
              <a:rPr lang="ja-JP" altLang="en-US" sz="1050" b="1" dirty="0">
                <a:solidFill>
                  <a:srgbClr val="FF0000"/>
                </a:solidFill>
                <a:latin typeface="ＭＳ ゴシック" panose="020B0609070205080204" pitchFamily="49" charset="-128"/>
                <a:ea typeface="ＭＳ ゴシック" panose="020B0609070205080204" pitchFamily="49" charset="-128"/>
              </a:rPr>
              <a:t>　</a:t>
            </a:r>
            <a:r>
              <a:rPr lang="ja-JP" altLang="en-US" sz="1050" b="1" u="sng" dirty="0">
                <a:solidFill>
                  <a:srgbClr val="FF0000"/>
                </a:solidFill>
                <a:latin typeface="ＭＳ ゴシック" panose="020B0609070205080204" pitchFamily="49" charset="-128"/>
                <a:ea typeface="ＭＳ ゴシック" panose="020B0609070205080204" pitchFamily="49" charset="-128"/>
              </a:rPr>
              <a:t>し、手続きする</a:t>
            </a:r>
            <a:r>
              <a:rPr lang="ja-JP" altLang="en-US" sz="1050" dirty="0">
                <a:latin typeface="ＭＳ ゴシック" panose="020B0609070205080204" pitchFamily="49" charset="-128"/>
                <a:ea typeface="ＭＳ ゴシック" panose="020B0609070205080204" pitchFamily="49" charset="-128"/>
              </a:rPr>
              <a:t>と、システムが利用できます。</a:t>
            </a:r>
          </a:p>
        </p:txBody>
      </p:sp>
      <p:pic>
        <p:nvPicPr>
          <p:cNvPr id="11" name="図 10">
            <a:extLst>
              <a:ext uri="{FF2B5EF4-FFF2-40B4-BE49-F238E27FC236}">
                <a16:creationId xmlns:a16="http://schemas.microsoft.com/office/drawing/2014/main" id="{11F8DC60-B41E-48AB-8C13-6769C3F70C1E}"/>
              </a:ext>
            </a:extLst>
          </p:cNvPr>
          <p:cNvPicPr>
            <a:picLocks noChangeAspect="1"/>
          </p:cNvPicPr>
          <p:nvPr/>
        </p:nvPicPr>
        <p:blipFill>
          <a:blip r:embed="rId8"/>
          <a:stretch>
            <a:fillRect/>
          </a:stretch>
        </p:blipFill>
        <p:spPr>
          <a:xfrm>
            <a:off x="3470176" y="5683018"/>
            <a:ext cx="2278782" cy="360712"/>
          </a:xfrm>
          <a:prstGeom prst="rect">
            <a:avLst/>
          </a:prstGeom>
        </p:spPr>
      </p:pic>
      <p:pic>
        <p:nvPicPr>
          <p:cNvPr id="12" name="図 11">
            <a:extLst>
              <a:ext uri="{FF2B5EF4-FFF2-40B4-BE49-F238E27FC236}">
                <a16:creationId xmlns:a16="http://schemas.microsoft.com/office/drawing/2014/main" id="{9E6901BF-573C-4D14-BD88-700E6F23793C}"/>
              </a:ext>
            </a:extLst>
          </p:cNvPr>
          <p:cNvPicPr>
            <a:picLocks noChangeAspect="1"/>
          </p:cNvPicPr>
          <p:nvPr/>
        </p:nvPicPr>
        <p:blipFill>
          <a:blip r:embed="rId9"/>
          <a:stretch>
            <a:fillRect/>
          </a:stretch>
        </p:blipFill>
        <p:spPr>
          <a:xfrm>
            <a:off x="70360" y="5682600"/>
            <a:ext cx="2613491" cy="324551"/>
          </a:xfrm>
          <a:prstGeom prst="rect">
            <a:avLst/>
          </a:prstGeom>
        </p:spPr>
      </p:pic>
      <p:pic>
        <p:nvPicPr>
          <p:cNvPr id="14" name="図 13">
            <a:extLst>
              <a:ext uri="{FF2B5EF4-FFF2-40B4-BE49-F238E27FC236}">
                <a16:creationId xmlns:a16="http://schemas.microsoft.com/office/drawing/2014/main" id="{BDAA2A60-F12E-4C63-83F6-ACF233322453}"/>
              </a:ext>
            </a:extLst>
          </p:cNvPr>
          <p:cNvPicPr>
            <a:picLocks noChangeAspect="1"/>
          </p:cNvPicPr>
          <p:nvPr/>
        </p:nvPicPr>
        <p:blipFill rotWithShape="1">
          <a:blip r:embed="rId10"/>
          <a:srcRect t="23426" b="23336"/>
          <a:stretch/>
        </p:blipFill>
        <p:spPr>
          <a:xfrm>
            <a:off x="456040" y="6248039"/>
            <a:ext cx="913085" cy="165419"/>
          </a:xfrm>
          <a:prstGeom prst="rect">
            <a:avLst/>
          </a:prstGeom>
        </p:spPr>
      </p:pic>
      <p:cxnSp>
        <p:nvCxnSpPr>
          <p:cNvPr id="16" name="直線矢印コネクタ 15">
            <a:extLst>
              <a:ext uri="{FF2B5EF4-FFF2-40B4-BE49-F238E27FC236}">
                <a16:creationId xmlns:a16="http://schemas.microsoft.com/office/drawing/2014/main" id="{313B6611-8389-42EC-9189-652D7B1B9625}"/>
              </a:ext>
            </a:extLst>
          </p:cNvPr>
          <p:cNvCxnSpPr>
            <a:cxnSpLocks/>
          </p:cNvCxnSpPr>
          <p:nvPr/>
        </p:nvCxnSpPr>
        <p:spPr>
          <a:xfrm>
            <a:off x="1215499" y="6716508"/>
            <a:ext cx="557317" cy="766416"/>
          </a:xfrm>
          <a:prstGeom prst="straightConnector1">
            <a:avLst/>
          </a:prstGeom>
          <a:ln w="254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CED500B7-9936-435A-8346-6156C5A03090}"/>
              </a:ext>
            </a:extLst>
          </p:cNvPr>
          <p:cNvCxnSpPr>
            <a:cxnSpLocks/>
          </p:cNvCxnSpPr>
          <p:nvPr/>
        </p:nvCxnSpPr>
        <p:spPr>
          <a:xfrm flipH="1">
            <a:off x="1988840" y="6694373"/>
            <a:ext cx="214146" cy="946625"/>
          </a:xfrm>
          <a:prstGeom prst="straightConnector1">
            <a:avLst/>
          </a:prstGeom>
          <a:ln w="254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45" name="テキスト ボックス 44">
            <a:extLst>
              <a:ext uri="{FF2B5EF4-FFF2-40B4-BE49-F238E27FC236}">
                <a16:creationId xmlns:a16="http://schemas.microsoft.com/office/drawing/2014/main" id="{113606DF-8C17-43C5-927D-1F7308107FBB}"/>
              </a:ext>
            </a:extLst>
          </p:cNvPr>
          <p:cNvSpPr txBox="1"/>
          <p:nvPr/>
        </p:nvSpPr>
        <p:spPr>
          <a:xfrm>
            <a:off x="3560936" y="6021180"/>
            <a:ext cx="3076965" cy="900246"/>
          </a:xfrm>
          <a:prstGeom prst="rect">
            <a:avLst/>
          </a:prstGeom>
          <a:noFill/>
          <a:ln>
            <a:solidFill>
              <a:schemeClr val="tx1"/>
            </a:solidFill>
          </a:ln>
        </p:spPr>
        <p:txBody>
          <a:bodyPr wrap="square" rtlCol="0">
            <a:spAutoFit/>
          </a:bodyPr>
          <a:lstStyle/>
          <a:p>
            <a:pPr algn="just"/>
            <a:r>
              <a:rPr lang="ja-JP" altLang="en-US" sz="1050" dirty="0">
                <a:latin typeface="ＭＳ ゴシック" panose="020B0609070205080204" pitchFamily="49" charset="-128"/>
                <a:ea typeface="ＭＳ ゴシック" panose="020B0609070205080204" pitchFamily="49" charset="-128"/>
              </a:rPr>
              <a:t>①　教育ネットひむかの義務教育課トップペー</a:t>
            </a:r>
          </a:p>
          <a:p>
            <a:pPr algn="just"/>
            <a:r>
              <a:rPr lang="ja-JP" altLang="en-US" sz="1050" dirty="0">
                <a:latin typeface="ＭＳ ゴシック" panose="020B0609070205080204" pitchFamily="49" charset="-128"/>
                <a:ea typeface="ＭＳ ゴシック" panose="020B0609070205080204" pitchFamily="49" charset="-128"/>
              </a:rPr>
              <a:t>　ジへアクセスします。</a:t>
            </a:r>
          </a:p>
          <a:p>
            <a:pPr algn="just"/>
            <a:r>
              <a:rPr lang="ja-JP" altLang="en-US" sz="1050" dirty="0">
                <a:latin typeface="ＭＳ ゴシック" panose="020B0609070205080204" pitchFamily="49" charset="-128"/>
                <a:ea typeface="ＭＳ ゴシック" panose="020B0609070205080204" pitchFamily="49" charset="-128"/>
              </a:rPr>
              <a:t>②　</a:t>
            </a:r>
            <a:r>
              <a:rPr lang="en-US" altLang="ja-JP" sz="1050" dirty="0">
                <a:latin typeface="ＭＳ ゴシック" panose="020B0609070205080204" pitchFamily="49" charset="-128"/>
                <a:ea typeface="ＭＳ ゴシック" panose="020B0609070205080204" pitchFamily="49" charset="-128"/>
              </a:rPr>
              <a:t>Password</a:t>
            </a:r>
            <a:r>
              <a:rPr lang="ja-JP" altLang="en-US" sz="1050" dirty="0">
                <a:latin typeface="ＭＳ ゴシック" panose="020B0609070205080204" pitchFamily="49" charset="-128"/>
                <a:ea typeface="ＭＳ ゴシック" panose="020B0609070205080204" pitchFamily="49" charset="-128"/>
              </a:rPr>
              <a:t>に </a:t>
            </a:r>
            <a:r>
              <a:rPr lang="en-US" altLang="ja-JP" sz="1050" b="1" u="sng" dirty="0" err="1">
                <a:solidFill>
                  <a:srgbClr val="FF0000"/>
                </a:solidFill>
                <a:latin typeface="ＭＳ ゴシック" panose="020B0609070205080204" pitchFamily="49" charset="-128"/>
                <a:ea typeface="ＭＳ ゴシック" panose="020B0609070205080204" pitchFamily="49" charset="-128"/>
              </a:rPr>
              <a:t>gimugaku</a:t>
            </a:r>
            <a:r>
              <a:rPr lang="en-US" altLang="ja-JP" sz="1050" b="1" dirty="0">
                <a:solidFill>
                  <a:srgbClr val="FF0000"/>
                </a:solidFill>
                <a:latin typeface="ＭＳ ゴシック" panose="020B0609070205080204" pitchFamily="49" charset="-128"/>
                <a:ea typeface="ＭＳ ゴシック" panose="020B0609070205080204" pitchFamily="49" charset="-128"/>
              </a:rPr>
              <a:t> </a:t>
            </a:r>
            <a:r>
              <a:rPr lang="ja-JP" altLang="en-US" sz="1050" dirty="0">
                <a:latin typeface="ＭＳ ゴシック" panose="020B0609070205080204" pitchFamily="49" charset="-128"/>
                <a:ea typeface="ＭＳ ゴシック" panose="020B0609070205080204" pitchFamily="49" charset="-128"/>
              </a:rPr>
              <a:t>を入力します。</a:t>
            </a:r>
          </a:p>
          <a:p>
            <a:pPr algn="just"/>
            <a:r>
              <a:rPr lang="ja-JP" altLang="en-US" sz="1050" dirty="0">
                <a:latin typeface="ＭＳ ゴシック" panose="020B0609070205080204" pitchFamily="49" charset="-128"/>
                <a:ea typeface="ＭＳ ゴシック" panose="020B0609070205080204" pitchFamily="49" charset="-128"/>
              </a:rPr>
              <a:t>③　</a:t>
            </a:r>
            <a:r>
              <a:rPr lang="ja-JP" altLang="en-US" sz="1050" b="1" u="sng" dirty="0">
                <a:solidFill>
                  <a:srgbClr val="FF0000"/>
                </a:solidFill>
                <a:latin typeface="ＭＳ ゴシック" panose="020B0609070205080204" pitchFamily="49" charset="-128"/>
                <a:ea typeface="ＭＳ ゴシック" panose="020B0609070205080204" pitchFamily="49" charset="-128"/>
              </a:rPr>
              <a:t>「学力向上」「学力調査問題」</a:t>
            </a:r>
            <a:r>
              <a:rPr lang="ja-JP" altLang="en-US" sz="1050" dirty="0">
                <a:latin typeface="ＭＳ ゴシック" panose="020B0609070205080204" pitchFamily="49" charset="-128"/>
                <a:ea typeface="ＭＳ ゴシック" panose="020B0609070205080204" pitchFamily="49" charset="-128"/>
              </a:rPr>
              <a:t>から必要な</a:t>
            </a:r>
          </a:p>
          <a:p>
            <a:pPr algn="just"/>
            <a:r>
              <a:rPr lang="ja-JP" altLang="en-US" sz="1050" dirty="0">
                <a:latin typeface="ＭＳ ゴシック" panose="020B0609070205080204" pitchFamily="49" charset="-128"/>
                <a:ea typeface="ＭＳ ゴシック" panose="020B0609070205080204" pitchFamily="49" charset="-128"/>
              </a:rPr>
              <a:t>　資料をダウンロードし、活用してください。</a:t>
            </a:r>
            <a:endParaRPr lang="en-US" altLang="ja-JP" sz="1050" dirty="0">
              <a:latin typeface="ＭＳ ゴシック" panose="020B0609070205080204" pitchFamily="49" charset="-128"/>
              <a:ea typeface="ＭＳ ゴシック" panose="020B0609070205080204" pitchFamily="49" charset="-128"/>
            </a:endParaRPr>
          </a:p>
        </p:txBody>
      </p:sp>
      <p:pic>
        <p:nvPicPr>
          <p:cNvPr id="46" name="図 45">
            <a:extLst>
              <a:ext uri="{FF2B5EF4-FFF2-40B4-BE49-F238E27FC236}">
                <a16:creationId xmlns:a16="http://schemas.microsoft.com/office/drawing/2014/main" id="{63FA1F41-F2CE-4E15-9940-7BCA2620A2ED}"/>
              </a:ext>
            </a:extLst>
          </p:cNvPr>
          <p:cNvPicPr>
            <a:picLocks noChangeAspect="1"/>
          </p:cNvPicPr>
          <p:nvPr/>
        </p:nvPicPr>
        <p:blipFill>
          <a:blip r:embed="rId11"/>
          <a:stretch>
            <a:fillRect/>
          </a:stretch>
        </p:blipFill>
        <p:spPr>
          <a:xfrm>
            <a:off x="3550280" y="6992515"/>
            <a:ext cx="3076966" cy="501024"/>
          </a:xfrm>
          <a:prstGeom prst="rect">
            <a:avLst/>
          </a:prstGeom>
          <a:ln>
            <a:solidFill>
              <a:schemeClr val="tx1"/>
            </a:solidFill>
          </a:ln>
        </p:spPr>
      </p:pic>
      <p:cxnSp>
        <p:nvCxnSpPr>
          <p:cNvPr id="47" name="直線矢印コネクタ 46">
            <a:extLst>
              <a:ext uri="{FF2B5EF4-FFF2-40B4-BE49-F238E27FC236}">
                <a16:creationId xmlns:a16="http://schemas.microsoft.com/office/drawing/2014/main" id="{EB5B857C-C91E-4B5A-8E16-E90BA2B08676}"/>
              </a:ext>
            </a:extLst>
          </p:cNvPr>
          <p:cNvCxnSpPr>
            <a:cxnSpLocks/>
          </p:cNvCxnSpPr>
          <p:nvPr/>
        </p:nvCxnSpPr>
        <p:spPr>
          <a:xfrm>
            <a:off x="4259108" y="6703928"/>
            <a:ext cx="0" cy="595652"/>
          </a:xfrm>
          <a:prstGeom prst="straightConnector1">
            <a:avLst/>
          </a:prstGeom>
          <a:ln w="254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a:extLst>
              <a:ext uri="{FF2B5EF4-FFF2-40B4-BE49-F238E27FC236}">
                <a16:creationId xmlns:a16="http://schemas.microsoft.com/office/drawing/2014/main" id="{0D48CB4D-D543-4FF5-92EC-307FE2C41282}"/>
              </a:ext>
            </a:extLst>
          </p:cNvPr>
          <p:cNvCxnSpPr>
            <a:cxnSpLocks/>
          </p:cNvCxnSpPr>
          <p:nvPr/>
        </p:nvCxnSpPr>
        <p:spPr>
          <a:xfrm flipH="1">
            <a:off x="4629572" y="6679816"/>
            <a:ext cx="670702" cy="619764"/>
          </a:xfrm>
          <a:prstGeom prst="straightConnector1">
            <a:avLst/>
          </a:prstGeom>
          <a:ln w="254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54" name="四角形: 角を丸くする 53">
            <a:extLst>
              <a:ext uri="{FF2B5EF4-FFF2-40B4-BE49-F238E27FC236}">
                <a16:creationId xmlns:a16="http://schemas.microsoft.com/office/drawing/2014/main" id="{2D666F81-63CA-495B-A47E-373B6A40AD14}"/>
              </a:ext>
            </a:extLst>
          </p:cNvPr>
          <p:cNvSpPr/>
          <p:nvPr/>
        </p:nvSpPr>
        <p:spPr>
          <a:xfrm>
            <a:off x="4055372" y="7326938"/>
            <a:ext cx="381739" cy="14422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5" name="四角形: 角を丸くする 54">
            <a:extLst>
              <a:ext uri="{FF2B5EF4-FFF2-40B4-BE49-F238E27FC236}">
                <a16:creationId xmlns:a16="http://schemas.microsoft.com/office/drawing/2014/main" id="{CBBE9BEE-D86F-4300-83D7-67CDC5EEC074}"/>
              </a:ext>
            </a:extLst>
          </p:cNvPr>
          <p:cNvSpPr/>
          <p:nvPr/>
        </p:nvSpPr>
        <p:spPr>
          <a:xfrm>
            <a:off x="4504773" y="7318456"/>
            <a:ext cx="381739" cy="152707"/>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6" name="吹き出し: 四角形 55">
            <a:extLst>
              <a:ext uri="{FF2B5EF4-FFF2-40B4-BE49-F238E27FC236}">
                <a16:creationId xmlns:a16="http://schemas.microsoft.com/office/drawing/2014/main" id="{6112A7B4-28C2-4CCB-AF68-20F88B9F9275}"/>
              </a:ext>
            </a:extLst>
          </p:cNvPr>
          <p:cNvSpPr/>
          <p:nvPr/>
        </p:nvSpPr>
        <p:spPr>
          <a:xfrm>
            <a:off x="5588198" y="4378599"/>
            <a:ext cx="1182670" cy="655205"/>
          </a:xfrm>
          <a:prstGeom prst="wedgeRectCallout">
            <a:avLst>
              <a:gd name="adj1" fmla="val -5602"/>
              <a:gd name="adj2" fmla="val 74065"/>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900" dirty="0">
                <a:solidFill>
                  <a:schemeClr val="tx1"/>
                </a:solidFill>
                <a:latin typeface="メイリオ" panose="020B0604030504040204" pitchFamily="50" charset="-128"/>
                <a:ea typeface="メイリオ" panose="020B0604030504040204" pitchFamily="50" charset="-128"/>
              </a:rPr>
              <a:t>指導に使うことができる資料を見極め、有効に活用しましょう。</a:t>
            </a:r>
            <a:endParaRPr lang="en-US" altLang="ja-JP" sz="900" dirty="0">
              <a:solidFill>
                <a:schemeClr val="tx1"/>
              </a:solidFill>
              <a:latin typeface="メイリオ" panose="020B0604030504040204" pitchFamily="50" charset="-128"/>
              <a:ea typeface="メイリオ" panose="020B0604030504040204" pitchFamily="50" charset="-128"/>
            </a:endParaRPr>
          </a:p>
        </p:txBody>
      </p:sp>
      <p:sp>
        <p:nvSpPr>
          <p:cNvPr id="58" name="テキスト ボックス 57">
            <a:extLst>
              <a:ext uri="{FF2B5EF4-FFF2-40B4-BE49-F238E27FC236}">
                <a16:creationId xmlns:a16="http://schemas.microsoft.com/office/drawing/2014/main" id="{E6D5F2C7-5CF6-48D8-8C15-71D20BC1B69E}"/>
              </a:ext>
            </a:extLst>
          </p:cNvPr>
          <p:cNvSpPr txBox="1"/>
          <p:nvPr/>
        </p:nvSpPr>
        <p:spPr>
          <a:xfrm>
            <a:off x="133893" y="8180477"/>
            <a:ext cx="3076965" cy="415498"/>
          </a:xfrm>
          <a:prstGeom prst="rect">
            <a:avLst/>
          </a:prstGeom>
          <a:noFill/>
          <a:ln>
            <a:solidFill>
              <a:schemeClr val="tx1"/>
            </a:solidFill>
          </a:ln>
        </p:spPr>
        <p:txBody>
          <a:bodyPr wrap="square" rtlCol="0">
            <a:spAutoFit/>
          </a:bodyPr>
          <a:lstStyle/>
          <a:p>
            <a:pPr algn="just"/>
            <a:r>
              <a:rPr lang="ja-JP" altLang="en-US" sz="1050" dirty="0">
                <a:latin typeface="ＭＳ ゴシック" panose="020B0609070205080204" pitchFamily="49" charset="-128"/>
                <a:ea typeface="ＭＳ ゴシック" panose="020B0609070205080204" pitchFamily="49" charset="-128"/>
              </a:rPr>
              <a:t>ダウンロードの</a:t>
            </a:r>
            <a:r>
              <a:rPr lang="ja-JP" altLang="en-US" sz="1050" b="1" u="sng" dirty="0">
                <a:solidFill>
                  <a:srgbClr val="FF0000"/>
                </a:solidFill>
                <a:latin typeface="ＭＳ ゴシック" panose="020B0609070205080204" pitchFamily="49" charset="-128"/>
                <a:ea typeface="ＭＳ ゴシック" panose="020B0609070205080204" pitchFamily="49" charset="-128"/>
              </a:rPr>
              <a:t>有効期限が５月末日となっている問題</a:t>
            </a:r>
            <a:r>
              <a:rPr lang="ja-JP" altLang="en-US" sz="1050" dirty="0">
                <a:latin typeface="ＭＳ ゴシック" panose="020B0609070205080204" pitchFamily="49" charset="-128"/>
                <a:ea typeface="ＭＳ ゴシック" panose="020B0609070205080204" pitchFamily="49" charset="-128"/>
              </a:rPr>
              <a:t>がありますので注意が必要です。</a:t>
            </a:r>
          </a:p>
        </p:txBody>
      </p:sp>
      <p:sp>
        <p:nvSpPr>
          <p:cNvPr id="59" name="テキスト ボックス 58">
            <a:extLst>
              <a:ext uri="{FF2B5EF4-FFF2-40B4-BE49-F238E27FC236}">
                <a16:creationId xmlns:a16="http://schemas.microsoft.com/office/drawing/2014/main" id="{1080C0E7-63E5-497F-9001-1CF395D5B48C}"/>
              </a:ext>
            </a:extLst>
          </p:cNvPr>
          <p:cNvSpPr txBox="1"/>
          <p:nvPr/>
        </p:nvSpPr>
        <p:spPr>
          <a:xfrm>
            <a:off x="3520440" y="7564628"/>
            <a:ext cx="3106805" cy="415498"/>
          </a:xfrm>
          <a:prstGeom prst="rect">
            <a:avLst/>
          </a:prstGeom>
          <a:noFill/>
          <a:ln>
            <a:solidFill>
              <a:schemeClr val="tx1"/>
            </a:solidFill>
          </a:ln>
        </p:spPr>
        <p:txBody>
          <a:bodyPr wrap="square" rtlCol="0">
            <a:spAutoFit/>
          </a:bodyPr>
          <a:lstStyle/>
          <a:p>
            <a:pPr algn="just"/>
            <a:r>
              <a:rPr lang="ja-JP" altLang="en-US" sz="1050" dirty="0">
                <a:latin typeface="ＭＳ ゴシック" panose="020B0609070205080204" pitchFamily="49" charset="-128"/>
                <a:ea typeface="ＭＳ ゴシック" panose="020B0609070205080204" pitchFamily="49" charset="-128"/>
              </a:rPr>
              <a:t>パスワードが入力できる環境にあれば、いつでもどこからでもダウンロードできます。</a:t>
            </a:r>
          </a:p>
        </p:txBody>
      </p:sp>
      <p:cxnSp>
        <p:nvCxnSpPr>
          <p:cNvPr id="61" name="直線コネクタ 60">
            <a:extLst>
              <a:ext uri="{FF2B5EF4-FFF2-40B4-BE49-F238E27FC236}">
                <a16:creationId xmlns:a16="http://schemas.microsoft.com/office/drawing/2014/main" id="{CBC00205-8C29-4099-A6E2-B102C3B2B25F}"/>
              </a:ext>
            </a:extLst>
          </p:cNvPr>
          <p:cNvCxnSpPr>
            <a:cxnSpLocks/>
          </p:cNvCxnSpPr>
          <p:nvPr/>
        </p:nvCxnSpPr>
        <p:spPr>
          <a:xfrm>
            <a:off x="3372232" y="5394073"/>
            <a:ext cx="0" cy="3201902"/>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pic>
        <p:nvPicPr>
          <p:cNvPr id="64" name="図 63">
            <a:extLst>
              <a:ext uri="{FF2B5EF4-FFF2-40B4-BE49-F238E27FC236}">
                <a16:creationId xmlns:a16="http://schemas.microsoft.com/office/drawing/2014/main" id="{B9025174-41CC-475A-A4B1-9BC5BF9FE9A6}"/>
              </a:ext>
            </a:extLst>
          </p:cNvPr>
          <p:cNvPicPr>
            <a:picLocks noChangeAspect="1"/>
          </p:cNvPicPr>
          <p:nvPr/>
        </p:nvPicPr>
        <p:blipFill>
          <a:blip r:embed="rId12"/>
          <a:stretch>
            <a:fillRect/>
          </a:stretch>
        </p:blipFill>
        <p:spPr>
          <a:xfrm>
            <a:off x="6360398" y="7991635"/>
            <a:ext cx="410470" cy="637892"/>
          </a:xfrm>
          <a:prstGeom prst="rect">
            <a:avLst/>
          </a:prstGeom>
        </p:spPr>
      </p:pic>
      <p:sp>
        <p:nvSpPr>
          <p:cNvPr id="65" name="吹き出し: 四角形 64">
            <a:extLst>
              <a:ext uri="{FF2B5EF4-FFF2-40B4-BE49-F238E27FC236}">
                <a16:creationId xmlns:a16="http://schemas.microsoft.com/office/drawing/2014/main" id="{732EFBC9-C9E6-4217-B39E-FBCBD31AA64C}"/>
              </a:ext>
            </a:extLst>
          </p:cNvPr>
          <p:cNvSpPr/>
          <p:nvPr/>
        </p:nvSpPr>
        <p:spPr>
          <a:xfrm>
            <a:off x="3533606" y="8012149"/>
            <a:ext cx="2756183" cy="592640"/>
          </a:xfrm>
          <a:prstGeom prst="wedgeRectCallout">
            <a:avLst>
              <a:gd name="adj1" fmla="val 52733"/>
              <a:gd name="adj2" fmla="val 1959"/>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000" dirty="0">
                <a:solidFill>
                  <a:schemeClr val="tx1"/>
                </a:solidFill>
                <a:latin typeface="メイリオ" panose="020B0604030504040204" pitchFamily="50" charset="-128"/>
                <a:ea typeface="メイリオ" panose="020B0604030504040204" pitchFamily="50" charset="-128"/>
              </a:rPr>
              <a:t>「みやざきの子どもたちの未来のために！」次の学年へ学習状況の確実な引き継ぎをお願いします。</a:t>
            </a:r>
            <a:endParaRPr lang="en-US" altLang="ja-JP" sz="10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5881173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8569</TotalTime>
  <Words>750</Words>
  <Application>Microsoft Office PowerPoint</Application>
  <PresentationFormat>画面に合わせる (4:3)</PresentationFormat>
  <Paragraphs>42</Paragraphs>
  <Slides>1</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AR悠々ゴシック体E</vt:lpstr>
      <vt:lpstr>AR浪漫明朝体U</vt:lpstr>
      <vt:lpstr>Meiryo UI</vt:lpstr>
      <vt:lpstr>ＭＳ ゴシック</vt:lpstr>
      <vt:lpstr>ＭＳ 明朝</vt:lpstr>
      <vt:lpstr>メイリオ</vt:lpstr>
      <vt:lpstr>游ゴシック</vt:lpstr>
      <vt:lpstr>Arial</vt:lpstr>
      <vt:lpstr>Calibri</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永山 新一</dc:creator>
  <cp:lastModifiedBy>川崎 昌彦</cp:lastModifiedBy>
  <cp:revision>601</cp:revision>
  <cp:lastPrinted>2021-01-25T07:19:52Z</cp:lastPrinted>
  <dcterms:created xsi:type="dcterms:W3CDTF">2017-04-14T01:55:03Z</dcterms:created>
  <dcterms:modified xsi:type="dcterms:W3CDTF">2021-01-28T09:12:37Z</dcterms:modified>
</cp:coreProperties>
</file>