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267" r:id="rId2"/>
  </p:sldIdLst>
  <p:sldSz cx="7775575" cy="10907713"/>
  <p:notesSz cx="6807200" cy="9939338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6" userDrawn="1">
          <p15:clr>
            <a:srgbClr val="A4A3A4"/>
          </p15:clr>
        </p15:guide>
        <p15:guide id="2" pos="2170" userDrawn="1">
          <p15:clr>
            <a:srgbClr val="A4A3A4"/>
          </p15:clr>
        </p15:guide>
        <p15:guide id="3" orient="horz" pos="3131">
          <p15:clr>
            <a:srgbClr val="A4A3A4"/>
          </p15:clr>
        </p15:guide>
        <p15:guide id="4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8F148"/>
    <a:srgbClr val="F7ED0A"/>
    <a:srgbClr val="FAEE66"/>
    <a:srgbClr val="F5E724"/>
    <a:srgbClr val="EEEA1B"/>
    <a:srgbClr val="DEED35"/>
    <a:srgbClr val="E8D6BB"/>
    <a:srgbClr val="C9CACA"/>
    <a:srgbClr val="2318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8597" autoAdjust="0"/>
  </p:normalViewPr>
  <p:slideViewPr>
    <p:cSldViewPr snapToGrid="0">
      <p:cViewPr varScale="1">
        <p:scale>
          <a:sx n="125" d="100"/>
          <a:sy n="125" d="100"/>
        </p:scale>
        <p:origin x="408" y="102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-2982" y="-102"/>
      </p:cViewPr>
      <p:guideLst>
        <p:guide orient="horz" pos="3156"/>
        <p:guide pos="2170"/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50279" cy="496741"/>
          </a:xfrm>
          <a:prstGeom prst="rect">
            <a:avLst/>
          </a:prstGeom>
        </p:spPr>
        <p:txBody>
          <a:bodyPr vert="horz" lIns="86161" tIns="43080" rIns="86161" bIns="43080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447" y="0"/>
            <a:ext cx="2950279" cy="496741"/>
          </a:xfrm>
          <a:prstGeom prst="rect">
            <a:avLst/>
          </a:prstGeom>
        </p:spPr>
        <p:txBody>
          <a:bodyPr vert="horz" lIns="86161" tIns="43080" rIns="86161" bIns="43080" rtlCol="0"/>
          <a:lstStyle>
            <a:lvl1pPr algn="r">
              <a:defRPr sz="1100"/>
            </a:lvl1pPr>
          </a:lstStyle>
          <a:p>
            <a:fld id="{EA4C0380-2DE9-498B-B68D-60B46204BA80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441089"/>
            <a:ext cx="2950279" cy="496740"/>
          </a:xfrm>
          <a:prstGeom prst="rect">
            <a:avLst/>
          </a:prstGeom>
        </p:spPr>
        <p:txBody>
          <a:bodyPr vert="horz" lIns="86161" tIns="43080" rIns="86161" bIns="43080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447" y="9441089"/>
            <a:ext cx="2950279" cy="496740"/>
          </a:xfrm>
          <a:prstGeom prst="rect">
            <a:avLst/>
          </a:prstGeom>
        </p:spPr>
        <p:txBody>
          <a:bodyPr vert="horz" lIns="86161" tIns="43080" rIns="86161" bIns="43080" rtlCol="0" anchor="b"/>
          <a:lstStyle>
            <a:lvl1pPr algn="r">
              <a:defRPr sz="1100"/>
            </a:lvl1pPr>
          </a:lstStyle>
          <a:p>
            <a:fld id="{78A262EF-70DF-4926-8929-0A60A2E81D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4052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9786" cy="498693"/>
          </a:xfrm>
          <a:prstGeom prst="rect">
            <a:avLst/>
          </a:prstGeom>
        </p:spPr>
        <p:txBody>
          <a:bodyPr vert="horz" lIns="91556" tIns="45778" rIns="91556" bIns="45778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2" y="0"/>
            <a:ext cx="2949786" cy="498693"/>
          </a:xfrm>
          <a:prstGeom prst="rect">
            <a:avLst/>
          </a:prstGeom>
        </p:spPr>
        <p:txBody>
          <a:bodyPr vert="horz" lIns="91556" tIns="45778" rIns="91556" bIns="45778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8213" y="1241425"/>
            <a:ext cx="239077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6" tIns="45778" rIns="91556" bIns="4577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9"/>
            <a:ext cx="5445760" cy="3913614"/>
          </a:xfrm>
          <a:prstGeom prst="rect">
            <a:avLst/>
          </a:prstGeom>
        </p:spPr>
        <p:txBody>
          <a:bodyPr vert="horz" lIns="91556" tIns="45778" rIns="91556" bIns="4577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650"/>
            <a:ext cx="2949786" cy="498692"/>
          </a:xfrm>
          <a:prstGeom prst="rect">
            <a:avLst/>
          </a:prstGeom>
        </p:spPr>
        <p:txBody>
          <a:bodyPr vert="horz" lIns="91556" tIns="45778" rIns="91556" bIns="45778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2" y="9440650"/>
            <a:ext cx="2949786" cy="498692"/>
          </a:xfrm>
          <a:prstGeom prst="rect">
            <a:avLst/>
          </a:prstGeom>
        </p:spPr>
        <p:txBody>
          <a:bodyPr vert="horz" lIns="91556" tIns="45778" rIns="91556" bIns="45778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7762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eaLnBrk="1" fontAlgn="base" hangingPunct="1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eaLnBrk="1" fontAlgn="base" hangingPunct="1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eaLnBrk="1" fontAlgn="base" hangingPunct="1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eaLnBrk="1" fontAlgn="base" hangingPunct="1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eaLnBrk="1" fontAlgn="base" hangingPunct="1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テキスト, 手紙&#10;&#10;自動的に生成された説明">
            <a:extLst>
              <a:ext uri="{FF2B5EF4-FFF2-40B4-BE49-F238E27FC236}">
                <a16:creationId xmlns:a16="http://schemas.microsoft.com/office/drawing/2014/main" id="{214B46B5-E995-C696-0CE4-E703B71E25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31" y="0"/>
            <a:ext cx="7619713" cy="10907713"/>
          </a:xfrm>
          <a:prstGeom prst="rect">
            <a:avLst/>
          </a:prstGeom>
        </p:spPr>
      </p:pic>
      <p:pic>
        <p:nvPicPr>
          <p:cNvPr id="7" name="図 6" descr="アイコン&#10;&#10;自動的に生成された説明">
            <a:extLst>
              <a:ext uri="{FF2B5EF4-FFF2-40B4-BE49-F238E27FC236}">
                <a16:creationId xmlns:a16="http://schemas.microsoft.com/office/drawing/2014/main" id="{F7F1A7F6-2355-402D-6C75-EA119F302DE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13" t="36646" r="7390" b="48995"/>
          <a:stretch/>
        </p:blipFill>
        <p:spPr>
          <a:xfrm>
            <a:off x="649287" y="4630421"/>
            <a:ext cx="6477000" cy="1536700"/>
          </a:xfrm>
          <a:prstGeom prst="rect">
            <a:avLst/>
          </a:prstGeom>
        </p:spPr>
      </p:pic>
      <p:sp>
        <p:nvSpPr>
          <p:cNvPr id="10" name="object 2">
            <a:extLst>
              <a:ext uri="{FF2B5EF4-FFF2-40B4-BE49-F238E27FC236}">
                <a16:creationId xmlns:a16="http://schemas.microsoft.com/office/drawing/2014/main" id="{E53E8A73-C8E2-4A4F-4909-B3BA3209B011}"/>
              </a:ext>
            </a:extLst>
          </p:cNvPr>
          <p:cNvSpPr txBox="1"/>
          <p:nvPr/>
        </p:nvSpPr>
        <p:spPr>
          <a:xfrm>
            <a:off x="1077961" y="5095906"/>
            <a:ext cx="5745755" cy="632224"/>
          </a:xfrm>
          <a:prstGeom prst="rect">
            <a:avLst/>
          </a:prstGeom>
          <a:noFill/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000" b="1" spc="75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B"/>
              </a:rPr>
              <a:t>20</a:t>
            </a:r>
            <a:r>
              <a:rPr lang="en-US" altLang="ja-JP" sz="4000" b="1" spc="75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B"/>
              </a:rPr>
              <a:t>24</a:t>
            </a:r>
            <a:r>
              <a:rPr sz="4000" b="1" spc="75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B"/>
              </a:rPr>
              <a:t>.</a:t>
            </a:r>
            <a:r>
              <a:rPr lang="en-US" altLang="ja-JP" sz="4000" b="1" spc="75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B"/>
              </a:rPr>
              <a:t>6</a:t>
            </a:r>
            <a:r>
              <a:rPr sz="4000" b="1" spc="75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B"/>
              </a:rPr>
              <a:t>/</a:t>
            </a:r>
            <a:r>
              <a:rPr lang="en-US" altLang="ja-JP" sz="4000" b="1" spc="75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B"/>
              </a:rPr>
              <a:t>14</a:t>
            </a:r>
            <a:r>
              <a:rPr sz="4000" b="1" spc="112" baseline="6944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B"/>
              </a:rPr>
              <a:t>（</a:t>
            </a:r>
            <a:r>
              <a:rPr sz="4000" b="1" spc="262" baseline="6944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B"/>
              </a:rPr>
              <a:t>金</a:t>
            </a:r>
            <a:r>
              <a:rPr sz="4000" b="1" spc="-600" baseline="7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B"/>
              </a:rPr>
              <a:t>）</a:t>
            </a:r>
            <a:r>
              <a:rPr lang="ja-JP" altLang="en-US" sz="4000" b="1" spc="-600" baseline="7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B"/>
              </a:rPr>
              <a:t>～</a:t>
            </a:r>
            <a:r>
              <a:rPr lang="ja-JP" altLang="en-US" sz="4000" b="1" spc="75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B"/>
              </a:rPr>
              <a:t> </a:t>
            </a:r>
            <a:r>
              <a:rPr lang="en-US" altLang="ja-JP" sz="4000" b="1" spc="75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B"/>
              </a:rPr>
              <a:t>7/3</a:t>
            </a:r>
            <a:r>
              <a:rPr lang="ja-JP" altLang="en-US" sz="4000" b="1" spc="112" baseline="6944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B"/>
              </a:rPr>
              <a:t>（水</a:t>
            </a:r>
            <a:r>
              <a:rPr lang="ja-JP" altLang="en-US" sz="4000" b="1" spc="-600" baseline="7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B"/>
              </a:rPr>
              <a:t>） 　</a:t>
            </a:r>
            <a:endParaRPr sz="4000" baseline="6944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小塚ゴシック Pro B"/>
            </a:endParaRPr>
          </a:p>
        </p:txBody>
      </p:sp>
      <p:sp>
        <p:nvSpPr>
          <p:cNvPr id="11" name="object 12">
            <a:extLst>
              <a:ext uri="{FF2B5EF4-FFF2-40B4-BE49-F238E27FC236}">
                <a16:creationId xmlns:a16="http://schemas.microsoft.com/office/drawing/2014/main" id="{F555D77D-E23A-AAB5-96F3-6043B90485EA}"/>
              </a:ext>
            </a:extLst>
          </p:cNvPr>
          <p:cNvSpPr txBox="1"/>
          <p:nvPr/>
        </p:nvSpPr>
        <p:spPr>
          <a:xfrm>
            <a:off x="526663" y="3049882"/>
            <a:ext cx="6722248" cy="146123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600" spc="-2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B"/>
              </a:rPr>
              <a:t>　西諸県地区で採用されている教科書も含め、児童生徒が小学校、中学校、</a:t>
            </a:r>
            <a:endParaRPr lang="en-US" altLang="ja-JP" sz="1600" spc="-2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小塚ゴシック Pro B"/>
            </a:endParaRPr>
          </a:p>
          <a:p>
            <a:pPr>
              <a:lnSpc>
                <a:spcPct val="150000"/>
              </a:lnSpc>
            </a:pPr>
            <a:r>
              <a:rPr lang="ja-JP" altLang="en-US" sz="1600" spc="-2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B"/>
              </a:rPr>
              <a:t>高等学校、特別支援学校で使用するいろいろな発行者の教科書の見本本を</a:t>
            </a:r>
            <a:endParaRPr lang="en-US" altLang="ja-JP" sz="1600" spc="-2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小塚ゴシック Pro B"/>
            </a:endParaRPr>
          </a:p>
          <a:p>
            <a:pPr>
              <a:lnSpc>
                <a:spcPct val="150000"/>
              </a:lnSpc>
            </a:pPr>
            <a:r>
              <a:rPr lang="ja-JP" altLang="en-US" sz="1600" spc="-2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B"/>
              </a:rPr>
              <a:t>多数展示しています。　</a:t>
            </a:r>
            <a:endParaRPr lang="en-US" altLang="ja-JP" sz="1600" spc="-2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小塚ゴシック Pro B"/>
            </a:endParaRPr>
          </a:p>
          <a:p>
            <a:pPr>
              <a:lnSpc>
                <a:spcPct val="150000"/>
              </a:lnSpc>
            </a:pPr>
            <a:r>
              <a:rPr lang="ja-JP" altLang="en-US" sz="1600" spc="-2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B"/>
              </a:rPr>
              <a:t>　ぜひ</a:t>
            </a:r>
            <a:r>
              <a:rPr lang="ja-JP" altLang="en-US" sz="1600" spc="-2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ご覧になってください。</a:t>
            </a:r>
            <a:endParaRPr lang="en-US" altLang="ja-JP" sz="1600" spc="-2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小塚ゴシック Pro M"/>
            </a:endParaRP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B4782554-9816-C629-CED3-BB3A1F4F1CC6}"/>
              </a:ext>
            </a:extLst>
          </p:cNvPr>
          <p:cNvSpPr txBox="1"/>
          <p:nvPr/>
        </p:nvSpPr>
        <p:spPr>
          <a:xfrm>
            <a:off x="1244254" y="7512491"/>
            <a:ext cx="1822799" cy="26353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ja-JP" altLang="en-US" sz="1600" spc="65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B"/>
              </a:rPr>
              <a:t>小林市立図書館</a:t>
            </a:r>
            <a:endParaRPr sz="1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小塚ゴシック Pro B"/>
            </a:endParaRPr>
          </a:p>
        </p:txBody>
      </p:sp>
      <p:sp>
        <p:nvSpPr>
          <p:cNvPr id="13" name="object 4">
            <a:extLst>
              <a:ext uri="{FF2B5EF4-FFF2-40B4-BE49-F238E27FC236}">
                <a16:creationId xmlns:a16="http://schemas.microsoft.com/office/drawing/2014/main" id="{875CD874-9D63-C10A-D182-0D84F8C0EB83}"/>
              </a:ext>
            </a:extLst>
          </p:cNvPr>
          <p:cNvSpPr txBox="1"/>
          <p:nvPr/>
        </p:nvSpPr>
        <p:spPr>
          <a:xfrm>
            <a:off x="732538" y="8980361"/>
            <a:ext cx="3384000" cy="6194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lang="ja-JP" altLang="en-US" sz="2800" spc="75" baseline="3267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小林教科書センター</a:t>
            </a:r>
            <a:endParaRPr lang="en-US" altLang="ja-JP" sz="2800" spc="75" baseline="3267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小塚ゴシック Pro M"/>
            </a:endParaRPr>
          </a:p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lang="ja-JP" altLang="en-US" sz="2000" spc="75" baseline="3267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（事務局　南部教育事務所）</a:t>
            </a:r>
            <a:endParaRPr sz="2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小塚ゴシック Pro R"/>
            </a:endParaRPr>
          </a:p>
        </p:txBody>
      </p:sp>
      <p:sp>
        <p:nvSpPr>
          <p:cNvPr id="14" name="object 9">
            <a:extLst>
              <a:ext uri="{FF2B5EF4-FFF2-40B4-BE49-F238E27FC236}">
                <a16:creationId xmlns:a16="http://schemas.microsoft.com/office/drawing/2014/main" id="{3F72665E-AAE4-4C58-0A98-70A8E91A7A03}"/>
              </a:ext>
            </a:extLst>
          </p:cNvPr>
          <p:cNvSpPr txBox="1"/>
          <p:nvPr/>
        </p:nvSpPr>
        <p:spPr>
          <a:xfrm>
            <a:off x="3813185" y="7512171"/>
            <a:ext cx="3564000" cy="26417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lang="ja-JP" altLang="en-US" sz="1600" spc="155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午前</a:t>
            </a:r>
            <a:r>
              <a:rPr lang="en-US" altLang="ja-JP" sz="1600" spc="155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9</a:t>
            </a:r>
            <a:r>
              <a:rPr lang="ja-JP" altLang="en-US" sz="1600" spc="155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時</a:t>
            </a:r>
            <a:r>
              <a:rPr lang="en-US" altLang="ja-JP" sz="1600" spc="155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30</a:t>
            </a:r>
            <a:r>
              <a:rPr lang="ja-JP" altLang="en-US" sz="1600" spc="155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分から午後</a:t>
            </a:r>
            <a:r>
              <a:rPr lang="en-US" altLang="ja-JP" sz="1600" spc="155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4</a:t>
            </a:r>
            <a:r>
              <a:rPr lang="ja-JP" altLang="en-US" sz="1600" spc="155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時</a:t>
            </a:r>
            <a:r>
              <a:rPr lang="en-US" altLang="ja-JP" sz="1600" spc="155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30</a:t>
            </a:r>
            <a:r>
              <a:rPr lang="ja-JP" altLang="en-US" sz="1600" spc="155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分まで</a:t>
            </a:r>
            <a:endParaRPr sz="1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小塚ゴシック Pro M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80E64C4B-5C4D-9E65-2788-D988728BD5D2}"/>
              </a:ext>
            </a:extLst>
          </p:cNvPr>
          <p:cNvSpPr txBox="1"/>
          <p:nvPr/>
        </p:nvSpPr>
        <p:spPr>
          <a:xfrm>
            <a:off x="624538" y="9635596"/>
            <a:ext cx="3600000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26670" algn="ctr">
              <a:lnSpc>
                <a:spcPct val="100000"/>
              </a:lnSpc>
              <a:spcBef>
                <a:spcPts val="5"/>
              </a:spcBef>
            </a:pPr>
            <a:r>
              <a:rPr sz="2000" baseline="6944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Arial"/>
              </a:rPr>
              <a:t>Tel.</a:t>
            </a:r>
            <a:r>
              <a:rPr lang="ja-JP" altLang="en-US" sz="2000" baseline="6944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Arial"/>
              </a:rPr>
              <a:t>　</a:t>
            </a:r>
            <a:r>
              <a:rPr sz="2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Arial"/>
              </a:rPr>
              <a:t>0</a:t>
            </a:r>
            <a:r>
              <a:rPr lang="en-US" altLang="ja-JP" sz="2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Arial"/>
              </a:rPr>
              <a:t>986 -</a:t>
            </a:r>
            <a:r>
              <a:rPr lang="en-US" sz="2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Arial"/>
              </a:rPr>
              <a:t> </a:t>
            </a:r>
            <a:r>
              <a:rPr lang="en-US" altLang="ja-JP" sz="2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Arial"/>
              </a:rPr>
              <a:t>23 </a:t>
            </a:r>
            <a:r>
              <a:rPr sz="2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Arial"/>
              </a:rPr>
              <a:t>-</a:t>
            </a:r>
            <a:r>
              <a:rPr lang="en-US" sz="2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Arial"/>
              </a:rPr>
              <a:t> </a:t>
            </a:r>
            <a:r>
              <a:rPr lang="en-US" altLang="ja-JP" sz="2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Arial"/>
              </a:rPr>
              <a:t>4521</a:t>
            </a:r>
            <a:endParaRPr sz="8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小塚ゴシック Pro R"/>
            </a:endParaRPr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id="{0C0DDA18-B855-6155-0B9E-27E30ADFB30A}"/>
              </a:ext>
            </a:extLst>
          </p:cNvPr>
          <p:cNvSpPr txBox="1"/>
          <p:nvPr/>
        </p:nvSpPr>
        <p:spPr>
          <a:xfrm>
            <a:off x="624538" y="10100904"/>
            <a:ext cx="3600000" cy="226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80"/>
              </a:spcBef>
            </a:pPr>
            <a:r>
              <a:rPr lang="zh-TW" altLang="en-US" sz="1400" spc="-35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Arial" panose="020B0604020202020204" pitchFamily="34" charset="0"/>
              </a:rPr>
              <a:t>〒</a:t>
            </a:r>
            <a:r>
              <a:rPr lang="en-US" altLang="zh-TW" sz="1400" spc="-35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Arial" panose="020B0604020202020204" pitchFamily="34" charset="0"/>
              </a:rPr>
              <a:t>885-0024</a:t>
            </a:r>
            <a:r>
              <a:rPr lang="ja-JP" altLang="en-US" sz="1400" spc="-35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Arial" panose="020B0604020202020204" pitchFamily="34" charset="0"/>
              </a:rPr>
              <a:t>　都城市北原町</a:t>
            </a:r>
            <a:r>
              <a:rPr lang="en-US" altLang="zh-TW" sz="1400" spc="-35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Arial" panose="020B0604020202020204" pitchFamily="34" charset="0"/>
              </a:rPr>
              <a:t>24-21</a:t>
            </a:r>
            <a:endParaRPr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Arial" panose="020B0604020202020204" pitchFamily="34" charset="0"/>
            </a:endParaRP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BF17C513-0443-EC9E-04E6-6DC45190BCD4}"/>
              </a:ext>
            </a:extLst>
          </p:cNvPr>
          <p:cNvGrpSpPr/>
          <p:nvPr/>
        </p:nvGrpSpPr>
        <p:grpSpPr>
          <a:xfrm>
            <a:off x="661924" y="7418706"/>
            <a:ext cx="544013" cy="451105"/>
            <a:chOff x="1105365" y="7343642"/>
            <a:chExt cx="544013" cy="451105"/>
          </a:xfrm>
        </p:grpSpPr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59C7181D-85AC-FE79-8208-457A87AFE25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5365" y="7343642"/>
              <a:ext cx="451105" cy="451105"/>
            </a:xfrm>
            <a:prstGeom prst="rect">
              <a:avLst/>
            </a:prstGeom>
          </p:spPr>
        </p:pic>
        <p:sp>
          <p:nvSpPr>
            <p:cNvPr id="19" name="object 6">
              <a:extLst>
                <a:ext uri="{FF2B5EF4-FFF2-40B4-BE49-F238E27FC236}">
                  <a16:creationId xmlns:a16="http://schemas.microsoft.com/office/drawing/2014/main" id="{BDCF56C3-391E-EA15-7230-9D17914B2DFB}"/>
                </a:ext>
              </a:extLst>
            </p:cNvPr>
            <p:cNvSpPr txBox="1"/>
            <p:nvPr/>
          </p:nvSpPr>
          <p:spPr>
            <a:xfrm>
              <a:off x="1134346" y="7448576"/>
              <a:ext cx="515032" cy="230832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0"/>
                </a:spcBef>
              </a:pPr>
              <a:r>
                <a:rPr sz="1400" spc="114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  <a:cs typeface="小塚ゴシック Pro M"/>
                </a:rPr>
                <a:t>場</a:t>
              </a:r>
              <a:r>
                <a:rPr sz="1400" spc="15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  <a:cs typeface="小塚ゴシック Pro M"/>
                </a:rPr>
                <a:t>所</a:t>
              </a:r>
              <a:endParaRPr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endParaRPr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9F9840E5-3012-AA82-3C50-11EE89307A67}"/>
              </a:ext>
            </a:extLst>
          </p:cNvPr>
          <p:cNvGrpSpPr/>
          <p:nvPr/>
        </p:nvGrpSpPr>
        <p:grpSpPr>
          <a:xfrm>
            <a:off x="3209452" y="7418706"/>
            <a:ext cx="528020" cy="451105"/>
            <a:chOff x="3379574" y="7343642"/>
            <a:chExt cx="528020" cy="451105"/>
          </a:xfrm>
        </p:grpSpPr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E2069F3-2C22-1D56-142A-4FBA2199DE6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79574" y="7343642"/>
              <a:ext cx="451105" cy="451105"/>
            </a:xfrm>
            <a:prstGeom prst="rect">
              <a:avLst/>
            </a:prstGeom>
          </p:spPr>
        </p:pic>
        <p:sp>
          <p:nvSpPr>
            <p:cNvPr id="22" name="object 8">
              <a:extLst>
                <a:ext uri="{FF2B5EF4-FFF2-40B4-BE49-F238E27FC236}">
                  <a16:creationId xmlns:a16="http://schemas.microsoft.com/office/drawing/2014/main" id="{72E4AA13-2D9A-7A77-6FA0-9FE6653AB03E}"/>
                </a:ext>
              </a:extLst>
            </p:cNvPr>
            <p:cNvSpPr txBox="1"/>
            <p:nvPr/>
          </p:nvSpPr>
          <p:spPr>
            <a:xfrm>
              <a:off x="3404741" y="7435898"/>
              <a:ext cx="502853" cy="230832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0"/>
                </a:spcBef>
              </a:pPr>
              <a:r>
                <a:rPr lang="ja-JP" altLang="en-US" sz="1400" spc="85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  <a:cs typeface="小塚ゴシック Pro M"/>
                </a:rPr>
                <a:t>時間</a:t>
              </a:r>
              <a:endParaRPr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endParaRPr>
            </a:p>
          </p:txBody>
        </p:sp>
      </p:grp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C9441C63-B1D4-91A2-4923-AA1817F13D0C}"/>
              </a:ext>
            </a:extLst>
          </p:cNvPr>
          <p:cNvSpPr txBox="1"/>
          <p:nvPr/>
        </p:nvSpPr>
        <p:spPr>
          <a:xfrm>
            <a:off x="536505" y="701355"/>
            <a:ext cx="67025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6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小林・西諸県地区</a:t>
            </a:r>
            <a:r>
              <a:rPr kumimoji="1" lang="ja-JP" altLang="en-US" sz="6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</a:t>
            </a:r>
            <a:endParaRPr kumimoji="1" lang="en-US" altLang="ja-JP" sz="6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algn="ctr"/>
            <a:r>
              <a:rPr kumimoji="1" lang="ja-JP" altLang="en-US" sz="6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教科書展示会</a:t>
            </a:r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AC8CEBE8-DE69-91B3-6D45-4886CFCFC601}"/>
              </a:ext>
            </a:extLst>
          </p:cNvPr>
          <p:cNvSpPr txBox="1"/>
          <p:nvPr/>
        </p:nvSpPr>
        <p:spPr>
          <a:xfrm>
            <a:off x="873881" y="6135188"/>
            <a:ext cx="5744972" cy="46102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lang="en-US" altLang="ja-JP" sz="1400" spc="-2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※</a:t>
            </a:r>
            <a:r>
              <a:rPr lang="ja-JP" altLang="en-US" sz="1400" spc="-2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　休館日と書庫整理のため、６月１７日（月）、６月２４日（月）、</a:t>
            </a:r>
            <a:endParaRPr lang="en-US" altLang="ja-JP" sz="1400" spc="-2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小塚ゴシック Pro M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r>
              <a:rPr lang="ja-JP" altLang="en-US" sz="1400" spc="-2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　７月１日（月）、７月２日（火</a:t>
            </a:r>
            <a:r>
              <a:rPr lang="ja-JP" altLang="en-US" sz="1400" spc="-2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）は除きます</a:t>
            </a:r>
            <a:r>
              <a:rPr lang="ja-JP" altLang="en-US" sz="1400" spc="-2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。</a:t>
            </a:r>
            <a:endParaRPr lang="en-US" altLang="ja-JP" sz="1400" spc="-2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小塚ゴシック Pro M"/>
            </a:endParaRPr>
          </a:p>
        </p:txBody>
      </p:sp>
      <p:sp>
        <p:nvSpPr>
          <p:cNvPr id="29" name="object 12">
            <a:extLst>
              <a:ext uri="{FF2B5EF4-FFF2-40B4-BE49-F238E27FC236}">
                <a16:creationId xmlns:a16="http://schemas.microsoft.com/office/drawing/2014/main" id="{575A2E97-885A-FE11-D3C1-90C2174B1163}"/>
              </a:ext>
            </a:extLst>
          </p:cNvPr>
          <p:cNvSpPr txBox="1"/>
          <p:nvPr/>
        </p:nvSpPr>
        <p:spPr>
          <a:xfrm>
            <a:off x="3755174" y="7871022"/>
            <a:ext cx="3384000" cy="23275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lang="ja-JP" altLang="en-US" sz="1400" spc="-2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（</a:t>
            </a:r>
            <a:r>
              <a:rPr lang="en-US" altLang="ja-JP" sz="1400" spc="-2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※</a:t>
            </a:r>
            <a:r>
              <a:rPr lang="ja-JP" altLang="en-US" sz="1400" spc="-2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　最終日（</a:t>
            </a:r>
            <a:r>
              <a:rPr lang="en-US" altLang="ja-JP" sz="1400" spc="-2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7/3</a:t>
            </a:r>
            <a:r>
              <a:rPr lang="ja-JP" altLang="en-US" sz="1400" spc="-2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）は、午後３時まで）</a:t>
            </a:r>
            <a:endParaRPr sz="7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小塚ゴシック Pro M"/>
            </a:endParaRPr>
          </a:p>
        </p:txBody>
      </p:sp>
      <p:sp>
        <p:nvSpPr>
          <p:cNvPr id="30" name="object 12">
            <a:extLst>
              <a:ext uri="{FF2B5EF4-FFF2-40B4-BE49-F238E27FC236}">
                <a16:creationId xmlns:a16="http://schemas.microsoft.com/office/drawing/2014/main" id="{91449987-0EEE-C689-5E35-9DCDC2C6F10E}"/>
              </a:ext>
            </a:extLst>
          </p:cNvPr>
          <p:cNvSpPr txBox="1"/>
          <p:nvPr/>
        </p:nvSpPr>
        <p:spPr>
          <a:xfrm>
            <a:off x="873881" y="6707378"/>
            <a:ext cx="6252406" cy="46102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lang="en-US" altLang="ja-JP" sz="1400" spc="-2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※</a:t>
            </a:r>
            <a:r>
              <a:rPr lang="ja-JP" altLang="en-US" sz="1400" spc="-2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　土日については、６月１５日（土）、６月１６日（日）、</a:t>
            </a:r>
            <a:endParaRPr lang="en-US" altLang="ja-JP" sz="1400" spc="-2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小塚ゴシック Pro M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r>
              <a:rPr lang="ja-JP" altLang="en-US" sz="1400" spc="-2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　６月２２日（土）、６月２３日（日）のみ展示となります。</a:t>
            </a:r>
            <a:endParaRPr lang="en-US" altLang="ja-JP" sz="1400" spc="-2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小塚ゴシック Pro M"/>
            </a:endParaRP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1939F1C4-6CEE-2EE9-C007-B495B403C503}"/>
              </a:ext>
            </a:extLst>
          </p:cNvPr>
          <p:cNvGrpSpPr/>
          <p:nvPr/>
        </p:nvGrpSpPr>
        <p:grpSpPr>
          <a:xfrm>
            <a:off x="736625" y="510540"/>
            <a:ext cx="6235675" cy="2263140"/>
            <a:chOff x="736625" y="510540"/>
            <a:chExt cx="6235675" cy="2263140"/>
          </a:xfrm>
        </p:grpSpPr>
        <p:cxnSp>
          <p:nvCxnSpPr>
            <p:cNvPr id="32" name="直線コネクタ 31">
              <a:extLst>
                <a:ext uri="{FF2B5EF4-FFF2-40B4-BE49-F238E27FC236}">
                  <a16:creationId xmlns:a16="http://schemas.microsoft.com/office/drawing/2014/main" id="{33404AAA-0C76-F97E-DD06-5104CEF196C2}"/>
                </a:ext>
              </a:extLst>
            </p:cNvPr>
            <p:cNvCxnSpPr>
              <a:cxnSpLocks/>
            </p:cNvCxnSpPr>
            <p:nvPr/>
          </p:nvCxnSpPr>
          <p:spPr>
            <a:xfrm>
              <a:off x="736625" y="510540"/>
              <a:ext cx="6235675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直線コネクタ 32">
              <a:extLst>
                <a:ext uri="{FF2B5EF4-FFF2-40B4-BE49-F238E27FC236}">
                  <a16:creationId xmlns:a16="http://schemas.microsoft.com/office/drawing/2014/main" id="{21A1E5C8-BE5E-23C6-E1FC-3A9D7CDEE66E}"/>
                </a:ext>
              </a:extLst>
            </p:cNvPr>
            <p:cNvCxnSpPr>
              <a:cxnSpLocks/>
            </p:cNvCxnSpPr>
            <p:nvPr/>
          </p:nvCxnSpPr>
          <p:spPr>
            <a:xfrm>
              <a:off x="736625" y="2773680"/>
              <a:ext cx="6235675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8" name="図 37" descr="アイコン&#10;&#10;自動的に生成された説明">
            <a:extLst>
              <a:ext uri="{FF2B5EF4-FFF2-40B4-BE49-F238E27FC236}">
                <a16:creationId xmlns:a16="http://schemas.microsoft.com/office/drawing/2014/main" id="{B0962B5C-66CB-B675-62B8-072F4C63BB4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41" t="73231" r="4101" b="2857"/>
          <a:stretch/>
        </p:blipFill>
        <p:spPr>
          <a:xfrm>
            <a:off x="4721648" y="8286223"/>
            <a:ext cx="2564517" cy="2340422"/>
          </a:xfrm>
          <a:prstGeom prst="rect">
            <a:avLst/>
          </a:prstGeom>
        </p:spPr>
      </p:pic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4AFFCF09-E1E0-8894-3F49-404AAD7C1871}"/>
              </a:ext>
            </a:extLst>
          </p:cNvPr>
          <p:cNvGrpSpPr/>
          <p:nvPr/>
        </p:nvGrpSpPr>
        <p:grpSpPr>
          <a:xfrm>
            <a:off x="696538" y="8812544"/>
            <a:ext cx="3456000" cy="1600200"/>
            <a:chOff x="736625" y="998220"/>
            <a:chExt cx="6235675" cy="1600200"/>
          </a:xfrm>
        </p:grpSpPr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AA21AACE-6B12-5A47-3373-7275584C281E}"/>
                </a:ext>
              </a:extLst>
            </p:cNvPr>
            <p:cNvCxnSpPr>
              <a:cxnSpLocks/>
            </p:cNvCxnSpPr>
            <p:nvPr/>
          </p:nvCxnSpPr>
          <p:spPr>
            <a:xfrm>
              <a:off x="736625" y="998220"/>
              <a:ext cx="623567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A66A55BA-9823-E768-018E-C734B5E4DE77}"/>
                </a:ext>
              </a:extLst>
            </p:cNvPr>
            <p:cNvCxnSpPr>
              <a:cxnSpLocks/>
            </p:cNvCxnSpPr>
            <p:nvPr/>
          </p:nvCxnSpPr>
          <p:spPr>
            <a:xfrm>
              <a:off x="736625" y="2598420"/>
              <a:ext cx="623567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object 4">
            <a:extLst>
              <a:ext uri="{FF2B5EF4-FFF2-40B4-BE49-F238E27FC236}">
                <a16:creationId xmlns:a16="http://schemas.microsoft.com/office/drawing/2014/main" id="{E543DE90-B2BC-B794-5D8D-C9DDB518B332}"/>
              </a:ext>
            </a:extLst>
          </p:cNvPr>
          <p:cNvSpPr txBox="1"/>
          <p:nvPr/>
        </p:nvSpPr>
        <p:spPr>
          <a:xfrm>
            <a:off x="1362823" y="8453666"/>
            <a:ext cx="2123430" cy="31931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sz="2000" spc="112" baseline="3267" dirty="0" err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お問</a:t>
            </a:r>
            <a:r>
              <a:rPr sz="2000" spc="89" baseline="3267" dirty="0" err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い</a:t>
            </a:r>
            <a:r>
              <a:rPr sz="2000" spc="112" baseline="3267" dirty="0" err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合わ</a:t>
            </a:r>
            <a:r>
              <a:rPr sz="2000" spc="52" baseline="3267" dirty="0" err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小塚ゴシック Pro M"/>
              </a:rPr>
              <a:t>せ</a:t>
            </a:r>
            <a:endParaRPr sz="2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小塚ゴシック Pro R"/>
            </a:endParaRPr>
          </a:p>
        </p:txBody>
      </p:sp>
    </p:spTree>
    <p:extLst>
      <p:ext uri="{BB962C8B-B14F-4D97-AF65-F5344CB8AC3E}">
        <p14:creationId xmlns:p14="http://schemas.microsoft.com/office/powerpoint/2010/main" val="2767303167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askul_yomikikakse_a</Template>
  <TotalTime>200</TotalTime>
  <Words>191</Words>
  <Application>Microsoft Office PowerPoint</Application>
  <PresentationFormat>ユーザー設定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UD デジタル 教科書体 N-R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chibayou</dc:creator>
  <cp:lastModifiedBy>齊藤 隆志</cp:lastModifiedBy>
  <cp:revision>50</cp:revision>
  <cp:lastPrinted>2024-05-08T08:01:58Z</cp:lastPrinted>
  <dcterms:created xsi:type="dcterms:W3CDTF">2018-06-05T06:09:19Z</dcterms:created>
  <dcterms:modified xsi:type="dcterms:W3CDTF">2024-05-15T01:42:16Z</dcterms:modified>
</cp:coreProperties>
</file>