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3"/>
  </p:notesMasterIdLst>
  <p:sldIdLst>
    <p:sldId id="256" r:id="rId2"/>
    <p:sldId id="316" r:id="rId3"/>
    <p:sldId id="317" r:id="rId4"/>
    <p:sldId id="318" r:id="rId5"/>
    <p:sldId id="319" r:id="rId6"/>
    <p:sldId id="320" r:id="rId7"/>
    <p:sldId id="321" r:id="rId8"/>
    <p:sldId id="323" r:id="rId9"/>
    <p:sldId id="322" r:id="rId10"/>
    <p:sldId id="324" r:id="rId11"/>
    <p:sldId id="326" r:id="rId12"/>
    <p:sldId id="325" r:id="rId13"/>
    <p:sldId id="327" r:id="rId14"/>
    <p:sldId id="328" r:id="rId15"/>
    <p:sldId id="336" r:id="rId16"/>
    <p:sldId id="329" r:id="rId17"/>
    <p:sldId id="331" r:id="rId18"/>
    <p:sldId id="343" r:id="rId19"/>
    <p:sldId id="345" r:id="rId20"/>
    <p:sldId id="344" r:id="rId21"/>
    <p:sldId id="347"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TR-USER" initials="M" lastIdx="1" clrIdx="0">
    <p:extLst>
      <p:ext uri="{19B8F6BF-5375-455C-9EA6-DF929625EA0E}">
        <p15:presenceInfo xmlns:p15="http://schemas.microsoft.com/office/powerpoint/2012/main" userId="MCTR-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59D"/>
    <a:srgbClr val="FF99CC"/>
    <a:srgbClr val="FBA565"/>
    <a:srgbClr val="CB0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4582" autoAdjust="0"/>
  </p:normalViewPr>
  <p:slideViewPr>
    <p:cSldViewPr snapToGrid="0">
      <p:cViewPr varScale="1">
        <p:scale>
          <a:sx n="85" d="100"/>
          <a:sy n="85" d="100"/>
        </p:scale>
        <p:origin x="158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44"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408B443F-325D-4839-9678-4A2E0452CA86}" type="datetimeFigureOut">
              <a:rPr kumimoji="1" lang="ja-JP" altLang="en-US" smtClean="0"/>
              <a:pPr/>
              <a:t>2021/10/26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F94355E7-1C7A-42D4-A719-8D222B7BDE79}" type="slidenum">
              <a:rPr kumimoji="1" lang="ja-JP" altLang="en-US" smtClean="0"/>
              <a:pPr/>
              <a:t>‹#›</a:t>
            </a:fld>
            <a:endParaRPr kumimoji="1" lang="ja-JP" altLang="en-US"/>
          </a:p>
        </p:txBody>
      </p:sp>
    </p:spTree>
    <p:extLst>
      <p:ext uri="{BB962C8B-B14F-4D97-AF65-F5344CB8AC3E}">
        <p14:creationId xmlns:p14="http://schemas.microsoft.com/office/powerpoint/2010/main" val="1428596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613">
              <a:defRPr/>
            </a:pPr>
            <a:r>
              <a:rPr lang="ja-JP" altLang="en-US" sz="1800" dirty="0">
                <a:latin typeface="HG教科書体" panose="02020609000000000000" pitchFamily="17" charset="-128"/>
                <a:ea typeface="HG教科書体" panose="02020609000000000000" pitchFamily="17" charset="-128"/>
              </a:rPr>
              <a:t>研究紀要　　ページをご覧ください。</a:t>
            </a:r>
            <a:endParaRPr lang="en-US" altLang="ja-JP" sz="1800" dirty="0">
              <a:latin typeface="HG教科書体" panose="02020609000000000000" pitchFamily="17" charset="-128"/>
              <a:ea typeface="HG教科書体" panose="02020609000000000000" pitchFamily="17" charset="-128"/>
            </a:endParaRPr>
          </a:p>
          <a:p>
            <a:endParaRPr lang="en-US" altLang="ja-JP" sz="1800"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ただいまより、「令和３年度第６２回宮崎県学校体育研究発表大会」</a:t>
            </a:r>
            <a:endParaRPr lang="en-US" altLang="ja-JP" sz="1800" dirty="0">
              <a:latin typeface="HG教科書体" panose="02020609000000000000" pitchFamily="17" charset="-128"/>
              <a:ea typeface="HG教科書体" panose="02020609000000000000" pitchFamily="17" charset="-128"/>
            </a:endParaRPr>
          </a:p>
          <a:p>
            <a:r>
              <a:rPr lang="ja-JP" altLang="en-US" sz="1800" dirty="0">
                <a:latin typeface="HG教科書体" panose="02020609000000000000" pitchFamily="17" charset="-128"/>
                <a:ea typeface="HG教科書体" panose="02020609000000000000" pitchFamily="17" charset="-128"/>
              </a:rPr>
              <a:t>今年度の研究の概要と、本日の授業公開の視点を説明させていただきます。</a:t>
            </a:r>
            <a:endParaRPr lang="en-US" altLang="ja-JP" sz="1800" dirty="0">
              <a:latin typeface="HG教科書体" panose="02020609000000000000" pitchFamily="17" charset="-128"/>
              <a:ea typeface="HG教科書体" panose="02020609000000000000" pitchFamily="17" charset="-128"/>
            </a:endParaRPr>
          </a:p>
          <a:p>
            <a:r>
              <a:rPr lang="ja-JP" altLang="en-US" sz="1800" dirty="0">
                <a:latin typeface="HG教科書体" panose="02020609000000000000" pitchFamily="17" charset="-128"/>
                <a:ea typeface="HG教科書体" panose="02020609000000000000" pitchFamily="17" charset="-128"/>
              </a:rPr>
              <a:t>担当するのは、宮崎県（　　　　　　　　　　）研究部長の（　　　　　　　　　　）です。よろしくお願いいたします。</a:t>
            </a:r>
            <a:endParaRPr lang="en-US" altLang="ja-JP" sz="1800" dirty="0">
              <a:latin typeface="HG教科書体" panose="02020609000000000000" pitchFamily="17" charset="-128"/>
              <a:ea typeface="HG教科書体" panose="02020609000000000000" pitchFamily="17" charset="-128"/>
            </a:endParaRPr>
          </a:p>
        </p:txBody>
      </p:sp>
      <p:sp>
        <p:nvSpPr>
          <p:cNvPr id="4" name="スライド番号プレースホルダー 3"/>
          <p:cNvSpPr>
            <a:spLocks noGrp="1"/>
          </p:cNvSpPr>
          <p:nvPr>
            <p:ph type="sldNum" sz="quarter" idx="10"/>
          </p:nvPr>
        </p:nvSpPr>
        <p:spPr/>
        <p:txBody>
          <a:bodyPr/>
          <a:lstStyle/>
          <a:p>
            <a:fld id="{F94355E7-1C7A-42D4-A719-8D222B7BDE79}" type="slidenum">
              <a:rPr kumimoji="1" lang="ja-JP" altLang="en-US" smtClean="0"/>
              <a:pPr/>
              <a:t>1</a:t>
            </a:fld>
            <a:endParaRPr kumimoji="1" lang="ja-JP" altLang="en-US"/>
          </a:p>
        </p:txBody>
      </p:sp>
    </p:spTree>
    <p:extLst>
      <p:ext uri="{BB962C8B-B14F-4D97-AF65-F5344CB8AC3E}">
        <p14:creationId xmlns:p14="http://schemas.microsoft.com/office/powerpoint/2010/main" val="221502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solidFill>
                  <a:srgbClr val="FF0000"/>
                </a:solidFill>
                <a:latin typeface="HG教科書体" panose="02020609000000000000" pitchFamily="17" charset="-128"/>
                <a:ea typeface="HG教科書体" panose="02020609000000000000" pitchFamily="17" charset="-128"/>
              </a:rPr>
              <a:t>指導方法の工夫では、</a:t>
            </a:r>
            <a:endParaRPr lang="en-US" altLang="ja-JP" sz="1800" dirty="0">
              <a:solidFill>
                <a:srgbClr val="FF0000"/>
              </a:solidFill>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球技などにおける、児童生徒の姿に対する手立ての一体化表の作成及び活用について研究を進めました。</a:t>
            </a:r>
            <a:endParaRPr lang="en-US" altLang="ja-JP" sz="1800" dirty="0">
              <a:latin typeface="HG教科書体" panose="02020609000000000000" pitchFamily="17" charset="-128"/>
              <a:ea typeface="HG教科書体" panose="02020609000000000000" pitchFamily="17" charset="-128"/>
            </a:endParaRPr>
          </a:p>
          <a:p>
            <a:endParaRPr lang="en-US" altLang="ja-JP" sz="1800" dirty="0">
              <a:latin typeface="HG教科書体" panose="02020609000000000000" pitchFamily="17" charset="-128"/>
              <a:ea typeface="HG教科書体" panose="02020609000000000000" pitchFamily="17" charset="-128"/>
            </a:endParaRPr>
          </a:p>
          <a:p>
            <a:endParaRPr lang="ja-JP" altLang="en-US" sz="1800" dirty="0">
              <a:latin typeface="HG教科書体" panose="02020609000000000000" pitchFamily="17" charset="-128"/>
              <a:ea typeface="HG教科書体" panose="02020609000000000000" pitchFamily="17"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10</a:t>
            </a:fld>
            <a:endParaRPr kumimoji="1" lang="ja-JP" altLang="en-US"/>
          </a:p>
        </p:txBody>
      </p:sp>
    </p:spTree>
    <p:extLst>
      <p:ext uri="{BB962C8B-B14F-4D97-AF65-F5344CB8AC3E}">
        <p14:creationId xmlns:p14="http://schemas.microsoft.com/office/powerpoint/2010/main" val="236995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研究紀要の　　、　　ページをご覧ください。　</a:t>
            </a:r>
            <a:r>
              <a:rPr kumimoji="1" lang="ja-JP" altLang="en-US" b="1" dirty="0"/>
              <a:t>クリック</a:t>
            </a:r>
            <a:endParaRPr kumimoji="1"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11</a:t>
            </a:fld>
            <a:endParaRPr kumimoji="1" lang="ja-JP" altLang="en-US"/>
          </a:p>
        </p:txBody>
      </p:sp>
    </p:spTree>
    <p:extLst>
      <p:ext uri="{BB962C8B-B14F-4D97-AF65-F5344CB8AC3E}">
        <p14:creationId xmlns:p14="http://schemas.microsoft.com/office/powerpoint/2010/main" val="179949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b="1" dirty="0">
                <a:latin typeface="HG教科書体" panose="02020609000000000000" pitchFamily="17" charset="-128"/>
                <a:ea typeface="HG教科書体" panose="02020609000000000000" pitchFamily="17" charset="-128"/>
              </a:rPr>
              <a:t>クリック　</a:t>
            </a:r>
            <a:r>
              <a:rPr lang="ja-JP" altLang="en-US" sz="1800" dirty="0">
                <a:latin typeface="HG教科書体" panose="02020609000000000000" pitchFamily="17" charset="-128"/>
                <a:ea typeface="HG教科書体" panose="02020609000000000000" pitchFamily="17" charset="-128"/>
              </a:rPr>
              <a:t>　　ページは、今年度の研究内容を整理したものです。それぞれの校種が、つながりを意識して研究を進めることができるようにしました。</a:t>
            </a: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12</a:t>
            </a:fld>
            <a:endParaRPr kumimoji="1" lang="ja-JP" altLang="en-US"/>
          </a:p>
        </p:txBody>
      </p:sp>
    </p:spTree>
    <p:extLst>
      <p:ext uri="{BB962C8B-B14F-4D97-AF65-F5344CB8AC3E}">
        <p14:creationId xmlns:p14="http://schemas.microsoft.com/office/powerpoint/2010/main" val="351834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研究紀要の　　～　　ページをご覧ください。　</a:t>
            </a:r>
            <a:r>
              <a:rPr kumimoji="1" lang="ja-JP" altLang="en-US" b="1" dirty="0"/>
              <a:t>クリック</a:t>
            </a:r>
            <a:endParaRPr kumimoji="1"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13</a:t>
            </a:fld>
            <a:endParaRPr kumimoji="1" lang="ja-JP" altLang="en-US"/>
          </a:p>
        </p:txBody>
      </p:sp>
    </p:spTree>
    <p:extLst>
      <p:ext uri="{BB962C8B-B14F-4D97-AF65-F5344CB8AC3E}">
        <p14:creationId xmlns:p14="http://schemas.microsoft.com/office/powerpoint/2010/main" val="344326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HG教科書体" panose="02020609000000000000" pitchFamily="17" charset="-128"/>
                <a:ea typeface="HG教科書体" panose="02020609000000000000" pitchFamily="17" charset="-128"/>
              </a:rPr>
              <a:t>　　ページから　　ページは、各校種の指導と評価の計画を作成したものです。　</a:t>
            </a:r>
            <a:endParaRPr lang="en-US" altLang="ja-JP" sz="1800" dirty="0">
              <a:latin typeface="HG教科書体" panose="02020609000000000000" pitchFamily="17" charset="-128"/>
              <a:ea typeface="HG教科書体" panose="02020609000000000000" pitchFamily="17" charset="-128"/>
            </a:endParaRPr>
          </a:p>
          <a:p>
            <a:r>
              <a:rPr lang="ja-JP" altLang="en-US" sz="1800" dirty="0">
                <a:latin typeface="HG教科書体" panose="02020609000000000000" pitchFamily="17" charset="-128"/>
                <a:ea typeface="HG教科書体" panose="02020609000000000000" pitchFamily="17" charset="-128"/>
              </a:rPr>
              <a:t>　</a:t>
            </a:r>
            <a:r>
              <a:rPr lang="ja-JP" altLang="en-US" sz="1800" b="1" dirty="0">
                <a:latin typeface="HG教科書体" panose="02020609000000000000" pitchFamily="17" charset="-128"/>
                <a:ea typeface="HG教科書体" panose="02020609000000000000" pitchFamily="17" charset="-128"/>
              </a:rPr>
              <a:t>クリック　</a:t>
            </a:r>
            <a:r>
              <a:rPr lang="en-US" altLang="ja-JP" sz="1800" dirty="0">
                <a:latin typeface="HG教科書体" panose="02020609000000000000" pitchFamily="17" charset="-128"/>
                <a:ea typeface="HG教科書体" panose="02020609000000000000" pitchFamily="17" charset="-128"/>
              </a:rPr>
              <a:t>12</a:t>
            </a:r>
            <a:r>
              <a:rPr lang="ja-JP" altLang="en-US" sz="1800" dirty="0">
                <a:latin typeface="HG教科書体" panose="02020609000000000000" pitchFamily="17" charset="-128"/>
                <a:ea typeface="HG教科書体" panose="02020609000000000000" pitchFamily="17" charset="-128"/>
              </a:rPr>
              <a:t>年間を見通して、カードを用いて指導内容の順番や評価のタイミング等を検討しながら作成しました。</a:t>
            </a:r>
            <a:endParaRPr lang="en-US" altLang="ja-JP" sz="1800" dirty="0">
              <a:latin typeface="HG教科書体" panose="02020609000000000000" pitchFamily="17" charset="-128"/>
              <a:ea typeface="HG教科書体" panose="02020609000000000000" pitchFamily="17" charset="-128"/>
            </a:endParaRPr>
          </a:p>
          <a:p>
            <a:endParaRPr lang="en-US" altLang="ja-JP" sz="1800" dirty="0">
              <a:latin typeface="HG教科書体" panose="02020609000000000000" pitchFamily="17" charset="-128"/>
              <a:ea typeface="HG教科書体" panose="02020609000000000000" pitchFamily="17"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14</a:t>
            </a:fld>
            <a:endParaRPr kumimoji="1" lang="ja-JP" altLang="en-US"/>
          </a:p>
        </p:txBody>
      </p:sp>
    </p:spTree>
    <p:extLst>
      <p:ext uri="{BB962C8B-B14F-4D97-AF65-F5344CB8AC3E}">
        <p14:creationId xmlns:p14="http://schemas.microsoft.com/office/powerpoint/2010/main" val="22631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研究紀要　　ページをご覧ください。こちらは、小学校第４学年の指導と評価の計画です。　</a:t>
            </a:r>
            <a:endParaRPr kumimoji="1" lang="en-US" altLang="ja-JP" dirty="0"/>
          </a:p>
          <a:p>
            <a:r>
              <a:rPr kumimoji="1" lang="ja-JP" altLang="en-US" b="1" dirty="0"/>
              <a:t>クリック　</a:t>
            </a:r>
            <a:r>
              <a:rPr kumimoji="1" lang="ja-JP" altLang="en-US" dirty="0"/>
              <a:t>　各体連ごとにどの時間に何を指導し、</a:t>
            </a:r>
            <a:endParaRPr kumimoji="1" lang="en-US" altLang="ja-JP" dirty="0"/>
          </a:p>
          <a:p>
            <a:r>
              <a:rPr kumimoji="1" lang="ja-JP" altLang="en-US" b="1" dirty="0"/>
              <a:t>クリック</a:t>
            </a:r>
            <a:r>
              <a:rPr kumimoji="1" lang="ja-JP" altLang="en-US" dirty="0"/>
              <a:t>　　なにを評価するのか都城・三股地区の先生方で検討しながら作成しました。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15</a:t>
            </a:fld>
            <a:endParaRPr kumimoji="1" lang="ja-JP" altLang="en-US"/>
          </a:p>
        </p:txBody>
      </p:sp>
    </p:spTree>
    <p:extLst>
      <p:ext uri="{BB962C8B-B14F-4D97-AF65-F5344CB8AC3E}">
        <p14:creationId xmlns:p14="http://schemas.microsoft.com/office/powerpoint/2010/main" val="1348240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研究紀要の　　　ページをご覧ください。　</a:t>
            </a:r>
            <a:r>
              <a:rPr kumimoji="1" lang="ja-JP" altLang="en-US" b="1" dirty="0"/>
              <a:t>クリック</a:t>
            </a:r>
            <a:endParaRPr kumimoji="1"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16</a:t>
            </a:fld>
            <a:endParaRPr kumimoji="1" lang="ja-JP" altLang="en-US"/>
          </a:p>
        </p:txBody>
      </p:sp>
    </p:spTree>
    <p:extLst>
      <p:ext uri="{BB962C8B-B14F-4D97-AF65-F5344CB8AC3E}">
        <p14:creationId xmlns:p14="http://schemas.microsoft.com/office/powerpoint/2010/main" val="2830602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HG教科書体" panose="02020609000000000000" pitchFamily="17" charset="-128"/>
                <a:ea typeface="HG教科書体" panose="02020609000000000000" pitchFamily="17" charset="-128"/>
              </a:rPr>
              <a:t>　　ページから　　ページは、各校種の球技などにおける、児童生徒の姿に対する手立ての一体化表を作成したものです。　</a:t>
            </a:r>
            <a:endParaRPr lang="en-US" altLang="ja-JP" sz="1800" dirty="0">
              <a:latin typeface="HG教科書体" panose="02020609000000000000" pitchFamily="17" charset="-128"/>
              <a:ea typeface="HG教科書体" panose="02020609000000000000" pitchFamily="17" charset="-128"/>
            </a:endParaRPr>
          </a:p>
          <a:p>
            <a:pPr defTabSz="882213">
              <a:defRPr/>
            </a:pPr>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授業での生徒の評価を分かりやすく判断できるように球技における生徒の評価において</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A</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（十分満足）</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B</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（おおむね良好）</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C</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（努力を要する）の規準を検討し作成しました。更に</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C</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（努力を要する）生徒への手立てを検討し、毎時間の授業の指導にいかせるようにしました。</a:t>
            </a:r>
            <a:endParaRPr lang="en-US" altLang="ja-JP" sz="27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17</a:t>
            </a:fld>
            <a:endParaRPr kumimoji="1" lang="ja-JP" altLang="en-US"/>
          </a:p>
        </p:txBody>
      </p:sp>
    </p:spTree>
    <p:extLst>
      <p:ext uri="{BB962C8B-B14F-4D97-AF65-F5344CB8AC3E}">
        <p14:creationId xmlns:p14="http://schemas.microsoft.com/office/powerpoint/2010/main" val="349262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900" dirty="0"/>
              <a:t>研究紀要　　ページをご覧ください。こちらは、中学校第１・２学年のバスケットボールの一体化表を一部抜粋したものです。　</a:t>
            </a:r>
            <a:endParaRPr lang="en-US" altLang="ja-JP" sz="1900" dirty="0"/>
          </a:p>
          <a:p>
            <a:r>
              <a:rPr lang="ja-JP" altLang="en-US" sz="1900" b="1" dirty="0"/>
              <a:t>（クリック）</a:t>
            </a:r>
            <a:r>
              <a:rPr lang="ja-JP" altLang="en-US" sz="1900" dirty="0"/>
              <a:t>　</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A</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（十分満足）</a:t>
            </a:r>
            <a:r>
              <a:rPr lang="ja-JP" altLang="en-US" sz="1900" b="1" dirty="0"/>
              <a:t>（クリック）</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　</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B</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（おおむね良好）</a:t>
            </a:r>
            <a:r>
              <a:rPr lang="ja-JP" altLang="en-US" sz="1900" b="1" dirty="0"/>
              <a:t>（クリック）</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C</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（努力を要する）の規準と</a:t>
            </a:r>
            <a:r>
              <a:rPr lang="en-US" altLang="ja-JP" sz="1900" dirty="0">
                <a:solidFill>
                  <a:srgbClr val="0070C0"/>
                </a:solidFill>
                <a:latin typeface="UD デジタル 教科書体 NP-B" panose="02020700000000000000" pitchFamily="18" charset="-128"/>
                <a:ea typeface="UD デジタル 教科書体 NP-B" panose="02020700000000000000" pitchFamily="18" charset="-128"/>
              </a:rPr>
              <a:t>C</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（努力を要する）生徒への手立て　</a:t>
            </a:r>
            <a:r>
              <a:rPr lang="ja-JP" altLang="en-US" sz="1900" b="1" dirty="0">
                <a:solidFill>
                  <a:srgbClr val="0070C0"/>
                </a:solidFill>
                <a:latin typeface="UD デジタル 教科書体 NP-B" panose="02020700000000000000" pitchFamily="18" charset="-128"/>
                <a:ea typeface="UD デジタル 教科書体 NP-B" panose="02020700000000000000" pitchFamily="18" charset="-128"/>
              </a:rPr>
              <a:t>（クリック）</a:t>
            </a:r>
            <a:r>
              <a:rPr lang="ja-JP" altLang="en-US" sz="1900" dirty="0">
                <a:solidFill>
                  <a:srgbClr val="0070C0"/>
                </a:solidFill>
                <a:latin typeface="UD デジタル 教科書体 NP-B" panose="02020700000000000000" pitchFamily="18" charset="-128"/>
                <a:ea typeface="UD デジタル 教科書体 NP-B" panose="02020700000000000000" pitchFamily="18" charset="-128"/>
              </a:rPr>
              <a:t>　を表にまとめ、教師が毎時間の授業で評価・指導しやすくなるように一体化表を作成しました。本日の資料にも一体化表が入っていますので、よろしければ今後の授業で活用していただき、またご意見をいただけるとありがたいです。</a:t>
            </a:r>
            <a:r>
              <a:rPr lang="ja-JP" altLang="en-US" sz="1900" dirty="0"/>
              <a:t>　</a:t>
            </a:r>
            <a:endParaRPr lang="en-US" altLang="ja-JP" sz="1900" dirty="0"/>
          </a:p>
          <a:p>
            <a:r>
              <a:rPr lang="ja-JP" altLang="en-US" sz="1800" dirty="0">
                <a:latin typeface="HG教科書体" panose="02020609000000000000" pitchFamily="17" charset="-128"/>
                <a:ea typeface="HG教科書体" panose="02020609000000000000" pitchFamily="17" charset="-128"/>
              </a:rPr>
              <a:t>以上で、研究概要の説明を終わります。</a:t>
            </a:r>
            <a:endParaRPr lang="en-US" altLang="ja-JP" sz="1800" b="1"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続いて、本日の授業参観の視点について説明します。　</a:t>
            </a:r>
            <a:r>
              <a:rPr lang="ja-JP" altLang="en-US" sz="1800" dirty="0">
                <a:latin typeface="HG教科書体" panose="02020609000000000000" pitchFamily="17" charset="-128"/>
                <a:ea typeface="HG教科書体" panose="02020609000000000000" pitchFamily="17" charset="-128"/>
              </a:rPr>
              <a:t>クリック</a:t>
            </a:r>
            <a:endParaRPr lang="en-US" altLang="ja-JP" sz="1800" dirty="0">
              <a:latin typeface="HG教科書体" panose="02020609000000000000" pitchFamily="17" charset="-128"/>
              <a:ea typeface="HG教科書体" panose="02020609000000000000" pitchFamily="17"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18</a:t>
            </a:fld>
            <a:endParaRPr kumimoji="1" lang="ja-JP" altLang="en-US"/>
          </a:p>
        </p:txBody>
      </p:sp>
    </p:spTree>
    <p:extLst>
      <p:ext uri="{BB962C8B-B14F-4D97-AF65-F5344CB8AC3E}">
        <p14:creationId xmlns:p14="http://schemas.microsoft.com/office/powerpoint/2010/main" val="1152278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HG教科書体" panose="02020609000000000000" pitchFamily="17" charset="-128"/>
                <a:ea typeface="HG教科書体" panose="02020609000000000000" pitchFamily="17" charset="-128"/>
              </a:rPr>
              <a:t>授業参観の視点の一つ目は、</a:t>
            </a:r>
            <a:endParaRPr lang="en-US" altLang="ja-JP" sz="1800" dirty="0">
              <a:latin typeface="HG教科書体" panose="02020609000000000000" pitchFamily="17" charset="-128"/>
              <a:ea typeface="HG教科書体" panose="02020609000000000000" pitchFamily="17" charset="-128"/>
            </a:endParaRPr>
          </a:p>
          <a:p>
            <a:r>
              <a:rPr lang="ja-JP" altLang="en-US" sz="1900" b="1" dirty="0">
                <a:latin typeface="UD デジタル 教科書体 NP-B" panose="02020700000000000000" pitchFamily="18" charset="-128"/>
                <a:ea typeface="UD デジタル 教科書体 NP-B" panose="02020700000000000000" pitchFamily="18" charset="-128"/>
              </a:rPr>
              <a:t>クリック</a:t>
            </a:r>
            <a:r>
              <a:rPr lang="ja-JP" altLang="en-US" sz="1900" dirty="0">
                <a:latin typeface="UD デジタル 教科書体 NP-B" panose="02020700000000000000" pitchFamily="18" charset="-128"/>
                <a:ea typeface="UD デジタル 教科書体 NP-B" panose="02020700000000000000" pitchFamily="18" charset="-128"/>
              </a:rPr>
              <a:t>　　主体的・対話的で深い学びにつながる学習活動単元計画になっていたか。</a:t>
            </a:r>
            <a:endParaRPr lang="en-US" altLang="ja-JP" sz="1900"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19</a:t>
            </a:fld>
            <a:endParaRPr kumimoji="1" lang="ja-JP" altLang="en-US"/>
          </a:p>
        </p:txBody>
      </p:sp>
    </p:spTree>
    <p:extLst>
      <p:ext uri="{BB962C8B-B14F-4D97-AF65-F5344CB8AC3E}">
        <p14:creationId xmlns:p14="http://schemas.microsoft.com/office/powerpoint/2010/main" val="159050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県全体の研究主題としては、　</a:t>
            </a:r>
            <a:r>
              <a:rPr kumimoji="1" lang="ja-JP" altLang="en-US" b="1" dirty="0"/>
              <a:t>クリック</a:t>
            </a:r>
            <a:endParaRPr kumimoji="1" lang="en-US" altLang="ja-JP" b="1" dirty="0"/>
          </a:p>
          <a:p>
            <a:endParaRPr kumimoji="1" lang="en-US" altLang="ja-JP" dirty="0"/>
          </a:p>
          <a:p>
            <a:r>
              <a:rPr kumimoji="1" lang="ja-JP" altLang="en-US" dirty="0"/>
              <a:t>「生涯にわたって心身の健康を保持増進し、豊かなスポーツライフを実現するための資質・能力を育む体育科・保健体育科学習」とし、　</a:t>
            </a:r>
            <a:r>
              <a:rPr kumimoji="1" lang="ja-JP" altLang="en-US" b="1" dirty="0"/>
              <a:t>クリック</a:t>
            </a:r>
            <a:endParaRPr kumimoji="1" lang="en-US" altLang="ja-JP" b="1" dirty="0"/>
          </a:p>
          <a:p>
            <a:endParaRPr kumimoji="1" lang="en-US" altLang="ja-JP" dirty="0"/>
          </a:p>
          <a:p>
            <a:r>
              <a:rPr kumimoji="1" lang="ja-JP" altLang="en-US" dirty="0"/>
              <a:t>副題として</a:t>
            </a:r>
            <a:endParaRPr kumimoji="1" lang="en-US" altLang="ja-JP" dirty="0"/>
          </a:p>
          <a:p>
            <a:r>
              <a:rPr kumimoji="1" lang="ja-JP" altLang="en-US" dirty="0"/>
              <a:t>「～主体的・対話的で深い学びの視点に立った授業の創造と展開～」と設定しました。</a:t>
            </a:r>
            <a:endParaRPr kumimoji="1" lang="en-US" altLang="ja-JP" dirty="0"/>
          </a:p>
          <a:p>
            <a:endParaRPr kumimoji="1" lang="en-US" altLang="ja-JP" dirty="0"/>
          </a:p>
          <a:p>
            <a:r>
              <a:rPr kumimoji="1" lang="ja-JP" altLang="en-US" dirty="0"/>
              <a:t>小学校、中学校、高等学校、特別支援教育部会の主題については、そのページをご覧ください。</a:t>
            </a:r>
            <a:r>
              <a:rPr kumimoji="1" lang="ja-JP" altLang="en-US" b="1" i="0" dirty="0"/>
              <a:t>クリック</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2</a:t>
            </a:fld>
            <a:endParaRPr kumimoji="1" lang="ja-JP" altLang="en-US"/>
          </a:p>
        </p:txBody>
      </p:sp>
    </p:spTree>
    <p:extLst>
      <p:ext uri="{BB962C8B-B14F-4D97-AF65-F5344CB8AC3E}">
        <p14:creationId xmlns:p14="http://schemas.microsoft.com/office/powerpoint/2010/main" val="290740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HG教科書体" panose="02020609000000000000" pitchFamily="17" charset="-128"/>
                <a:ea typeface="HG教科書体" panose="02020609000000000000" pitchFamily="17" charset="-128"/>
              </a:rPr>
              <a:t>授業参観の視点の二つ目は、</a:t>
            </a:r>
            <a:endParaRPr lang="en-US" altLang="ja-JP" sz="1800"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　</a:t>
            </a:r>
            <a:r>
              <a:rPr lang="ja-JP" altLang="en-US" sz="1800" dirty="0">
                <a:latin typeface="HG教科書体" panose="02020609000000000000" pitchFamily="17" charset="-128"/>
                <a:ea typeface="HG教科書体" panose="02020609000000000000" pitchFamily="17" charset="-128"/>
              </a:rPr>
              <a:t>　指導方法の工夫として、</a:t>
            </a:r>
            <a:r>
              <a:rPr lang="ja-JP" altLang="en-US" sz="1900" dirty="0">
                <a:latin typeface="UD デジタル 教科書体 NP-B" panose="02020700000000000000" pitchFamily="18" charset="-128"/>
                <a:ea typeface="UD デジタル 教科書体 NP-B" panose="02020700000000000000" pitchFamily="18" charset="-128"/>
              </a:rPr>
              <a:t>生徒の姿に対する手立ての一体化表の活用がなされていたか</a:t>
            </a:r>
            <a:endParaRPr lang="en-US" altLang="ja-JP" sz="1900"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20</a:t>
            </a:fld>
            <a:endParaRPr kumimoji="1" lang="ja-JP" altLang="en-US"/>
          </a:p>
        </p:txBody>
      </p:sp>
    </p:spTree>
    <p:extLst>
      <p:ext uri="{BB962C8B-B14F-4D97-AF65-F5344CB8AC3E}">
        <p14:creationId xmlns:p14="http://schemas.microsoft.com/office/powerpoint/2010/main" val="379961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HG教科書体" panose="02020609000000000000" pitchFamily="17" charset="-128"/>
                <a:ea typeface="HG教科書体" panose="02020609000000000000" pitchFamily="17" charset="-128"/>
              </a:rPr>
              <a:t>本日の授業参観について補足説明をいたします。</a:t>
            </a:r>
            <a:endParaRPr lang="en-US" altLang="ja-JP" sz="1800"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本日は、映像による授業参観になります。</a:t>
            </a:r>
            <a:endParaRPr lang="en-US" altLang="ja-JP" sz="1800"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バスケットボールの授業とソフトテニスの授業に分かれての授業参観及び授業研究となります。</a:t>
            </a:r>
            <a:endParaRPr lang="en-US" altLang="ja-JP" sz="1800" dirty="0">
              <a:latin typeface="HG教科書体" panose="02020609000000000000" pitchFamily="17" charset="-128"/>
              <a:ea typeface="HG教科書体" panose="02020609000000000000" pitchFamily="17" charset="-128"/>
            </a:endParaRPr>
          </a:p>
          <a:p>
            <a:r>
              <a:rPr lang="ja-JP" altLang="en-US" sz="1800" dirty="0">
                <a:latin typeface="HG教科書体" panose="02020609000000000000" pitchFamily="17" charset="-128"/>
                <a:ea typeface="HG教科書体" panose="02020609000000000000" pitchFamily="17" charset="-128"/>
              </a:rPr>
              <a:t>それぞれの授業で、たくさんのご意見をいただけると助かります。</a:t>
            </a:r>
            <a:endParaRPr lang="en-US" altLang="ja-JP" sz="1800"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　</a:t>
            </a:r>
            <a:r>
              <a:rPr lang="ja-JP" altLang="en-US" sz="1800" dirty="0">
                <a:latin typeface="HG教科書体" panose="02020609000000000000" pitchFamily="17" charset="-128"/>
                <a:ea typeface="HG教科書体" panose="02020609000000000000" pitchFamily="17" charset="-128"/>
              </a:rPr>
              <a:t>ご清聴ありがとうございました。</a:t>
            </a: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21</a:t>
            </a:fld>
            <a:endParaRPr kumimoji="1" lang="ja-JP" altLang="en-US"/>
          </a:p>
        </p:txBody>
      </p:sp>
    </p:spTree>
    <p:extLst>
      <p:ext uri="{BB962C8B-B14F-4D97-AF65-F5344CB8AC3E}">
        <p14:creationId xmlns:p14="http://schemas.microsoft.com/office/powerpoint/2010/main" val="52803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本県では、</a:t>
            </a:r>
            <a:r>
              <a:rPr kumimoji="1" lang="ja-JP" altLang="en-US" b="1" dirty="0"/>
              <a:t>クリック</a:t>
            </a:r>
            <a:r>
              <a:rPr kumimoji="1" lang="ja-JP" altLang="en-US" dirty="0"/>
              <a:t>　小学校、</a:t>
            </a:r>
            <a:r>
              <a:rPr kumimoji="1" lang="ja-JP" altLang="en-US" b="1" dirty="0"/>
              <a:t>クリック</a:t>
            </a:r>
            <a:r>
              <a:rPr kumimoji="1" lang="ja-JP" altLang="en-US" dirty="0"/>
              <a:t>　中学校、</a:t>
            </a:r>
            <a:r>
              <a:rPr kumimoji="1" lang="ja-JP" altLang="en-US" b="1" dirty="0"/>
              <a:t>クリック</a:t>
            </a:r>
            <a:r>
              <a:rPr kumimoji="1" lang="ja-JP" altLang="en-US" dirty="0"/>
              <a:t>　高等学校、</a:t>
            </a:r>
            <a:r>
              <a:rPr kumimoji="1" lang="ja-JP" altLang="en-US" b="1" dirty="0"/>
              <a:t>クリック　</a:t>
            </a:r>
            <a:r>
              <a:rPr kumimoji="1" lang="ja-JP" altLang="en-US" dirty="0"/>
              <a:t>特別支援学校における</a:t>
            </a:r>
            <a:endParaRPr kumimoji="1" lang="en-US" altLang="ja-JP" dirty="0"/>
          </a:p>
          <a:p>
            <a:r>
              <a:rPr kumimoji="1" lang="ja-JP" altLang="en-US" b="1" dirty="0"/>
              <a:t>クリック</a:t>
            </a:r>
            <a:r>
              <a:rPr kumimoji="1" lang="ja-JP" altLang="en-US" dirty="0"/>
              <a:t>　１２年間の体育科・保健体育科学習を通して、学習内容の確実な定着を目指し、校種の接続及び発達の段階に応じた指導方法・評価の工夫を行い、</a:t>
            </a:r>
            <a:endParaRPr kumimoji="1" lang="en-US" altLang="ja-JP" dirty="0"/>
          </a:p>
          <a:p>
            <a:endParaRPr kumimoji="1" lang="en-US" altLang="ja-JP" dirty="0"/>
          </a:p>
          <a:p>
            <a:r>
              <a:rPr kumimoji="1" lang="ja-JP" altLang="en-US" b="1" dirty="0"/>
              <a:t>クリック</a:t>
            </a:r>
            <a:r>
              <a:rPr kumimoji="1" lang="ja-JP" altLang="en-US" dirty="0"/>
              <a:t>　豊かなスポーツライフの実現に向けた児童生徒を育てるための具体的な実践を行っています。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3</a:t>
            </a:fld>
            <a:endParaRPr kumimoji="1" lang="ja-JP" altLang="en-US"/>
          </a:p>
        </p:txBody>
      </p:sp>
    </p:spTree>
    <p:extLst>
      <p:ext uri="{BB962C8B-B14F-4D97-AF65-F5344CB8AC3E}">
        <p14:creationId xmlns:p14="http://schemas.microsoft.com/office/powerpoint/2010/main" val="230063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「つながりのある学習」について説明します。　</a:t>
            </a:r>
            <a:r>
              <a:rPr kumimoji="1" lang="ja-JP" altLang="en-US" b="1" dirty="0"/>
              <a:t>クリック</a:t>
            </a:r>
            <a:endParaRPr kumimoji="1" lang="en-US" altLang="ja-JP" b="1" dirty="0"/>
          </a:p>
          <a:p>
            <a:endParaRPr kumimoji="1" lang="en-US" altLang="ja-JP" dirty="0"/>
          </a:p>
          <a:p>
            <a:r>
              <a:rPr kumimoji="1" lang="ja-JP" altLang="en-US" dirty="0"/>
              <a:t>これは、単に教材や領域種目を揃えることによるつながりではなく、小学校、中学校、高等学校、特別支援学校の１２年間を見通し、発達の段階に応じて系統化・明確化された学習内容を、</a:t>
            </a:r>
            <a:endParaRPr kumimoji="1" lang="en-US" altLang="ja-JP" dirty="0"/>
          </a:p>
          <a:p>
            <a:r>
              <a:rPr kumimoji="1" lang="ja-JP" altLang="en-US" dirty="0"/>
              <a:t>「どのように学ばせるのか」について学校段階等間の接続の中で計画的、かつ継続的に行うことにより、学習内容の定着を図っていくことを目的としているものです。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4</a:t>
            </a:fld>
            <a:endParaRPr kumimoji="1" lang="ja-JP" altLang="en-US"/>
          </a:p>
        </p:txBody>
      </p:sp>
    </p:spTree>
    <p:extLst>
      <p:ext uri="{BB962C8B-B14F-4D97-AF65-F5344CB8AC3E}">
        <p14:creationId xmlns:p14="http://schemas.microsoft.com/office/powerpoint/2010/main" val="31615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研究紀要の　　ページをご覧ください。　</a:t>
            </a:r>
            <a:r>
              <a:rPr kumimoji="1" lang="ja-JP" altLang="en-US" b="1" dirty="0"/>
              <a:t>クリック</a:t>
            </a:r>
            <a:endParaRPr kumimoji="1"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5</a:t>
            </a:fld>
            <a:endParaRPr kumimoji="1" lang="ja-JP" altLang="en-US"/>
          </a:p>
        </p:txBody>
      </p:sp>
    </p:spTree>
    <p:extLst>
      <p:ext uri="{BB962C8B-B14F-4D97-AF65-F5344CB8AC3E}">
        <p14:creationId xmlns:p14="http://schemas.microsoft.com/office/powerpoint/2010/main" val="32153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HG教科書体" panose="02020609000000000000" pitchFamily="17" charset="-128"/>
                <a:ea typeface="HG教科書体" panose="02020609000000000000" pitchFamily="17" charset="-128"/>
              </a:rPr>
              <a:t>本県では、</a:t>
            </a:r>
            <a:r>
              <a:rPr lang="ja-JP" altLang="en-US" sz="1800" dirty="0">
                <a:solidFill>
                  <a:srgbClr val="FF0000"/>
                </a:solidFill>
                <a:latin typeface="HG教科書体" panose="02020609000000000000" pitchFamily="17" charset="-128"/>
                <a:ea typeface="HG教科書体" panose="02020609000000000000" pitchFamily="17" charset="-128"/>
              </a:rPr>
              <a:t>　</a:t>
            </a:r>
            <a:endParaRPr lang="en-US" altLang="ja-JP" sz="1800" dirty="0">
              <a:solidFill>
                <a:srgbClr val="FF0000"/>
              </a:solidFill>
              <a:latin typeface="HG教科書体" panose="02020609000000000000" pitchFamily="17" charset="-128"/>
              <a:ea typeface="HG教科書体" panose="02020609000000000000" pitchFamily="17" charset="-128"/>
            </a:endParaRPr>
          </a:p>
          <a:p>
            <a:r>
              <a:rPr lang="ja-JP" altLang="en-US" sz="1800" b="1" dirty="0">
                <a:solidFill>
                  <a:srgbClr val="FF0000"/>
                </a:solidFill>
                <a:latin typeface="HG教科書体" panose="02020609000000000000" pitchFamily="17" charset="-128"/>
                <a:ea typeface="HG教科書体" panose="02020609000000000000" pitchFamily="17" charset="-128"/>
              </a:rPr>
              <a:t>クリック</a:t>
            </a:r>
            <a:r>
              <a:rPr lang="ja-JP" altLang="en-US" sz="1800" dirty="0">
                <a:solidFill>
                  <a:srgbClr val="FF0000"/>
                </a:solidFill>
                <a:latin typeface="HG教科書体" panose="02020609000000000000" pitchFamily="17" charset="-128"/>
                <a:ea typeface="HG教科書体" panose="02020609000000000000" pitchFamily="17" charset="-128"/>
              </a:rPr>
              <a:t>　今年度から、研究テーマを、</a:t>
            </a:r>
            <a:r>
              <a:rPr lang="ja-JP" altLang="en-US" sz="1800" dirty="0">
                <a:latin typeface="HG教科書体" panose="02020609000000000000" pitchFamily="17" charset="-128"/>
                <a:ea typeface="HG教科書体" panose="02020609000000000000" pitchFamily="17" charset="-128"/>
              </a:rPr>
              <a:t>「主体的・対話的で深い学びを実現する授業の在り方」とし、研究を進めてきました。</a:t>
            </a:r>
            <a:endParaRPr lang="en-US" altLang="ja-JP" sz="1800" dirty="0">
              <a:latin typeface="HG教科書体" panose="02020609000000000000" pitchFamily="17" charset="-128"/>
              <a:ea typeface="HG教科書体" panose="02020609000000000000" pitchFamily="17" charset="-128"/>
            </a:endParaRPr>
          </a:p>
          <a:p>
            <a:endParaRPr lang="en-US" altLang="ja-JP" sz="1800" dirty="0">
              <a:latin typeface="HG教科書体" panose="02020609000000000000" pitchFamily="17" charset="-128"/>
              <a:ea typeface="HG教科書体" panose="02020609000000000000" pitchFamily="17" charset="-128"/>
            </a:endParaRPr>
          </a:p>
          <a:p>
            <a:endParaRPr lang="ja-JP" altLang="en-US" sz="1800" dirty="0">
              <a:latin typeface="HG教科書体" panose="02020609000000000000" pitchFamily="17" charset="-128"/>
              <a:ea typeface="HG教科書体" panose="02020609000000000000" pitchFamily="17"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6</a:t>
            </a:fld>
            <a:endParaRPr kumimoji="1" lang="ja-JP" altLang="en-US"/>
          </a:p>
        </p:txBody>
      </p:sp>
    </p:spTree>
    <p:extLst>
      <p:ext uri="{BB962C8B-B14F-4D97-AF65-F5344CB8AC3E}">
        <p14:creationId xmlns:p14="http://schemas.microsoft.com/office/powerpoint/2010/main" val="182316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b="1" dirty="0">
                <a:solidFill>
                  <a:srgbClr val="FF0000"/>
                </a:solidFill>
                <a:latin typeface="HG教科書体" panose="02020609000000000000" pitchFamily="17" charset="-128"/>
                <a:ea typeface="HG教科書体" panose="02020609000000000000" pitchFamily="17" charset="-128"/>
              </a:rPr>
              <a:t>クリック</a:t>
            </a:r>
            <a:r>
              <a:rPr lang="ja-JP" altLang="en-US" sz="1800" dirty="0">
                <a:solidFill>
                  <a:srgbClr val="FF0000"/>
                </a:solidFill>
                <a:latin typeface="HG教科書体" panose="02020609000000000000" pitchFamily="17" charset="-128"/>
                <a:ea typeface="HG教科書体" panose="02020609000000000000" pitchFamily="17" charset="-128"/>
              </a:rPr>
              <a:t>　「球技ゴール型」の研究を深め、小中高特における「つながりのある学習」の一層の充実を図ることを目指し研究を進めてきました。</a:t>
            </a:r>
            <a:endParaRPr lang="en-US" altLang="ja-JP" sz="1800" dirty="0">
              <a:latin typeface="HG教科書体" panose="02020609000000000000" pitchFamily="17" charset="-128"/>
              <a:ea typeface="HG教科書体" panose="02020609000000000000" pitchFamily="17" charset="-128"/>
            </a:endParaRPr>
          </a:p>
          <a:p>
            <a:pPr defTabSz="882213">
              <a:defRPr/>
            </a:pPr>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本年度から</a:t>
            </a:r>
            <a:r>
              <a:rPr lang="ja-JP" altLang="en-US" sz="1800" dirty="0">
                <a:solidFill>
                  <a:srgbClr val="FF0000"/>
                </a:solidFill>
                <a:latin typeface="HG教科書体" panose="02020609000000000000" pitchFamily="17" charset="-128"/>
                <a:ea typeface="HG教科書体" panose="02020609000000000000" pitchFamily="17" charset="-128"/>
              </a:rPr>
              <a:t>２年間の継続研究です。</a:t>
            </a:r>
            <a:endParaRPr lang="en-US" altLang="ja-JP" sz="1800" dirty="0">
              <a:solidFill>
                <a:srgbClr val="FF0000"/>
              </a:solidFill>
              <a:latin typeface="HG教科書体" panose="02020609000000000000" pitchFamily="17" charset="-128"/>
              <a:ea typeface="HG教科書体" panose="02020609000000000000" pitchFamily="17" charset="-128"/>
            </a:endParaRPr>
          </a:p>
          <a:p>
            <a:endParaRPr lang="ja-JP" altLang="en-US" sz="1800" dirty="0">
              <a:latin typeface="HG教科書体" panose="02020609000000000000" pitchFamily="17" charset="-128"/>
              <a:ea typeface="HG教科書体" panose="02020609000000000000" pitchFamily="17"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7</a:t>
            </a:fld>
            <a:endParaRPr kumimoji="1" lang="ja-JP" altLang="en-US"/>
          </a:p>
        </p:txBody>
      </p:sp>
    </p:spTree>
    <p:extLst>
      <p:ext uri="{BB962C8B-B14F-4D97-AF65-F5344CB8AC3E}">
        <p14:creationId xmlns:p14="http://schemas.microsoft.com/office/powerpoint/2010/main" val="375880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HG教科書体" panose="02020609000000000000" pitchFamily="17" charset="-128"/>
                <a:ea typeface="HG教科書体" panose="02020609000000000000" pitchFamily="17" charset="-128"/>
              </a:rPr>
              <a:t>そこで今年度は、研究の内容を</a:t>
            </a:r>
            <a:endParaRPr lang="en-US" altLang="ja-JP" sz="1800"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カリキュラム・マネジメントの工夫</a:t>
            </a:r>
            <a:endParaRPr lang="en-US" altLang="ja-JP" sz="1800" dirty="0">
              <a:latin typeface="HG教科書体" panose="02020609000000000000" pitchFamily="17" charset="-128"/>
              <a:ea typeface="HG教科書体" panose="02020609000000000000" pitchFamily="17" charset="-128"/>
            </a:endParaRPr>
          </a:p>
          <a:p>
            <a:r>
              <a:rPr lang="ja-JP" altLang="en-US" sz="1800" b="1" dirty="0">
                <a:latin typeface="HG教科書体" panose="02020609000000000000" pitchFamily="17" charset="-128"/>
                <a:ea typeface="HG教科書体" panose="02020609000000000000" pitchFamily="17" charset="-128"/>
              </a:rPr>
              <a:t>クリック　</a:t>
            </a:r>
            <a:r>
              <a:rPr lang="ja-JP" altLang="en-US" sz="1800" dirty="0">
                <a:latin typeface="HG教科書体" panose="02020609000000000000" pitchFamily="17" charset="-128"/>
                <a:ea typeface="HG教科書体" panose="02020609000000000000" pitchFamily="17" charset="-128"/>
              </a:rPr>
              <a:t>指導方法の工夫</a:t>
            </a:r>
            <a:endParaRPr lang="en-US" altLang="ja-JP" sz="1800" dirty="0">
              <a:latin typeface="HG教科書体" panose="02020609000000000000" pitchFamily="17" charset="-128"/>
              <a:ea typeface="HG教科書体" panose="02020609000000000000" pitchFamily="17" charset="-128"/>
            </a:endParaRPr>
          </a:p>
          <a:p>
            <a:endParaRPr lang="en-US" altLang="ja-JP" sz="1800" dirty="0">
              <a:latin typeface="HG教科書体" panose="02020609000000000000" pitchFamily="17" charset="-128"/>
              <a:ea typeface="HG教科書体" panose="02020609000000000000" pitchFamily="17" charset="-128"/>
            </a:endParaRPr>
          </a:p>
          <a:p>
            <a:r>
              <a:rPr lang="ja-JP" altLang="en-US" sz="1800" dirty="0">
                <a:latin typeface="HG教科書体" panose="02020609000000000000" pitchFamily="17" charset="-128"/>
                <a:ea typeface="HG教科書体" panose="02020609000000000000" pitchFamily="17" charset="-128"/>
              </a:rPr>
              <a:t>の２点に整理して研究を進めることにしました。　</a:t>
            </a:r>
            <a:r>
              <a:rPr lang="ja-JP" altLang="en-US" sz="1800" b="1" dirty="0">
                <a:latin typeface="HG教科書体" panose="02020609000000000000" pitchFamily="17" charset="-128"/>
                <a:ea typeface="HG教科書体" panose="02020609000000000000" pitchFamily="17" charset="-128"/>
              </a:rPr>
              <a:t>クリック</a:t>
            </a: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8</a:t>
            </a:fld>
            <a:endParaRPr kumimoji="1" lang="ja-JP" altLang="en-US"/>
          </a:p>
        </p:txBody>
      </p:sp>
    </p:spTree>
    <p:extLst>
      <p:ext uri="{BB962C8B-B14F-4D97-AF65-F5344CB8AC3E}">
        <p14:creationId xmlns:p14="http://schemas.microsoft.com/office/powerpoint/2010/main" val="261984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solidFill>
                  <a:srgbClr val="FF0000"/>
                </a:solidFill>
                <a:latin typeface="HG教科書体" panose="02020609000000000000" pitchFamily="17" charset="-128"/>
                <a:ea typeface="HG教科書体" panose="02020609000000000000" pitchFamily="17" charset="-128"/>
              </a:rPr>
              <a:t>カリキュラム・マネジメントの工夫では、</a:t>
            </a:r>
            <a:endParaRPr lang="en-US" altLang="ja-JP" sz="1800" dirty="0">
              <a:solidFill>
                <a:srgbClr val="FF0000"/>
              </a:solidFill>
              <a:latin typeface="HG教科書体" panose="02020609000000000000" pitchFamily="17" charset="-128"/>
              <a:ea typeface="HG教科書体" panose="02020609000000000000" pitchFamily="17" charset="-128"/>
            </a:endParaRPr>
          </a:p>
          <a:p>
            <a:pPr defTabSz="882213">
              <a:defRPr/>
            </a:pPr>
            <a:r>
              <a:rPr lang="ja-JP" altLang="en-US" sz="1800" b="1" dirty="0">
                <a:latin typeface="HG教科書体" panose="02020609000000000000" pitchFamily="17" charset="-128"/>
                <a:ea typeface="HG教科書体" panose="02020609000000000000" pitchFamily="17" charset="-128"/>
              </a:rPr>
              <a:t>クリック</a:t>
            </a:r>
            <a:r>
              <a:rPr lang="ja-JP" altLang="en-US" sz="1800" dirty="0">
                <a:latin typeface="HG教科書体" panose="02020609000000000000" pitchFamily="17" charset="-128"/>
                <a:ea typeface="HG教科書体" panose="02020609000000000000" pitchFamily="17" charset="-128"/>
              </a:rPr>
              <a:t>　</a:t>
            </a:r>
            <a:r>
              <a:rPr lang="ja-JP" altLang="ja-JP" dirty="0"/>
              <a:t>１２年間を見通して、小学校・中学校・高等学校・特別支援学校のそれぞれの体連で球技</a:t>
            </a:r>
            <a:r>
              <a:rPr lang="ja-JP" altLang="en-US" dirty="0"/>
              <a:t>など</a:t>
            </a:r>
            <a:r>
              <a:rPr lang="ja-JP" altLang="ja-JP" dirty="0"/>
              <a:t>における指導と評価の計画を作成し</a:t>
            </a:r>
            <a:r>
              <a:rPr lang="ja-JP" altLang="en-US" dirty="0"/>
              <a:t>まし</a:t>
            </a:r>
            <a:r>
              <a:rPr lang="ja-JP" altLang="ja-JP" dirty="0"/>
              <a:t>た。</a:t>
            </a:r>
            <a:endParaRPr lang="en-US" altLang="ja-JP" sz="1800" dirty="0">
              <a:latin typeface="HG教科書体" panose="02020609000000000000" pitchFamily="17" charset="-128"/>
              <a:ea typeface="HG教科書体" panose="02020609000000000000" pitchFamily="17" charset="-128"/>
            </a:endParaRPr>
          </a:p>
          <a:p>
            <a:endParaRPr lang="en-US" altLang="ja-JP" sz="1800" dirty="0">
              <a:latin typeface="HG教科書体" panose="02020609000000000000" pitchFamily="17" charset="-128"/>
              <a:ea typeface="HG教科書体" panose="02020609000000000000" pitchFamily="17" charset="-128"/>
            </a:endParaRPr>
          </a:p>
          <a:p>
            <a:endParaRPr lang="ja-JP" altLang="en-US" sz="1800" dirty="0">
              <a:latin typeface="HG教科書体" panose="02020609000000000000" pitchFamily="17" charset="-128"/>
              <a:ea typeface="HG教科書体" panose="02020609000000000000" pitchFamily="17" charset="-128"/>
            </a:endParaRPr>
          </a:p>
        </p:txBody>
      </p:sp>
      <p:sp>
        <p:nvSpPr>
          <p:cNvPr id="4" name="スライド番号プレースホルダー 3"/>
          <p:cNvSpPr>
            <a:spLocks noGrp="1"/>
          </p:cNvSpPr>
          <p:nvPr>
            <p:ph type="sldNum" sz="quarter" idx="5"/>
          </p:nvPr>
        </p:nvSpPr>
        <p:spPr/>
        <p:txBody>
          <a:bodyPr/>
          <a:lstStyle/>
          <a:p>
            <a:fld id="{F94355E7-1C7A-42D4-A719-8D222B7BDE79}" type="slidenum">
              <a:rPr kumimoji="1" lang="ja-JP" altLang="en-US" smtClean="0"/>
              <a:pPr/>
              <a:t>9</a:t>
            </a:fld>
            <a:endParaRPr kumimoji="1" lang="ja-JP" altLang="en-US"/>
          </a:p>
        </p:txBody>
      </p:sp>
    </p:spTree>
    <p:extLst>
      <p:ext uri="{BB962C8B-B14F-4D97-AF65-F5344CB8AC3E}">
        <p14:creationId xmlns:p14="http://schemas.microsoft.com/office/powerpoint/2010/main" val="262534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 タイトルの書式設定</a:t>
            </a:r>
            <a:endParaRPr kumimoji="0" lang="en-US"/>
          </a:p>
        </p:txBody>
      </p:sp>
      <p:sp>
        <p:nvSpPr>
          <p:cNvPr id="17" name="サブタイトル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30" name="日付プレースホルダ 29"/>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19" name="フッター プレースホルダ 18"/>
          <p:cNvSpPr>
            <a:spLocks noGrp="1"/>
          </p:cNvSpPr>
          <p:nvPr>
            <p:ph type="ftr" sz="quarter" idx="11"/>
          </p:nvPr>
        </p:nvSpPr>
        <p:spPr/>
        <p:txBody>
          <a:bodyPr/>
          <a:lstStyle/>
          <a:p>
            <a:endParaRPr lang="en-US" dirty="0"/>
          </a:p>
        </p:txBody>
      </p:sp>
      <p:sp>
        <p:nvSpPr>
          <p:cNvPr id="27" name="スライド番号プレースホルダ 2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5" name="フッター プレースホルダ 4"/>
          <p:cNvSpPr>
            <a:spLocks noGrp="1"/>
          </p:cNvSpPr>
          <p:nvPr>
            <p:ph type="ftr" sz="quarter" idx="11"/>
          </p:nvPr>
        </p:nvSpPr>
        <p:spPr/>
        <p:txBody>
          <a:bodyPr/>
          <a:lstStyle/>
          <a:p>
            <a:endParaRPr lang="en-US" dirty="0"/>
          </a:p>
        </p:txBody>
      </p:sp>
      <p:sp>
        <p:nvSpPr>
          <p:cNvPr id="6" name="スライド番号プレースホルダ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914402"/>
            <a:ext cx="2743200" cy="5211763"/>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609600" y="914402"/>
            <a:ext cx="8026400" cy="5211763"/>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5" name="フッター プレースホルダ 4"/>
          <p:cNvSpPr>
            <a:spLocks noGrp="1"/>
          </p:cNvSpPr>
          <p:nvPr>
            <p:ph type="ftr" sz="quarter" idx="11"/>
          </p:nvPr>
        </p:nvSpPr>
        <p:spPr/>
        <p:txBody>
          <a:bodyPr/>
          <a:lstStyle/>
          <a:p>
            <a:endParaRPr lang="en-US" dirty="0"/>
          </a:p>
        </p:txBody>
      </p:sp>
      <p:sp>
        <p:nvSpPr>
          <p:cNvPr id="6" name="スライド番号プレースホルダ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D62CEF3B-A037-46D0-B02C-1428F07E9383}" type="datetimeFigureOut">
              <a:rPr lang="en-US" smtClean="0"/>
              <a:pPr/>
              <a:t>10/26/2021</a:t>
            </a:fld>
            <a:endParaRPr lang="en-US" dirty="0"/>
          </a:p>
        </p:txBody>
      </p:sp>
      <p:sp>
        <p:nvSpPr>
          <p:cNvPr id="5" name="フッター プレースホルダ 4"/>
          <p:cNvSpPr>
            <a:spLocks noGrp="1"/>
          </p:cNvSpPr>
          <p:nvPr>
            <p:ph type="ftr" sz="quarter" idx="11"/>
          </p:nvPr>
        </p:nvSpPr>
        <p:spPr/>
        <p:txBody>
          <a:bodyPr/>
          <a:lstStyle/>
          <a:p>
            <a:endParaRPr lang="en-US" dirty="0"/>
          </a:p>
        </p:txBody>
      </p:sp>
      <p:sp>
        <p:nvSpPr>
          <p:cNvPr id="6" name="スライド番号プレースホルダ 5"/>
          <p:cNvSpPr>
            <a:spLocks noGrp="1"/>
          </p:cNvSpPr>
          <p:nvPr>
            <p:ph type="sldNum" sz="quarter" idx="12"/>
          </p:nvPr>
        </p:nvSpPr>
        <p:spPr/>
        <p:txBody>
          <a:bodyPr/>
          <a:lstStyle/>
          <a:p>
            <a:fld id="{4CE482DC-2269-4F26-9D2A-7E44B1A4CD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5" name="フッター プレースホルダ 4"/>
          <p:cNvSpPr>
            <a:spLocks noGrp="1"/>
          </p:cNvSpPr>
          <p:nvPr>
            <p:ph type="ftr" sz="quarter" idx="11"/>
          </p:nvPr>
        </p:nvSpPr>
        <p:spPr/>
        <p:txBody>
          <a:bodyPr/>
          <a:lstStyle/>
          <a:p>
            <a:endParaRPr lang="en-US" dirty="0"/>
          </a:p>
        </p:txBody>
      </p:sp>
      <p:sp>
        <p:nvSpPr>
          <p:cNvPr id="6" name="スライド番号プレースホルダ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6" name="フッター プレースホルダ 5"/>
          <p:cNvSpPr>
            <a:spLocks noGrp="1"/>
          </p:cNvSpPr>
          <p:nvPr>
            <p:ph type="ftr" sz="quarter" idx="11"/>
          </p:nvPr>
        </p:nvSpPr>
        <p:spPr/>
        <p:txBody>
          <a:bodyPr/>
          <a:lstStyle/>
          <a:p>
            <a:endParaRPr lang="en-US" dirty="0"/>
          </a:p>
        </p:txBody>
      </p:sp>
      <p:sp>
        <p:nvSpPr>
          <p:cNvPr id="7" name="スライド番号プレースホルダ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tIns="45720" anchor="b"/>
          <a:lstStyle>
            <a:lvl1pPr>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8" name="フッター プレースホルダ 7"/>
          <p:cNvSpPr>
            <a:spLocks noGrp="1"/>
          </p:cNvSpPr>
          <p:nvPr>
            <p:ph type="ftr" sz="quarter" idx="11"/>
          </p:nvPr>
        </p:nvSpPr>
        <p:spPr/>
        <p:txBody>
          <a:bodyPr/>
          <a:lstStyle/>
          <a:p>
            <a:endParaRPr lang="en-US" dirty="0"/>
          </a:p>
        </p:txBody>
      </p:sp>
      <p:sp>
        <p:nvSpPr>
          <p:cNvPr id="9" name="スライド番号プレースホルダ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4" name="フッター プレースホルダ 3"/>
          <p:cNvSpPr>
            <a:spLocks noGrp="1"/>
          </p:cNvSpPr>
          <p:nvPr>
            <p:ph type="ftr" sz="quarter" idx="11"/>
          </p:nvPr>
        </p:nvSpPr>
        <p:spPr/>
        <p:txBody>
          <a:bodyPr/>
          <a:lstStyle/>
          <a:p>
            <a:endParaRPr lang="en-US" dirty="0"/>
          </a:p>
        </p:txBody>
      </p:sp>
      <p:sp>
        <p:nvSpPr>
          <p:cNvPr id="5" name="スライド番号プレースホルダ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3" name="フッター プレースホルダ 2"/>
          <p:cNvSpPr>
            <a:spLocks noGrp="1"/>
          </p:cNvSpPr>
          <p:nvPr>
            <p:ph type="ftr" sz="quarter" idx="11"/>
          </p:nvPr>
        </p:nvSpPr>
        <p:spPr/>
        <p:txBody>
          <a:bodyPr/>
          <a:lstStyle/>
          <a:p>
            <a:endParaRPr lang="en-US" dirty="0"/>
          </a:p>
        </p:txBody>
      </p:sp>
      <p:sp>
        <p:nvSpPr>
          <p:cNvPr id="4" name="スライド番号プレースホルダ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6" name="フッター プレースホルダ 5"/>
          <p:cNvSpPr>
            <a:spLocks noGrp="1"/>
          </p:cNvSpPr>
          <p:nvPr>
            <p:ph type="ftr" sz="quarter" idx="11"/>
          </p:nvPr>
        </p:nvSpPr>
        <p:spPr/>
        <p:txBody>
          <a:bodyPr/>
          <a:lstStyle/>
          <a:p>
            <a:endParaRPr lang="en-US" dirty="0"/>
          </a:p>
        </p:txBody>
      </p:sp>
      <p:sp>
        <p:nvSpPr>
          <p:cNvPr id="7" name="スライド番号プレースホルダ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ja-JP" altLang="en-US"/>
              <a:t>マスタ タイトルの書式設定</a:t>
            </a:r>
            <a:endParaRPr kumimoji="0" lang="en-US"/>
          </a:p>
        </p:txBody>
      </p:sp>
      <p:sp>
        <p:nvSpPr>
          <p:cNvPr id="4" name="テキスト プレースホルダ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96DFF08F-DC6B-4601-B491-B0F83F6DD2DA}" type="datetimeFigureOut">
              <a:rPr lang="en-US" smtClean="0"/>
              <a:pPr/>
              <a:t>10/26/2021</a:t>
            </a:fld>
            <a:endParaRPr lang="en-US" dirty="0"/>
          </a:p>
        </p:txBody>
      </p:sp>
      <p:sp>
        <p:nvSpPr>
          <p:cNvPr id="6" name="フッター プレースホルダ 5"/>
          <p:cNvSpPr>
            <a:spLocks noGrp="1"/>
          </p:cNvSpPr>
          <p:nvPr>
            <p:ph type="ftr" sz="quarter" idx="11"/>
          </p:nvPr>
        </p:nvSpPr>
        <p:spPr/>
        <p:txBody>
          <a:bodyPr/>
          <a:lstStyle/>
          <a:p>
            <a:endParaRPr lang="en-US" dirty="0"/>
          </a:p>
        </p:txBody>
      </p:sp>
      <p:sp>
        <p:nvSpPr>
          <p:cNvPr id="7" name="スライド番号プレースホルダ 6"/>
          <p:cNvSpPr>
            <a:spLocks noGrp="1"/>
          </p:cNvSpPr>
          <p:nvPr>
            <p:ph type="sldNum" sz="quarter" idx="12"/>
          </p:nvPr>
        </p:nvSpPr>
        <p:spPr>
          <a:xfrm>
            <a:off x="10769600" y="6356351"/>
            <a:ext cx="812800" cy="365125"/>
          </a:xfrm>
        </p:spPr>
        <p:txBody>
          <a:bodyPr/>
          <a:lstStyle/>
          <a:p>
            <a:fld id="{4FAB73BC-B049-4115-A692-8D63A059BFB8}" type="slidenum">
              <a:rPr lang="en-US" smtClean="0"/>
              <a:pPr/>
              <a:t>‹#›</a:t>
            </a:fld>
            <a:endParaRPr lang="en-US" dirty="0"/>
          </a:p>
        </p:txBody>
      </p:sp>
      <p:sp>
        <p:nvSpPr>
          <p:cNvPr id="3" name="図プレースホルダ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フリーフォーム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ja-JP" altLang="en-US"/>
              <a:t>マスタ タイトルの書式設定</a:t>
            </a:r>
            <a:endParaRPr kumimoji="0" lang="en-US"/>
          </a:p>
        </p:txBody>
      </p:sp>
      <p:sp>
        <p:nvSpPr>
          <p:cNvPr id="30" name="テキスト プレースホルダ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DFF08F-DC6B-4601-B491-B0F83F6DD2DA}" type="datetimeFigureOut">
              <a:rPr lang="en-US" smtClean="0"/>
              <a:pPr/>
              <a:t>10/26/2021</a:t>
            </a:fld>
            <a:endParaRPr lang="en-US" dirty="0"/>
          </a:p>
        </p:txBody>
      </p:sp>
      <p:sp>
        <p:nvSpPr>
          <p:cNvPr id="22" name="フッター プレースホルダ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スライド番号プレースホルダ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AB73BC-B049-4115-A692-8D63A059BFB8}" type="slidenum">
              <a:rPr lang="en-US" smtClean="0"/>
              <a:pPr/>
              <a:t>‹#›</a:t>
            </a:fld>
            <a:endParaRPr lang="en-US" dirty="0"/>
          </a:p>
        </p:txBody>
      </p:sp>
      <p:grpSp>
        <p:nvGrpSpPr>
          <p:cNvPr id="2" name="グループ化 1"/>
          <p:cNvGrpSpPr/>
          <p:nvPr/>
        </p:nvGrpSpPr>
        <p:grpSpPr>
          <a:xfrm>
            <a:off x="-25356" y="202408"/>
            <a:ext cx="12240731"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6FAFE-078B-4E4F-BBB2-840E27F0D70F}"/>
              </a:ext>
            </a:extLst>
          </p:cNvPr>
          <p:cNvSpPr>
            <a:spLocks noGrp="1"/>
          </p:cNvSpPr>
          <p:nvPr>
            <p:ph type="ctrTitle"/>
          </p:nvPr>
        </p:nvSpPr>
        <p:spPr>
          <a:xfrm>
            <a:off x="1066800" y="2588986"/>
            <a:ext cx="10058400" cy="2673429"/>
          </a:xfrm>
        </p:spPr>
        <p:txBody>
          <a:bodyPr>
            <a:normAutofit fontScale="90000"/>
          </a:bodyPr>
          <a:lstStyle/>
          <a:p>
            <a:pPr algn="ctr"/>
            <a:r>
              <a:rPr lang="ja-JP" altLang="en-US" sz="10300" dirty="0">
                <a:latin typeface="UD デジタル 教科書体 NP-B" panose="02020700000000000000" pitchFamily="18" charset="-128"/>
                <a:ea typeface="UD デジタル 教科書体 NP-B" panose="02020700000000000000" pitchFamily="18" charset="-128"/>
              </a:rPr>
              <a:t>研究の概要</a:t>
            </a:r>
            <a:br>
              <a:rPr kumimoji="1" lang="en-US" altLang="ja-JP" sz="10300" dirty="0">
                <a:latin typeface="UD デジタル 教科書体 NP-B" panose="02020700000000000000" pitchFamily="18" charset="-128"/>
                <a:ea typeface="UD デジタル 教科書体 NP-B" panose="02020700000000000000" pitchFamily="18" charset="-128"/>
              </a:rPr>
            </a:br>
            <a:r>
              <a:rPr kumimoji="1" lang="ja-JP" altLang="en-US" sz="10300" dirty="0">
                <a:latin typeface="UD デジタル 教科書体 NP-B" panose="02020700000000000000" pitchFamily="18" charset="-128"/>
                <a:ea typeface="UD デジタル 教科書体 NP-B" panose="02020700000000000000" pitchFamily="18" charset="-128"/>
              </a:rPr>
              <a:t>研究の視点</a:t>
            </a:r>
          </a:p>
        </p:txBody>
      </p:sp>
      <p:sp>
        <p:nvSpPr>
          <p:cNvPr id="3" name="字幕 2">
            <a:extLst>
              <a:ext uri="{FF2B5EF4-FFF2-40B4-BE49-F238E27FC236}">
                <a16:creationId xmlns:a16="http://schemas.microsoft.com/office/drawing/2014/main" id="{6665B244-E0B9-448F-9BF2-11F187AE774A}"/>
              </a:ext>
            </a:extLst>
          </p:cNvPr>
          <p:cNvSpPr>
            <a:spLocks noGrp="1"/>
          </p:cNvSpPr>
          <p:nvPr>
            <p:ph type="subTitle" idx="1"/>
          </p:nvPr>
        </p:nvSpPr>
        <p:spPr>
          <a:xfrm>
            <a:off x="859536" y="5407019"/>
            <a:ext cx="10472928" cy="1033221"/>
          </a:xfrm>
        </p:spPr>
        <p:txBody>
          <a:bodyPr>
            <a:normAutofit/>
          </a:bodyPr>
          <a:lstStyle/>
          <a:p>
            <a:pPr algn="ctr"/>
            <a:r>
              <a:rPr kumimoji="1" lang="ja-JP" altLang="en-US" sz="4800" b="1" dirty="0">
                <a:latin typeface="UD デジタル 教科書体 NP-R" panose="02020400000000000000" pitchFamily="18" charset="-128"/>
                <a:ea typeface="UD デジタル 教科書体 NP-R" panose="02020400000000000000" pitchFamily="18" charset="-128"/>
              </a:rPr>
              <a:t>宮崎県学校体育研究会</a:t>
            </a:r>
          </a:p>
        </p:txBody>
      </p:sp>
      <p:sp>
        <p:nvSpPr>
          <p:cNvPr id="4" name="タイトル 1">
            <a:extLst>
              <a:ext uri="{FF2B5EF4-FFF2-40B4-BE49-F238E27FC236}">
                <a16:creationId xmlns:a16="http://schemas.microsoft.com/office/drawing/2014/main" id="{353E3C5A-1CC1-45B9-995B-55CB40A556A1}"/>
              </a:ext>
            </a:extLst>
          </p:cNvPr>
          <p:cNvSpPr txBox="1">
            <a:spLocks/>
          </p:cNvSpPr>
          <p:nvPr/>
        </p:nvSpPr>
        <p:spPr>
          <a:xfrm>
            <a:off x="1274064" y="783288"/>
            <a:ext cx="10058400" cy="2157390"/>
          </a:xfrm>
          <a:prstGeom prst="rect">
            <a:avLst/>
          </a:prstGeom>
        </p:spPr>
        <p:txBody>
          <a:bodyPr>
            <a:normAutofit fontScale="97500"/>
            <a:scene3d>
              <a:camera prst="orthographicFront"/>
              <a:lightRig rig="threePt" dir="t"/>
            </a:scene3d>
            <a:sp3d>
              <a:contourClr>
                <a:schemeClr val="tx1"/>
              </a:contourClr>
            </a:sp3d>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5400" dirty="0">
                <a:solidFill>
                  <a:srgbClr val="FFFF00"/>
                </a:solidFill>
                <a:highlight>
                  <a:srgbClr val="000000"/>
                </a:highlight>
                <a:latin typeface="UD デジタル 教科書体 NP-B" panose="02020700000000000000" pitchFamily="18" charset="-128"/>
                <a:ea typeface="UD デジタル 教科書体 NP-B" panose="02020700000000000000" pitchFamily="18" charset="-128"/>
              </a:rPr>
              <a:t>令和３年度第６２回</a:t>
            </a:r>
            <a:endParaRPr lang="en-US" altLang="ja-JP" sz="5400" dirty="0">
              <a:solidFill>
                <a:srgbClr val="FFFF00"/>
              </a:solidFill>
              <a:highlight>
                <a:srgbClr val="000000"/>
              </a:highlight>
              <a:latin typeface="UD デジタル 教科書体 NP-B" panose="02020700000000000000" pitchFamily="18" charset="-128"/>
              <a:ea typeface="UD デジタル 教科書体 NP-B" panose="02020700000000000000" pitchFamily="18" charset="-128"/>
            </a:endParaRPr>
          </a:p>
          <a:p>
            <a:pPr algn="ctr"/>
            <a:r>
              <a:rPr lang="ja-JP" altLang="en-US" sz="5400" dirty="0">
                <a:solidFill>
                  <a:srgbClr val="FFFF00"/>
                </a:solidFill>
                <a:highlight>
                  <a:srgbClr val="000000"/>
                </a:highlight>
                <a:latin typeface="UD デジタル 教科書体 NP-B" panose="02020700000000000000" pitchFamily="18" charset="-128"/>
                <a:ea typeface="UD デジタル 教科書体 NP-B" panose="02020700000000000000" pitchFamily="18" charset="-128"/>
              </a:rPr>
              <a:t>宮崎県学校体育研究発表大会</a:t>
            </a:r>
            <a:endParaRPr lang="en-US" altLang="ja-JP" sz="5400" dirty="0">
              <a:solidFill>
                <a:srgbClr val="FFFF00"/>
              </a:solidFill>
              <a:highlight>
                <a:srgbClr val="000000"/>
              </a:highlight>
              <a:latin typeface="UD デジタル 教科書体 NP-B" panose="02020700000000000000" pitchFamily="18" charset="-128"/>
              <a:ea typeface="UD デジタル 教科書体 NP-B" panose="02020700000000000000" pitchFamily="18" charset="-128"/>
            </a:endParaRPr>
          </a:p>
          <a:p>
            <a:pPr algn="ctr"/>
            <a:endParaRPr lang="ja-JP" altLang="en-US" sz="5400" dirty="0">
              <a:solidFill>
                <a:srgbClr val="FFC000"/>
              </a:solidFill>
              <a:highlight>
                <a:srgbClr val="000000"/>
              </a:highlight>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26568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a:xfrm>
            <a:off x="420133" y="125962"/>
            <a:ext cx="11430000" cy="1450757"/>
          </a:xfrm>
        </p:spPr>
        <p:txBody>
          <a:bodyPr vert="horz" lIns="0" tIns="45720" rIns="0" bIns="45720" rtlCol="0">
            <a:noAutofit/>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0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指導方法の工夫</a:t>
            </a:r>
          </a:p>
        </p:txBody>
      </p:sp>
      <p:sp>
        <p:nvSpPr>
          <p:cNvPr id="5"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420133" y="2243049"/>
            <a:ext cx="11602991" cy="3085089"/>
          </a:xfrm>
        </p:spPr>
        <p:txBody>
          <a:bodyPr>
            <a:noAutofit/>
          </a:bodyPr>
          <a:lstStyle/>
          <a:p>
            <a:pPr marL="0" indent="0">
              <a:buNone/>
            </a:pPr>
            <a:r>
              <a:rPr lang="ja-JP" altLang="en-US" sz="6000" dirty="0">
                <a:solidFill>
                  <a:schemeClr val="tx1"/>
                </a:solidFill>
                <a:latin typeface="UD デジタル 教科書体 NP-B" panose="02020700000000000000" pitchFamily="18" charset="-128"/>
                <a:ea typeface="UD デジタル 教科書体 NP-B" panose="02020700000000000000" pitchFamily="18" charset="-128"/>
              </a:rPr>
              <a:t>　球技などにおける、児童生徒の姿に対する手立ての一体化表の作成及び活用</a:t>
            </a:r>
            <a:endParaRPr lang="en-US" altLang="ja-JP" sz="60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1565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ぼんちくん イラスト に対する画像結果"/>
          <p:cNvPicPr>
            <a:picLocks noChangeAspect="1" noChangeArrowheads="1"/>
          </p:cNvPicPr>
          <p:nvPr/>
        </p:nvPicPr>
        <p:blipFill rotWithShape="1">
          <a:blip r:embed="rId3">
            <a:extLst>
              <a:ext uri="{28A0092B-C50C-407E-A947-70E740481C1C}">
                <a14:useLocalDpi xmlns:a14="http://schemas.microsoft.com/office/drawing/2010/main" val="0"/>
              </a:ext>
            </a:extLst>
          </a:blip>
          <a:srcRect b="25754"/>
          <a:stretch/>
        </p:blipFill>
        <p:spPr bwMode="auto">
          <a:xfrm>
            <a:off x="4289458" y="884638"/>
            <a:ext cx="4151157" cy="410939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E4714C26-E2D7-447D-9918-08341B47F8C5}"/>
              </a:ext>
            </a:extLst>
          </p:cNvPr>
          <p:cNvSpPr/>
          <p:nvPr/>
        </p:nvSpPr>
        <p:spPr>
          <a:xfrm>
            <a:off x="2570205" y="3719385"/>
            <a:ext cx="7500552" cy="19276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5400" dirty="0">
                <a:latin typeface="UD デジタル 教科書体 NP-B" panose="02020700000000000000" pitchFamily="18" charset="-128"/>
                <a:ea typeface="UD デジタル 教科書体 NP-B" panose="02020700000000000000" pitchFamily="18" charset="-128"/>
              </a:rPr>
              <a:t>研究紀要</a:t>
            </a:r>
            <a:r>
              <a:rPr kumimoji="1" lang="ja-JP" altLang="en-US" sz="5400" dirty="0">
                <a:solidFill>
                  <a:srgbClr val="FF0000"/>
                </a:solidFill>
                <a:latin typeface="UD デジタル 教科書体 NP-B" panose="02020700000000000000" pitchFamily="18" charset="-128"/>
                <a:ea typeface="UD デジタル 教科書体 NP-B" panose="02020700000000000000" pitchFamily="18" charset="-128"/>
              </a:rPr>
              <a:t>Ｐ　　・　　</a:t>
            </a:r>
            <a:endParaRPr kumimoji="1" lang="en-US" altLang="ja-JP" sz="5400" dirty="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5400" dirty="0">
                <a:latin typeface="UD デジタル 教科書体 NP-B" panose="02020700000000000000" pitchFamily="18" charset="-128"/>
                <a:ea typeface="UD デジタル 教科書体 NP-B" panose="02020700000000000000" pitchFamily="18" charset="-128"/>
              </a:rPr>
              <a:t>をご覧ください。</a:t>
            </a:r>
          </a:p>
        </p:txBody>
      </p:sp>
    </p:spTree>
    <p:extLst>
      <p:ext uri="{BB962C8B-B14F-4D97-AF65-F5344CB8AC3E}">
        <p14:creationId xmlns:p14="http://schemas.microsoft.com/office/powerpoint/2010/main" val="154007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a:xfrm>
            <a:off x="420133" y="125962"/>
            <a:ext cx="11430000" cy="1450757"/>
          </a:xfrm>
        </p:spPr>
        <p:txBody>
          <a:bodyPr vert="horz" lIns="0" tIns="45720" rIns="0" bIns="45720" rtlCol="0">
            <a:noAutofit/>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0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研究内容の整理</a:t>
            </a:r>
          </a:p>
        </p:txBody>
      </p:sp>
      <p:sp>
        <p:nvSpPr>
          <p:cNvPr id="4" name="コンテンツ プレースホルダー 4">
            <a:extLst>
              <a:ext uri="{FF2B5EF4-FFF2-40B4-BE49-F238E27FC236}">
                <a16:creationId xmlns:a16="http://schemas.microsoft.com/office/drawing/2014/main" id="{F3E980EF-4B8C-473D-99E5-8018B901D1EF}"/>
              </a:ext>
            </a:extLst>
          </p:cNvPr>
          <p:cNvSpPr txBox="1">
            <a:spLocks/>
          </p:cNvSpPr>
          <p:nvPr/>
        </p:nvSpPr>
        <p:spPr>
          <a:xfrm>
            <a:off x="311423" y="2658778"/>
            <a:ext cx="11602991" cy="99882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6000" dirty="0">
                <a:solidFill>
                  <a:schemeClr val="tx1"/>
                </a:solidFill>
                <a:latin typeface="UD デジタル 教科書体 NP-B" panose="02020700000000000000" pitchFamily="18" charset="-128"/>
                <a:ea typeface="UD デジタル 教科書体 NP-B" panose="02020700000000000000" pitchFamily="18" charset="-128"/>
              </a:rPr>
              <a:t>〇　研究内容と研究の方向性</a:t>
            </a:r>
            <a:endParaRPr lang="en-US" altLang="ja-JP" sz="600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Font typeface="Calibri" panose="020F0502020204030204" pitchFamily="34" charset="0"/>
              <a:buNone/>
            </a:pPr>
            <a:r>
              <a:rPr lang="ja-JP" altLang="en-US" sz="6000" dirty="0">
                <a:solidFill>
                  <a:schemeClr val="tx1"/>
                </a:solidFill>
                <a:latin typeface="UD デジタル 教科書体 NP-B" panose="02020700000000000000" pitchFamily="18" charset="-128"/>
                <a:ea typeface="UD デジタル 教科書体 NP-B" panose="02020700000000000000" pitchFamily="18" charset="-128"/>
              </a:rPr>
              <a:t>　</a:t>
            </a:r>
            <a:endParaRPr lang="en-US" altLang="ja-JP" sz="6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028700" y="4082143"/>
            <a:ext cx="9927771" cy="1107996"/>
          </a:xfrm>
          <a:prstGeom prst="rect">
            <a:avLst/>
          </a:prstGeom>
          <a:noFill/>
        </p:spPr>
        <p:txBody>
          <a:bodyPr wrap="square" rtlCol="0">
            <a:spAutoFit/>
          </a:bodyPr>
          <a:lstStyle/>
          <a:p>
            <a:r>
              <a:rPr lang="ja-JP" altLang="en-US" sz="6600" dirty="0">
                <a:solidFill>
                  <a:srgbClr val="FF0000"/>
                </a:solidFill>
                <a:latin typeface="UD デジタル 教科書体 NP-B" panose="02020700000000000000" pitchFamily="18" charset="-128"/>
                <a:ea typeface="UD デジタル 教科書体 NP-B" panose="02020700000000000000" pitchFamily="18" charset="-128"/>
              </a:rPr>
              <a:t>→　つながりのある研究</a:t>
            </a:r>
            <a:endParaRPr kumimoji="1" lang="ja-JP" altLang="en-US" sz="6600" dirty="0">
              <a:solidFill>
                <a:srgbClr val="FF0000"/>
              </a:solidFill>
            </a:endParaRPr>
          </a:p>
        </p:txBody>
      </p:sp>
    </p:spTree>
    <p:extLst>
      <p:ext uri="{BB962C8B-B14F-4D97-AF65-F5344CB8AC3E}">
        <p14:creationId xmlns:p14="http://schemas.microsoft.com/office/powerpoint/2010/main" val="6846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ぼんちくんイラスト】いいね！1 - 宮崎県都城市ホームページ"/>
          <p:cNvPicPr>
            <a:picLocks noChangeAspect="1" noChangeArrowheads="1"/>
          </p:cNvPicPr>
          <p:nvPr/>
        </p:nvPicPr>
        <p:blipFill>
          <a:blip r:embed="rId3"/>
          <a:srcRect/>
          <a:stretch>
            <a:fillRect/>
          </a:stretch>
        </p:blipFill>
        <p:spPr bwMode="auto">
          <a:xfrm>
            <a:off x="4182583" y="865415"/>
            <a:ext cx="4733270" cy="4259943"/>
          </a:xfrm>
          <a:prstGeom prst="rect">
            <a:avLst/>
          </a:prstGeom>
          <a:noFill/>
        </p:spPr>
      </p:pic>
      <p:sp>
        <p:nvSpPr>
          <p:cNvPr id="5" name="正方形/長方形 4">
            <a:extLst>
              <a:ext uri="{FF2B5EF4-FFF2-40B4-BE49-F238E27FC236}">
                <a16:creationId xmlns:a16="http://schemas.microsoft.com/office/drawing/2014/main" id="{E4714C26-E2D7-447D-9918-08341B47F8C5}"/>
              </a:ext>
            </a:extLst>
          </p:cNvPr>
          <p:cNvSpPr/>
          <p:nvPr/>
        </p:nvSpPr>
        <p:spPr>
          <a:xfrm>
            <a:off x="2570205" y="3719385"/>
            <a:ext cx="7500552" cy="19276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5400" dirty="0">
                <a:latin typeface="UD デジタル 教科書体 NP-B" panose="02020700000000000000" pitchFamily="18" charset="-128"/>
                <a:ea typeface="UD デジタル 教科書体 NP-B" panose="02020700000000000000" pitchFamily="18" charset="-128"/>
              </a:rPr>
              <a:t>研究紀要</a:t>
            </a:r>
            <a:r>
              <a:rPr kumimoji="1" lang="ja-JP" altLang="en-US" sz="5400" dirty="0">
                <a:solidFill>
                  <a:srgbClr val="FF0000"/>
                </a:solidFill>
                <a:latin typeface="UD デジタル 教科書体 NP-B" panose="02020700000000000000" pitchFamily="18" charset="-128"/>
                <a:ea typeface="UD デジタル 教科書体 NP-B" panose="02020700000000000000" pitchFamily="18" charset="-128"/>
              </a:rPr>
              <a:t>Ｐ　～　　</a:t>
            </a:r>
            <a:endParaRPr kumimoji="1" lang="en-US" altLang="ja-JP" sz="5400" dirty="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5400" dirty="0">
                <a:latin typeface="UD デジタル 教科書体 NP-B" panose="02020700000000000000" pitchFamily="18" charset="-128"/>
                <a:ea typeface="UD デジタル 教科書体 NP-B" panose="02020700000000000000" pitchFamily="18" charset="-128"/>
              </a:rPr>
              <a:t>をご覧ください。</a:t>
            </a:r>
          </a:p>
        </p:txBody>
      </p:sp>
    </p:spTree>
    <p:extLst>
      <p:ext uri="{BB962C8B-B14F-4D97-AF65-F5344CB8AC3E}">
        <p14:creationId xmlns:p14="http://schemas.microsoft.com/office/powerpoint/2010/main" val="26428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a:xfrm>
            <a:off x="420133" y="125962"/>
            <a:ext cx="11430000" cy="1450757"/>
          </a:xfrm>
        </p:spPr>
        <p:txBody>
          <a:bodyPr vert="horz" lIns="0" tIns="45720" rIns="0" bIns="45720" rtlCol="0">
            <a:noAutofit/>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0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カリ・マネの工夫</a:t>
            </a:r>
          </a:p>
        </p:txBody>
      </p:sp>
      <p:sp>
        <p:nvSpPr>
          <p:cNvPr id="6"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420133" y="1818170"/>
            <a:ext cx="11430000" cy="1241554"/>
          </a:xfrm>
        </p:spPr>
        <p:txBody>
          <a:bodyPr>
            <a:noAutofit/>
          </a:bodyPr>
          <a:lstStyle/>
          <a:p>
            <a:pPr marL="0" indent="0">
              <a:buNone/>
            </a:pP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球技などにおける、１２年間を見通した「指導と評価の　</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計画」の作成</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7" name="コンテンツ プレースホルダー 4">
            <a:extLst>
              <a:ext uri="{FF2B5EF4-FFF2-40B4-BE49-F238E27FC236}">
                <a16:creationId xmlns:a16="http://schemas.microsoft.com/office/drawing/2014/main" id="{68E7D5D1-6285-4861-8DF7-BF9134681AAA}"/>
              </a:ext>
            </a:extLst>
          </p:cNvPr>
          <p:cNvSpPr txBox="1">
            <a:spLocks/>
          </p:cNvSpPr>
          <p:nvPr/>
        </p:nvSpPr>
        <p:spPr>
          <a:xfrm>
            <a:off x="420133" y="3401950"/>
            <a:ext cx="11430000" cy="236580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defTabSz="914400">
              <a:buFont typeface="Wingdings 2"/>
              <a:buNone/>
            </a:pPr>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4000" dirty="0">
                <a:solidFill>
                  <a:srgbClr val="0070C0"/>
                </a:solidFill>
                <a:latin typeface="UD デジタル 教科書体 NP-B" panose="02020700000000000000" pitchFamily="18" charset="-128"/>
                <a:ea typeface="UD デジタル 教科書体 NP-B" panose="02020700000000000000" pitchFamily="18" charset="-128"/>
              </a:rPr>
              <a:t>１２年間を見通して、球技などにおける指導と評価の計画を作成した。カードを用いて指導内容の順番や評価のタイミング等を検討しながら指導と評価の計画を作成した。</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576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2916F39-626D-46BD-88E9-D0A2D1B2CD4C}"/>
              </a:ext>
            </a:extLst>
          </p:cNvPr>
          <p:cNvSpPr/>
          <p:nvPr/>
        </p:nvSpPr>
        <p:spPr>
          <a:xfrm>
            <a:off x="123568" y="5622324"/>
            <a:ext cx="11944864" cy="69197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F:\都城地区研究部\R3_都城地区研究部\学体研\各体連資料\カリマネ (小体連).JPG"/>
          <p:cNvPicPr/>
          <p:nvPr/>
        </p:nvPicPr>
        <p:blipFill>
          <a:blip r:embed="rId3" cstate="print"/>
          <a:srcRect l="8271"/>
          <a:stretch>
            <a:fillRect/>
          </a:stretch>
        </p:blipFill>
        <p:spPr bwMode="auto">
          <a:xfrm rot="16200000">
            <a:off x="2673050" y="-2673049"/>
            <a:ext cx="6845901" cy="12192000"/>
          </a:xfrm>
          <a:prstGeom prst="rect">
            <a:avLst/>
          </a:prstGeom>
          <a:noFill/>
          <a:ln w="9525">
            <a:noFill/>
            <a:miter lim="800000"/>
            <a:headEnd/>
            <a:tailEnd/>
          </a:ln>
        </p:spPr>
      </p:pic>
      <p:sp>
        <p:nvSpPr>
          <p:cNvPr id="4" name="テキスト ボックス 3"/>
          <p:cNvSpPr txBox="1"/>
          <p:nvPr/>
        </p:nvSpPr>
        <p:spPr>
          <a:xfrm rot="10800000" flipH="1" flipV="1">
            <a:off x="1340290" y="1674812"/>
            <a:ext cx="10167583" cy="714346"/>
          </a:xfrm>
          <a:prstGeom prst="rect">
            <a:avLst/>
          </a:prstGeom>
          <a:noFill/>
          <a:ln w="76200">
            <a:solidFill>
              <a:srgbClr val="FF0000"/>
            </a:solidFill>
          </a:ln>
        </p:spPr>
        <p:txBody>
          <a:bodyPr wrap="square" rtlCol="0">
            <a:spAutoFit/>
          </a:bodyPr>
          <a:lstStyle/>
          <a:p>
            <a:r>
              <a:rPr kumimoji="1" lang="ja-JP" altLang="en-US" sz="4000" dirty="0">
                <a:solidFill>
                  <a:srgbClr val="FF0000"/>
                </a:solidFill>
                <a:latin typeface="UD デジタル 教科書体 N-B" pitchFamily="17" charset="-128"/>
                <a:ea typeface="UD デジタル 教科書体 N-B" pitchFamily="17" charset="-128"/>
              </a:rPr>
              <a:t>どの時間に</a:t>
            </a:r>
          </a:p>
        </p:txBody>
      </p:sp>
      <p:sp>
        <p:nvSpPr>
          <p:cNvPr id="7" name="テキスト ボックス 6"/>
          <p:cNvSpPr txBox="1"/>
          <p:nvPr/>
        </p:nvSpPr>
        <p:spPr>
          <a:xfrm>
            <a:off x="473529" y="2563585"/>
            <a:ext cx="11413671" cy="3046988"/>
          </a:xfrm>
          <a:prstGeom prst="rect">
            <a:avLst/>
          </a:prstGeom>
          <a:noFill/>
          <a:ln w="76200">
            <a:solidFill>
              <a:srgbClr val="0070C0"/>
            </a:solidFill>
          </a:ln>
        </p:spPr>
        <p:txBody>
          <a:bodyPr wrap="square" rtlCol="0">
            <a:spAutoFit/>
          </a:bodyPr>
          <a:lstStyle/>
          <a:p>
            <a:r>
              <a:rPr kumimoji="1" lang="ja-JP" altLang="en-US" sz="4000" dirty="0">
                <a:solidFill>
                  <a:srgbClr val="0070C0"/>
                </a:solidFill>
                <a:latin typeface="UD デジタル 教科書体 N-B" pitchFamily="17" charset="-128"/>
                <a:ea typeface="UD デジタル 教科書体 N-B" pitchFamily="17" charset="-128"/>
              </a:rPr>
              <a:t>　　　</a:t>
            </a:r>
            <a:r>
              <a:rPr kumimoji="1" lang="ja-JP" altLang="en-US" sz="9600" dirty="0">
                <a:solidFill>
                  <a:srgbClr val="0070C0"/>
                </a:solidFill>
                <a:latin typeface="UD デジタル 教科書体 N-B" pitchFamily="17" charset="-128"/>
                <a:ea typeface="UD デジタル 教科書体 N-B" pitchFamily="17" charset="-128"/>
              </a:rPr>
              <a:t>何を指導し、何を評価するのか</a:t>
            </a:r>
            <a:endParaRPr kumimoji="1" lang="ja-JP" altLang="en-US" sz="4000" dirty="0">
              <a:solidFill>
                <a:srgbClr val="0070C0"/>
              </a:solidFill>
              <a:latin typeface="UD デジタル 教科書体 N-B" pitchFamily="17" charset="-128"/>
              <a:ea typeface="UD デジタル 教科書体 N-B" pitchFamily="17" charset="-128"/>
            </a:endParaRPr>
          </a:p>
        </p:txBody>
      </p:sp>
    </p:spTree>
    <p:extLst>
      <p:ext uri="{BB962C8B-B14F-4D97-AF65-F5344CB8AC3E}">
        <p14:creationId xmlns:p14="http://schemas.microsoft.com/office/powerpoint/2010/main" val="525613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ぼんちくんイラスト】跳び箱 - 宮崎県都城市ホームページ"/>
          <p:cNvPicPr>
            <a:picLocks noChangeAspect="1" noChangeArrowheads="1"/>
          </p:cNvPicPr>
          <p:nvPr/>
        </p:nvPicPr>
        <p:blipFill>
          <a:blip r:embed="rId3"/>
          <a:srcRect/>
          <a:stretch>
            <a:fillRect/>
          </a:stretch>
        </p:blipFill>
        <p:spPr bwMode="auto">
          <a:xfrm>
            <a:off x="3429000" y="777517"/>
            <a:ext cx="4212771" cy="4709562"/>
          </a:xfrm>
          <a:prstGeom prst="rect">
            <a:avLst/>
          </a:prstGeom>
          <a:noFill/>
        </p:spPr>
      </p:pic>
      <p:sp>
        <p:nvSpPr>
          <p:cNvPr id="5" name="正方形/長方形 4">
            <a:extLst>
              <a:ext uri="{FF2B5EF4-FFF2-40B4-BE49-F238E27FC236}">
                <a16:creationId xmlns:a16="http://schemas.microsoft.com/office/drawing/2014/main" id="{E4714C26-E2D7-447D-9918-08341B47F8C5}"/>
              </a:ext>
            </a:extLst>
          </p:cNvPr>
          <p:cNvSpPr/>
          <p:nvPr/>
        </p:nvSpPr>
        <p:spPr>
          <a:xfrm>
            <a:off x="2570205" y="3719385"/>
            <a:ext cx="7500552" cy="19276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5400" dirty="0">
                <a:latin typeface="UD デジタル 教科書体 NP-B" panose="02020700000000000000" pitchFamily="18" charset="-128"/>
                <a:ea typeface="UD デジタル 教科書体 NP-B" panose="02020700000000000000" pitchFamily="18" charset="-128"/>
              </a:rPr>
              <a:t>研究紀要</a:t>
            </a:r>
            <a:r>
              <a:rPr kumimoji="1" lang="ja-JP" altLang="en-US" sz="5400" dirty="0">
                <a:solidFill>
                  <a:srgbClr val="FF0000"/>
                </a:solidFill>
                <a:latin typeface="UD デジタル 教科書体 NP-B" panose="02020700000000000000" pitchFamily="18" charset="-128"/>
                <a:ea typeface="UD デジタル 教科書体 NP-B" panose="02020700000000000000" pitchFamily="18" charset="-128"/>
              </a:rPr>
              <a:t>Ｐ</a:t>
            </a:r>
            <a:endParaRPr kumimoji="1" lang="en-US" altLang="ja-JP" sz="5400" dirty="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5400" dirty="0">
                <a:latin typeface="UD デジタル 教科書体 NP-B" panose="02020700000000000000" pitchFamily="18" charset="-128"/>
                <a:ea typeface="UD デジタル 教科書体 NP-B" panose="02020700000000000000" pitchFamily="18" charset="-128"/>
              </a:rPr>
              <a:t>をご覧ください。</a:t>
            </a:r>
          </a:p>
        </p:txBody>
      </p:sp>
    </p:spTree>
    <p:extLst>
      <p:ext uri="{BB962C8B-B14F-4D97-AF65-F5344CB8AC3E}">
        <p14:creationId xmlns:p14="http://schemas.microsoft.com/office/powerpoint/2010/main" val="357335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a:xfrm>
            <a:off x="420133" y="125962"/>
            <a:ext cx="11430000" cy="1450757"/>
          </a:xfrm>
        </p:spPr>
        <p:txBody>
          <a:bodyPr vert="horz" lIns="0" tIns="45720" rIns="0" bIns="45720" rtlCol="0">
            <a:noAutofit/>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0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指導方法の工夫</a:t>
            </a:r>
          </a:p>
        </p:txBody>
      </p:sp>
      <p:sp>
        <p:nvSpPr>
          <p:cNvPr id="11"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420133" y="1818170"/>
            <a:ext cx="11430000" cy="1241554"/>
          </a:xfrm>
        </p:spPr>
        <p:txBody>
          <a:bodyPr>
            <a:noAutofit/>
          </a:bodyPr>
          <a:lstStyle/>
          <a:p>
            <a:pPr marL="0" indent="0">
              <a:buNone/>
            </a:pP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球技などにおける、児童生徒の姿に対する手立ての一体　</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化表の作成及び活用</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3" name="コンテンツ プレースホルダー 4">
            <a:extLst>
              <a:ext uri="{FF2B5EF4-FFF2-40B4-BE49-F238E27FC236}">
                <a16:creationId xmlns:a16="http://schemas.microsoft.com/office/drawing/2014/main" id="{68E7D5D1-6285-4861-8DF7-BF9134681AAA}"/>
              </a:ext>
            </a:extLst>
          </p:cNvPr>
          <p:cNvSpPr txBox="1">
            <a:spLocks/>
          </p:cNvSpPr>
          <p:nvPr/>
        </p:nvSpPr>
        <p:spPr>
          <a:xfrm>
            <a:off x="420133" y="3401950"/>
            <a:ext cx="11430000" cy="236580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defTabSz="914400">
              <a:buFont typeface="Wingdings 2"/>
              <a:buNone/>
            </a:pPr>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授業での生徒の評価を分かりやすく判断できるように球技における生徒の評価において</a:t>
            </a:r>
            <a:r>
              <a:rPr lang="en-US" altLang="ja-JP" sz="3200" dirty="0">
                <a:solidFill>
                  <a:srgbClr val="0070C0"/>
                </a:solidFill>
                <a:latin typeface="UD デジタル 教科書体 NP-B" panose="02020700000000000000" pitchFamily="18" charset="-128"/>
                <a:ea typeface="UD デジタル 教科書体 NP-B" panose="02020700000000000000" pitchFamily="18" charset="-128"/>
              </a:rPr>
              <a:t>A</a:t>
            </a: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（十分満足）</a:t>
            </a:r>
            <a:r>
              <a:rPr lang="en-US" altLang="ja-JP" sz="3200" dirty="0">
                <a:solidFill>
                  <a:srgbClr val="0070C0"/>
                </a:solidFill>
                <a:latin typeface="UD デジタル 教科書体 NP-B" panose="02020700000000000000" pitchFamily="18" charset="-128"/>
                <a:ea typeface="UD デジタル 教科書体 NP-B" panose="02020700000000000000" pitchFamily="18" charset="-128"/>
              </a:rPr>
              <a:t>B</a:t>
            </a: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（おおむね良好）</a:t>
            </a:r>
            <a:r>
              <a:rPr lang="en-US" altLang="ja-JP" sz="3200" dirty="0">
                <a:solidFill>
                  <a:srgbClr val="0070C0"/>
                </a:solidFill>
                <a:latin typeface="UD デジタル 教科書体 NP-B" panose="02020700000000000000" pitchFamily="18" charset="-128"/>
                <a:ea typeface="UD デジタル 教科書体 NP-B" panose="02020700000000000000" pitchFamily="18" charset="-128"/>
              </a:rPr>
              <a:t>C</a:t>
            </a: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（努力を要する）の規準を検討し作成した。更に</a:t>
            </a:r>
            <a:r>
              <a:rPr lang="en-US" altLang="ja-JP" sz="3200" dirty="0">
                <a:solidFill>
                  <a:srgbClr val="0070C0"/>
                </a:solidFill>
                <a:latin typeface="UD デジタル 教科書体 NP-B" panose="02020700000000000000" pitchFamily="18" charset="-128"/>
                <a:ea typeface="UD デジタル 教科書体 NP-B" panose="02020700000000000000" pitchFamily="18" charset="-128"/>
              </a:rPr>
              <a:t>C</a:t>
            </a: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（努力を要する）生徒への手立てを検討し、毎時間の授業の指導にいかせるようにした。</a:t>
            </a:r>
            <a:endParaRPr lang="en-US" altLang="ja-JP" sz="4000" dirty="0">
              <a:solidFill>
                <a:srgbClr val="0070C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31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4">
            <a:extLst>
              <a:ext uri="{FF2B5EF4-FFF2-40B4-BE49-F238E27FC236}">
                <a16:creationId xmlns:a16="http://schemas.microsoft.com/office/drawing/2014/main" id="{FE8A268D-CB8E-46C3-B946-4D235542D922}"/>
              </a:ext>
            </a:extLst>
          </p:cNvPr>
          <p:cNvSpPr txBox="1">
            <a:spLocks/>
          </p:cNvSpPr>
          <p:nvPr/>
        </p:nvSpPr>
        <p:spPr>
          <a:xfrm>
            <a:off x="667268" y="5301047"/>
            <a:ext cx="11182865" cy="10132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6600" dirty="0">
                <a:solidFill>
                  <a:srgbClr val="FF0000"/>
                </a:solidFill>
                <a:latin typeface="UD デジタル 教科書体 NP-B" panose="02020700000000000000" pitchFamily="18" charset="-128"/>
                <a:ea typeface="UD デジタル 教科書体 NP-B" panose="02020700000000000000" pitchFamily="18" charset="-128"/>
              </a:rPr>
              <a:t>主体的・対話的深い学びへ</a:t>
            </a:r>
            <a:endParaRPr lang="en-US" altLang="ja-JP"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p:nvPr/>
        </p:nvPicPr>
        <p:blipFill>
          <a:blip r:embed="rId3" cstate="print"/>
          <a:srcRect l="20106" t="21958" r="22222" b="10386"/>
          <a:stretch>
            <a:fillRect/>
          </a:stretch>
        </p:blipFill>
        <p:spPr bwMode="auto">
          <a:xfrm>
            <a:off x="0" y="-87923"/>
            <a:ext cx="12192000" cy="6734908"/>
          </a:xfrm>
          <a:prstGeom prst="rect">
            <a:avLst/>
          </a:prstGeom>
          <a:noFill/>
          <a:ln w="9525">
            <a:noFill/>
            <a:miter lim="800000"/>
            <a:headEnd/>
            <a:tailEnd/>
          </a:ln>
        </p:spPr>
      </p:pic>
      <p:sp>
        <p:nvSpPr>
          <p:cNvPr id="6" name="テキスト ボックス 5"/>
          <p:cNvSpPr txBox="1"/>
          <p:nvPr/>
        </p:nvSpPr>
        <p:spPr>
          <a:xfrm>
            <a:off x="1389184" y="158262"/>
            <a:ext cx="2250831" cy="337066"/>
          </a:xfrm>
          <a:prstGeom prst="rect">
            <a:avLst/>
          </a:prstGeom>
          <a:noFill/>
          <a:ln w="76200">
            <a:solidFill>
              <a:srgbClr val="FF0000"/>
            </a:solidFill>
          </a:ln>
        </p:spPr>
        <p:txBody>
          <a:bodyPr wrap="square" rtlCol="0">
            <a:spAutoFit/>
          </a:bodyPr>
          <a:lstStyle/>
          <a:p>
            <a:endParaRPr kumimoji="1" lang="ja-JP" altLang="en-US" dirty="0"/>
          </a:p>
        </p:txBody>
      </p:sp>
      <p:sp>
        <p:nvSpPr>
          <p:cNvPr id="15" name="テキスト ボックス 14"/>
          <p:cNvSpPr txBox="1"/>
          <p:nvPr/>
        </p:nvSpPr>
        <p:spPr>
          <a:xfrm>
            <a:off x="6160477" y="158262"/>
            <a:ext cx="2250831" cy="337066"/>
          </a:xfrm>
          <a:prstGeom prst="rect">
            <a:avLst/>
          </a:prstGeom>
          <a:noFill/>
          <a:ln w="76200">
            <a:solidFill>
              <a:srgbClr val="FF0000"/>
            </a:solidFill>
          </a:ln>
        </p:spPr>
        <p:txBody>
          <a:bodyPr wrap="square" rtlCol="0">
            <a:spAutoFit/>
          </a:bodyPr>
          <a:lstStyle/>
          <a:p>
            <a:endParaRPr kumimoji="1" lang="ja-JP" altLang="en-US" dirty="0"/>
          </a:p>
        </p:txBody>
      </p:sp>
      <p:sp>
        <p:nvSpPr>
          <p:cNvPr id="16" name="テキスト ボックス 15"/>
          <p:cNvSpPr txBox="1"/>
          <p:nvPr/>
        </p:nvSpPr>
        <p:spPr>
          <a:xfrm>
            <a:off x="3774830" y="158262"/>
            <a:ext cx="2250831" cy="337066"/>
          </a:xfrm>
          <a:prstGeom prst="rect">
            <a:avLst/>
          </a:prstGeom>
          <a:noFill/>
          <a:ln w="76200">
            <a:solidFill>
              <a:srgbClr val="FF0000"/>
            </a:solidFill>
          </a:ln>
        </p:spPr>
        <p:txBody>
          <a:bodyPr wrap="square" rtlCol="0">
            <a:spAutoFit/>
          </a:bodyPr>
          <a:lstStyle/>
          <a:p>
            <a:endParaRPr kumimoji="1" lang="ja-JP" altLang="en-US" dirty="0"/>
          </a:p>
        </p:txBody>
      </p:sp>
      <p:sp>
        <p:nvSpPr>
          <p:cNvPr id="17" name="テキスト ボックス 16"/>
          <p:cNvSpPr txBox="1"/>
          <p:nvPr/>
        </p:nvSpPr>
        <p:spPr>
          <a:xfrm>
            <a:off x="9023838" y="158262"/>
            <a:ext cx="2250831" cy="337066"/>
          </a:xfrm>
          <a:prstGeom prst="rect">
            <a:avLst/>
          </a:prstGeom>
          <a:noFill/>
          <a:ln w="762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2562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p:txBody>
          <a:bodyPr vert="horz" lIns="0" tIns="45720" rIns="0" bIns="45720" rtlCol="0">
            <a:normAutofit fontScale="90000"/>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8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授業参観の視点①</a:t>
            </a:r>
          </a:p>
        </p:txBody>
      </p:sp>
      <p:sp>
        <p:nvSpPr>
          <p:cNvPr id="5"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1097280" y="2421925"/>
            <a:ext cx="10058400" cy="2940908"/>
          </a:xfrm>
        </p:spPr>
        <p:txBody>
          <a:bodyPr>
            <a:normAutofit lnSpcReduction="10000"/>
          </a:bodyPr>
          <a:lstStyle/>
          <a:p>
            <a:pPr marL="0" indent="0">
              <a:buNone/>
            </a:pPr>
            <a:r>
              <a:rPr lang="ja-JP" altLang="en-US" sz="6600" dirty="0">
                <a:latin typeface="UD デジタル 教科書体 NP-B" panose="02020700000000000000" pitchFamily="18" charset="-128"/>
                <a:ea typeface="UD デジタル 教科書体 NP-B" panose="02020700000000000000" pitchFamily="18" charset="-128"/>
              </a:rPr>
              <a:t>　主体的・対話的で深い学びにつながる学習活動単元計画になっていたか</a:t>
            </a:r>
            <a:endParaRPr lang="en-US" altLang="ja-JP" sz="660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100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333AA-2458-4E7B-91FB-5C53D15FED21}"/>
              </a:ext>
            </a:extLst>
          </p:cNvPr>
          <p:cNvSpPr txBox="1">
            <a:spLocks/>
          </p:cNvSpPr>
          <p:nvPr/>
        </p:nvSpPr>
        <p:spPr>
          <a:xfrm>
            <a:off x="487312" y="271684"/>
            <a:ext cx="5903860" cy="91904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400"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rPr>
              <a:t>宮崎県全体の研究主題</a:t>
            </a:r>
          </a:p>
        </p:txBody>
      </p:sp>
      <p:sp>
        <p:nvSpPr>
          <p:cNvPr id="3" name="タイトル 1">
            <a:extLst>
              <a:ext uri="{FF2B5EF4-FFF2-40B4-BE49-F238E27FC236}">
                <a16:creationId xmlns:a16="http://schemas.microsoft.com/office/drawing/2014/main" id="{4424B21E-528A-4FCD-8442-8364D26787DB}"/>
              </a:ext>
            </a:extLst>
          </p:cNvPr>
          <p:cNvSpPr txBox="1">
            <a:spLocks/>
          </p:cNvSpPr>
          <p:nvPr/>
        </p:nvSpPr>
        <p:spPr>
          <a:xfrm>
            <a:off x="494654" y="1336431"/>
            <a:ext cx="11202689" cy="314178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5400" dirty="0">
                <a:latin typeface="UD デジタル 教科書体 NP-R" panose="02020400000000000000" pitchFamily="18" charset="-128"/>
                <a:ea typeface="UD デジタル 教科書体 NP-R" panose="02020400000000000000" pitchFamily="18" charset="-128"/>
              </a:rPr>
              <a:t>　生涯にわたって心身の健康を保持増進し、豊かなスポーツライフを実現するための資質・能力を育む体育科・保健体育科学習</a:t>
            </a:r>
          </a:p>
        </p:txBody>
      </p:sp>
      <p:sp>
        <p:nvSpPr>
          <p:cNvPr id="4" name="タイトル 1">
            <a:extLst>
              <a:ext uri="{FF2B5EF4-FFF2-40B4-BE49-F238E27FC236}">
                <a16:creationId xmlns:a16="http://schemas.microsoft.com/office/drawing/2014/main" id="{9203DBE2-D69B-44D3-84E2-8AFD1C922A5E}"/>
              </a:ext>
            </a:extLst>
          </p:cNvPr>
          <p:cNvSpPr txBox="1">
            <a:spLocks/>
          </p:cNvSpPr>
          <p:nvPr/>
        </p:nvSpPr>
        <p:spPr>
          <a:xfrm>
            <a:off x="1559167" y="4690945"/>
            <a:ext cx="9073661" cy="141263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400" dirty="0">
                <a:latin typeface="UD デジタル 教科書体 NP-R" panose="02020400000000000000" pitchFamily="18" charset="-128"/>
                <a:ea typeface="UD デジタル 教科書体 NP-R" panose="02020400000000000000" pitchFamily="18" charset="-128"/>
              </a:rPr>
              <a:t>　～主体的・対話的で深い学び</a:t>
            </a:r>
            <a:endParaRPr lang="en-US" altLang="ja-JP" sz="4400" dirty="0">
              <a:latin typeface="UD デジタル 教科書体 NP-R" panose="02020400000000000000" pitchFamily="18" charset="-128"/>
              <a:ea typeface="UD デジタル 教科書体 NP-R" panose="02020400000000000000" pitchFamily="18" charset="-128"/>
            </a:endParaRPr>
          </a:p>
          <a:p>
            <a:pPr algn="ctr"/>
            <a:r>
              <a:rPr lang="ja-JP" altLang="en-US" sz="4400" dirty="0">
                <a:latin typeface="UD デジタル 教科書体 NP-R" panose="02020400000000000000" pitchFamily="18" charset="-128"/>
                <a:ea typeface="UD デジタル 教科書体 NP-R" panose="02020400000000000000" pitchFamily="18" charset="-128"/>
              </a:rPr>
              <a:t>の視点に立った授業の創造と展開～</a:t>
            </a:r>
          </a:p>
        </p:txBody>
      </p:sp>
    </p:spTree>
    <p:extLst>
      <p:ext uri="{BB962C8B-B14F-4D97-AF65-F5344CB8AC3E}">
        <p14:creationId xmlns:p14="http://schemas.microsoft.com/office/powerpoint/2010/main" val="39065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p:txBody>
          <a:bodyPr vert="horz" lIns="0" tIns="45720" rIns="0" bIns="45720" rtlCol="0">
            <a:normAutofit fontScale="90000"/>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8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授業参観の視点②</a:t>
            </a:r>
          </a:p>
        </p:txBody>
      </p:sp>
      <p:sp>
        <p:nvSpPr>
          <p:cNvPr id="5"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1097280" y="2055803"/>
            <a:ext cx="10058400" cy="4023360"/>
          </a:xfrm>
        </p:spPr>
        <p:txBody>
          <a:bodyPr>
            <a:normAutofit/>
          </a:bodyPr>
          <a:lstStyle/>
          <a:p>
            <a:pPr marL="0" indent="0">
              <a:buNone/>
            </a:pPr>
            <a:r>
              <a:rPr lang="ja-JP" altLang="en-US" sz="6600" dirty="0">
                <a:solidFill>
                  <a:schemeClr val="tx1"/>
                </a:solidFill>
                <a:latin typeface="UD デジタル 教科書体 NP-B" panose="02020700000000000000" pitchFamily="18" charset="-128"/>
                <a:ea typeface="UD デジタル 教科書体 NP-B" panose="02020700000000000000" pitchFamily="18" charset="-128"/>
              </a:rPr>
              <a:t>　生徒の姿に対する手立ての一体化表の活用がなされていたか</a:t>
            </a:r>
            <a:endParaRPr lang="en-US" altLang="ja-JP" sz="66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31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p:txBody>
          <a:bodyPr vert="horz" lIns="0" tIns="45720" rIns="0" bIns="45720" rtlCol="0">
            <a:normAutofit fontScale="90000"/>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8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授業参観について</a:t>
            </a:r>
          </a:p>
        </p:txBody>
      </p:sp>
      <p:sp>
        <p:nvSpPr>
          <p:cNvPr id="5"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1153297" y="3966125"/>
            <a:ext cx="10058400" cy="1587247"/>
          </a:xfrm>
        </p:spPr>
        <p:txBody>
          <a:bodyPr>
            <a:normAutofit fontScale="77500" lnSpcReduction="20000"/>
          </a:bodyPr>
          <a:lstStyle/>
          <a:p>
            <a:pPr marL="0" indent="0">
              <a:buNone/>
            </a:pPr>
            <a:r>
              <a:rPr lang="ja-JP" altLang="en-US" sz="6600" dirty="0">
                <a:solidFill>
                  <a:srgbClr val="FF0000"/>
                </a:solidFill>
                <a:latin typeface="UD デジタル 教科書体 NP-B" panose="02020700000000000000" pitchFamily="18" charset="-128"/>
                <a:ea typeface="UD デジタル 教科書体 NP-B" panose="02020700000000000000" pitchFamily="18" charset="-128"/>
              </a:rPr>
              <a:t>バスケットボール</a:t>
            </a:r>
            <a:r>
              <a:rPr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6600" dirty="0">
                <a:solidFill>
                  <a:srgbClr val="FF0000"/>
                </a:solidFill>
                <a:latin typeface="UD デジタル 教科書体 NP-B" panose="02020700000000000000" pitchFamily="18" charset="-128"/>
                <a:ea typeface="UD デジタル 教科書体 NP-B" panose="02020700000000000000" pitchFamily="18" charset="-128"/>
              </a:rPr>
              <a:t>フロア後方</a:t>
            </a:r>
            <a:endParaRPr lang="en-US" altLang="ja-JP" sz="6600" dirty="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6600" dirty="0">
                <a:solidFill>
                  <a:srgbClr val="FF0000"/>
                </a:solidFill>
                <a:latin typeface="UD デジタル 教科書体 NP-B" panose="02020700000000000000" pitchFamily="18" charset="-128"/>
                <a:ea typeface="UD デジタル 教科書体 NP-B" panose="02020700000000000000" pitchFamily="18" charset="-128"/>
              </a:rPr>
              <a:t>ソフトテニス　　</a:t>
            </a:r>
            <a:r>
              <a:rPr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6600" dirty="0">
                <a:solidFill>
                  <a:srgbClr val="FF0000"/>
                </a:solidFill>
                <a:latin typeface="UD デジタル 教科書体 NP-B" panose="02020700000000000000" pitchFamily="18" charset="-128"/>
                <a:ea typeface="UD デジタル 教科書体 NP-B" panose="02020700000000000000" pitchFamily="18" charset="-128"/>
              </a:rPr>
              <a:t>大会議室</a:t>
            </a:r>
            <a:endParaRPr lang="en-US" altLang="ja-JP"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4">
            <a:extLst>
              <a:ext uri="{FF2B5EF4-FFF2-40B4-BE49-F238E27FC236}">
                <a16:creationId xmlns:a16="http://schemas.microsoft.com/office/drawing/2014/main" id="{991EA520-EF1F-45AF-BF3C-D890E3F643E6}"/>
              </a:ext>
            </a:extLst>
          </p:cNvPr>
          <p:cNvSpPr txBox="1">
            <a:spLocks/>
          </p:cNvSpPr>
          <p:nvPr/>
        </p:nvSpPr>
        <p:spPr>
          <a:xfrm>
            <a:off x="1153297" y="2098865"/>
            <a:ext cx="9971903" cy="21454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5400" dirty="0">
                <a:solidFill>
                  <a:schemeClr val="tx1"/>
                </a:solidFill>
                <a:latin typeface="UD デジタル 教科書体 NP-B" panose="02020700000000000000" pitchFamily="18" charset="-128"/>
                <a:ea typeface="UD デジタル 教科書体 NP-B" panose="02020700000000000000" pitchFamily="18" charset="-128"/>
              </a:rPr>
              <a:t>映像での授業研究</a:t>
            </a:r>
            <a:endParaRPr lang="en-US" altLang="ja-JP" sz="540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Font typeface="Calibri" panose="020F0502020204030204" pitchFamily="34" charset="0"/>
              <a:buNone/>
            </a:pPr>
            <a:r>
              <a:rPr lang="ja-JP" altLang="en-US" sz="5400" dirty="0">
                <a:solidFill>
                  <a:schemeClr val="tx1"/>
                </a:solidFill>
                <a:latin typeface="UD デジタル 教科書体 NP-B" panose="02020700000000000000" pitchFamily="18" charset="-128"/>
                <a:ea typeface="UD デジタル 教科書体 NP-B" panose="02020700000000000000" pitchFamily="18" charset="-128"/>
              </a:rPr>
              <a:t>ご理解とご協力をお願いします。</a:t>
            </a:r>
            <a:endParaRPr lang="en-US" altLang="ja-JP" sz="5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6" name="タイトル 1">
            <a:extLst>
              <a:ext uri="{FF2B5EF4-FFF2-40B4-BE49-F238E27FC236}">
                <a16:creationId xmlns:a16="http://schemas.microsoft.com/office/drawing/2014/main" id="{76258980-1CCF-4BBD-B40F-F291AD7AEF3F}"/>
              </a:ext>
            </a:extLst>
          </p:cNvPr>
          <p:cNvSpPr txBox="1">
            <a:spLocks/>
          </p:cNvSpPr>
          <p:nvPr/>
        </p:nvSpPr>
        <p:spPr>
          <a:xfrm>
            <a:off x="509914" y="5553372"/>
            <a:ext cx="11682086" cy="859951"/>
          </a:xfrm>
          <a:prstGeom prst="rect">
            <a:avLst/>
          </a:prstGeom>
        </p:spPr>
        <p:txBody>
          <a:bodyPr vert="horz" lIns="0" tIns="45720" rIns="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90000"/>
              </a:lnSpc>
              <a:spcBef>
                <a:spcPts val="1200"/>
              </a:spcBef>
              <a:spcAft>
                <a:spcPts val="200"/>
              </a:spcAft>
              <a:buClr>
                <a:schemeClr val="accent1"/>
              </a:buClr>
              <a:buSzPct val="100000"/>
              <a:buFont typeface="Calibri" panose="020F0502020204030204" pitchFamily="34" charset="0"/>
              <a:buNone/>
            </a:pPr>
            <a:r>
              <a:rPr lang="ja-JP" altLang="en-US" sz="6000" b="1" dirty="0">
                <a:solidFill>
                  <a:schemeClr val="accent2"/>
                </a:solidFill>
                <a:latin typeface="UD デジタル 教科書体 NP-R" panose="02020400000000000000" pitchFamily="18" charset="-128"/>
                <a:ea typeface="UD デジタル 教科書体 NP-R" panose="02020400000000000000" pitchFamily="18" charset="-128"/>
                <a:cs typeface="+mn-cs"/>
              </a:rPr>
              <a:t>ご清聴ありがとうございました。</a:t>
            </a:r>
          </a:p>
        </p:txBody>
      </p:sp>
    </p:spTree>
    <p:extLst>
      <p:ext uri="{BB962C8B-B14F-4D97-AF65-F5344CB8AC3E}">
        <p14:creationId xmlns:p14="http://schemas.microsoft.com/office/powerpoint/2010/main" val="39252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31" presetClass="exit" presetSubtype="0" fill="hold" grpId="1" nodeType="afterEffect">
                                  <p:stCondLst>
                                    <p:cond delay="0"/>
                                  </p:stCondLst>
                                  <p:childTnLst>
                                    <p:anim calcmode="lin" valueType="num">
                                      <p:cBhvr>
                                        <p:cTn id="32" dur="5000"/>
                                        <p:tgtEl>
                                          <p:spTgt spid="6"/>
                                        </p:tgtEl>
                                        <p:attrNameLst>
                                          <p:attrName>ppt_w</p:attrName>
                                        </p:attrNameLst>
                                      </p:cBhvr>
                                      <p:tavLst>
                                        <p:tav tm="0">
                                          <p:val>
                                            <p:strVal val="ppt_w"/>
                                          </p:val>
                                        </p:tav>
                                        <p:tav tm="100000">
                                          <p:val>
                                            <p:fltVal val="0"/>
                                          </p:val>
                                        </p:tav>
                                      </p:tavLst>
                                    </p:anim>
                                    <p:anim calcmode="lin" valueType="num">
                                      <p:cBhvr>
                                        <p:cTn id="33" dur="5000"/>
                                        <p:tgtEl>
                                          <p:spTgt spid="6"/>
                                        </p:tgtEl>
                                        <p:attrNameLst>
                                          <p:attrName>ppt_h</p:attrName>
                                        </p:attrNameLst>
                                      </p:cBhvr>
                                      <p:tavLst>
                                        <p:tav tm="0">
                                          <p:val>
                                            <p:strVal val="ppt_h"/>
                                          </p:val>
                                        </p:tav>
                                        <p:tav tm="100000">
                                          <p:val>
                                            <p:fltVal val="0"/>
                                          </p:val>
                                        </p:tav>
                                      </p:tavLst>
                                    </p:anim>
                                    <p:anim calcmode="lin" valueType="num">
                                      <p:cBhvr>
                                        <p:cTn id="34" dur="5000"/>
                                        <p:tgtEl>
                                          <p:spTgt spid="6"/>
                                        </p:tgtEl>
                                        <p:attrNameLst>
                                          <p:attrName>style.rotation</p:attrName>
                                        </p:attrNameLst>
                                      </p:cBhvr>
                                      <p:tavLst>
                                        <p:tav tm="0">
                                          <p:val>
                                            <p:fltVal val="0"/>
                                          </p:val>
                                        </p:tav>
                                        <p:tav tm="100000">
                                          <p:val>
                                            <p:fltVal val="90"/>
                                          </p:val>
                                        </p:tav>
                                      </p:tavLst>
                                    </p:anim>
                                    <p:animEffect transition="out" filter="fade">
                                      <p:cBhvr>
                                        <p:cTn id="35" dur="5000"/>
                                        <p:tgtEl>
                                          <p:spTgt spid="6"/>
                                        </p:tgtEl>
                                      </p:cBhvr>
                                    </p:animEffect>
                                    <p:set>
                                      <p:cBhvr>
                                        <p:cTn id="36"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333AA-2458-4E7B-91FB-5C53D15FED21}"/>
              </a:ext>
            </a:extLst>
          </p:cNvPr>
          <p:cNvSpPr txBox="1">
            <a:spLocks/>
          </p:cNvSpPr>
          <p:nvPr/>
        </p:nvSpPr>
        <p:spPr>
          <a:xfrm>
            <a:off x="438326" y="206370"/>
            <a:ext cx="10792382" cy="91904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400"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rPr>
              <a:t>宮崎県学校体育研究会が進める研究</a:t>
            </a:r>
          </a:p>
        </p:txBody>
      </p:sp>
      <p:sp>
        <p:nvSpPr>
          <p:cNvPr id="3" name="タイトル 1">
            <a:extLst>
              <a:ext uri="{FF2B5EF4-FFF2-40B4-BE49-F238E27FC236}">
                <a16:creationId xmlns:a16="http://schemas.microsoft.com/office/drawing/2014/main" id="{4424B21E-528A-4FCD-8442-8364D26787DB}"/>
              </a:ext>
            </a:extLst>
          </p:cNvPr>
          <p:cNvSpPr txBox="1">
            <a:spLocks/>
          </p:cNvSpPr>
          <p:nvPr/>
        </p:nvSpPr>
        <p:spPr>
          <a:xfrm>
            <a:off x="438326" y="5378568"/>
            <a:ext cx="11202689" cy="9190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5400" b="1" dirty="0">
                <a:solidFill>
                  <a:srgbClr val="FF0000"/>
                </a:solidFill>
                <a:latin typeface="UD デジタル 教科書体 NP-R" panose="02020400000000000000" pitchFamily="18" charset="-128"/>
                <a:ea typeface="UD デジタル 教科書体 NP-R" panose="02020400000000000000" pitchFamily="18" charset="-128"/>
              </a:rPr>
              <a:t>豊かなスポーツライフの実現</a:t>
            </a:r>
          </a:p>
        </p:txBody>
      </p:sp>
      <p:sp>
        <p:nvSpPr>
          <p:cNvPr id="5" name="楕円 4">
            <a:extLst>
              <a:ext uri="{FF2B5EF4-FFF2-40B4-BE49-F238E27FC236}">
                <a16:creationId xmlns:a16="http://schemas.microsoft.com/office/drawing/2014/main" id="{A1F50F69-1344-4DB0-9F81-81FB12255D4C}"/>
              </a:ext>
            </a:extLst>
          </p:cNvPr>
          <p:cNvSpPr/>
          <p:nvPr/>
        </p:nvSpPr>
        <p:spPr>
          <a:xfrm>
            <a:off x="879231" y="1334714"/>
            <a:ext cx="4595445" cy="1846385"/>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ysClr val="windowText" lastClr="000000"/>
                </a:solidFill>
                <a:latin typeface="UD デジタル 教科書体 NP-R" panose="02020400000000000000" pitchFamily="18" charset="-128"/>
                <a:ea typeface="UD デジタル 教科書体 NP-R" panose="02020400000000000000" pitchFamily="18" charset="-128"/>
              </a:rPr>
              <a:t>小学校</a:t>
            </a:r>
          </a:p>
        </p:txBody>
      </p:sp>
      <p:sp>
        <p:nvSpPr>
          <p:cNvPr id="6" name="楕円 5">
            <a:extLst>
              <a:ext uri="{FF2B5EF4-FFF2-40B4-BE49-F238E27FC236}">
                <a16:creationId xmlns:a16="http://schemas.microsoft.com/office/drawing/2014/main" id="{69E2269D-CFC3-4672-A392-49B396994748}"/>
              </a:ext>
            </a:extLst>
          </p:cNvPr>
          <p:cNvSpPr/>
          <p:nvPr/>
        </p:nvSpPr>
        <p:spPr>
          <a:xfrm>
            <a:off x="6260124" y="1332086"/>
            <a:ext cx="4970584" cy="1846385"/>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ysClr val="windowText" lastClr="000000"/>
                </a:solidFill>
                <a:latin typeface="UD デジタル 教科書体 NP-R" panose="02020400000000000000" pitchFamily="18" charset="-128"/>
                <a:ea typeface="UD デジタル 教科書体 NP-R" panose="02020400000000000000" pitchFamily="18" charset="-128"/>
              </a:rPr>
              <a:t>中学校</a:t>
            </a:r>
          </a:p>
        </p:txBody>
      </p:sp>
      <p:sp>
        <p:nvSpPr>
          <p:cNvPr id="7" name="楕円 6">
            <a:extLst>
              <a:ext uri="{FF2B5EF4-FFF2-40B4-BE49-F238E27FC236}">
                <a16:creationId xmlns:a16="http://schemas.microsoft.com/office/drawing/2014/main" id="{A19A041C-EC5C-4E7D-9BC0-C3253EF9E8EC}"/>
              </a:ext>
            </a:extLst>
          </p:cNvPr>
          <p:cNvSpPr/>
          <p:nvPr/>
        </p:nvSpPr>
        <p:spPr>
          <a:xfrm>
            <a:off x="879231" y="3532183"/>
            <a:ext cx="4595445" cy="1846385"/>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ysClr val="windowText" lastClr="000000"/>
                </a:solidFill>
                <a:latin typeface="UD デジタル 教科書体 NP-R" panose="02020400000000000000" pitchFamily="18" charset="-128"/>
                <a:ea typeface="UD デジタル 教科書体 NP-R" panose="02020400000000000000" pitchFamily="18" charset="-128"/>
              </a:rPr>
              <a:t>高等学校</a:t>
            </a:r>
          </a:p>
        </p:txBody>
      </p:sp>
      <p:sp>
        <p:nvSpPr>
          <p:cNvPr id="8" name="楕円 7">
            <a:extLst>
              <a:ext uri="{FF2B5EF4-FFF2-40B4-BE49-F238E27FC236}">
                <a16:creationId xmlns:a16="http://schemas.microsoft.com/office/drawing/2014/main" id="{79B60D1D-0206-4FC7-B911-FB8252E2B4C4}"/>
              </a:ext>
            </a:extLst>
          </p:cNvPr>
          <p:cNvSpPr/>
          <p:nvPr/>
        </p:nvSpPr>
        <p:spPr>
          <a:xfrm>
            <a:off x="6260124" y="3532183"/>
            <a:ext cx="4970584" cy="1846385"/>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ysClr val="windowText" lastClr="000000"/>
                </a:solidFill>
                <a:latin typeface="UD デジタル 教科書体 NP-R" panose="02020400000000000000" pitchFamily="18" charset="-128"/>
                <a:ea typeface="UD デジタル 教科書体 NP-R" panose="02020400000000000000" pitchFamily="18" charset="-128"/>
              </a:rPr>
              <a:t>特別支援学校</a:t>
            </a:r>
          </a:p>
        </p:txBody>
      </p:sp>
      <p:sp>
        <p:nvSpPr>
          <p:cNvPr id="9" name="正方形/長方形 8">
            <a:extLst>
              <a:ext uri="{FF2B5EF4-FFF2-40B4-BE49-F238E27FC236}">
                <a16:creationId xmlns:a16="http://schemas.microsoft.com/office/drawing/2014/main" id="{FBD7F6C6-1B2E-4E31-BC5F-89D161F4E2B3}"/>
              </a:ext>
            </a:extLst>
          </p:cNvPr>
          <p:cNvSpPr/>
          <p:nvPr/>
        </p:nvSpPr>
        <p:spPr>
          <a:xfrm>
            <a:off x="1887415" y="2718948"/>
            <a:ext cx="8042031" cy="9190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UD デジタル 教科書体 NP-R" panose="02020400000000000000" pitchFamily="18" charset="-128"/>
                <a:ea typeface="UD デジタル 教科書体 NP-R" panose="02020400000000000000" pitchFamily="18" charset="-128"/>
              </a:rPr>
              <a:t>１２年間の体育科・保健体育科学習</a:t>
            </a:r>
          </a:p>
        </p:txBody>
      </p:sp>
    </p:spTree>
    <p:extLst>
      <p:ext uri="{BB962C8B-B14F-4D97-AF65-F5344CB8AC3E}">
        <p14:creationId xmlns:p14="http://schemas.microsoft.com/office/powerpoint/2010/main" val="39871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 calcmode="lin" valueType="num">
                                      <p:cBhvr>
                                        <p:cTn id="36" dur="1000" fill="hold"/>
                                        <p:tgtEl>
                                          <p:spTgt spid="3"/>
                                        </p:tgtEl>
                                        <p:attrNameLst>
                                          <p:attrName>style.rotation</p:attrName>
                                        </p:attrNameLst>
                                      </p:cBhvr>
                                      <p:tavLst>
                                        <p:tav tm="0">
                                          <p:val>
                                            <p:fltVal val="90"/>
                                          </p:val>
                                        </p:tav>
                                        <p:tav tm="100000">
                                          <p:val>
                                            <p:fltVal val="0"/>
                                          </p:val>
                                        </p:tav>
                                      </p:tavLst>
                                    </p:anim>
                                    <p:animEffect transition="in" filter="fade">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333AA-2458-4E7B-91FB-5C53D15FED21}"/>
              </a:ext>
            </a:extLst>
          </p:cNvPr>
          <p:cNvSpPr txBox="1">
            <a:spLocks/>
          </p:cNvSpPr>
          <p:nvPr/>
        </p:nvSpPr>
        <p:spPr>
          <a:xfrm>
            <a:off x="438326" y="206370"/>
            <a:ext cx="6654136" cy="91904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400"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rPr>
              <a:t>つながりのある学習とは</a:t>
            </a:r>
          </a:p>
        </p:txBody>
      </p:sp>
      <p:sp>
        <p:nvSpPr>
          <p:cNvPr id="3" name="タイトル 1">
            <a:extLst>
              <a:ext uri="{FF2B5EF4-FFF2-40B4-BE49-F238E27FC236}">
                <a16:creationId xmlns:a16="http://schemas.microsoft.com/office/drawing/2014/main" id="{4424B21E-528A-4FCD-8442-8364D26787DB}"/>
              </a:ext>
            </a:extLst>
          </p:cNvPr>
          <p:cNvSpPr txBox="1">
            <a:spLocks/>
          </p:cNvSpPr>
          <p:nvPr/>
        </p:nvSpPr>
        <p:spPr>
          <a:xfrm>
            <a:off x="494654" y="1336431"/>
            <a:ext cx="11202689" cy="477129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5400" dirty="0">
                <a:latin typeface="UD デジタル 教科書体 NP-B" panose="02020700000000000000" pitchFamily="18" charset="-128"/>
                <a:ea typeface="UD デジタル 教科書体 NP-B" panose="02020700000000000000" pitchFamily="18" charset="-128"/>
              </a:rPr>
              <a:t>　</a:t>
            </a:r>
            <a:r>
              <a:rPr lang="ja-JP" altLang="en-US" sz="4000" dirty="0">
                <a:latin typeface="UD デジタル 教科書体 NP-R" panose="02020400000000000000" pitchFamily="18" charset="-128"/>
                <a:ea typeface="UD デジタル 教科書体 NP-R" panose="02020400000000000000" pitchFamily="18" charset="-128"/>
              </a:rPr>
              <a:t>単に教材や領域種目を揃えることによるつながりではなく、小学校、中学校、高等学校、特別支援学校の１２年間を見通し、発達の段階に応じて</a:t>
            </a:r>
            <a:r>
              <a:rPr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系統化・明確化</a:t>
            </a:r>
            <a:r>
              <a:rPr lang="ja-JP" altLang="en-US" sz="4000" dirty="0">
                <a:latin typeface="UD デジタル 教科書体 NP-R" panose="02020400000000000000" pitchFamily="18" charset="-128"/>
                <a:ea typeface="UD デジタル 教科書体 NP-R" panose="02020400000000000000" pitchFamily="18" charset="-128"/>
              </a:rPr>
              <a:t>された学習内容を、</a:t>
            </a:r>
            <a:r>
              <a:rPr lang="ja-JP" altLang="en-US" sz="4000" dirty="0">
                <a:solidFill>
                  <a:schemeClr val="tx1"/>
                </a:solidFill>
                <a:highlight>
                  <a:srgbClr val="FFFF00"/>
                </a:highlight>
                <a:latin typeface="UD デジタル 教科書体 NP-R" panose="02020400000000000000" pitchFamily="18" charset="-128"/>
                <a:ea typeface="UD デジタル 教科書体 NP-R" panose="02020400000000000000" pitchFamily="18" charset="-128"/>
              </a:rPr>
              <a:t>「どのように学ばせるのか」</a:t>
            </a:r>
            <a:r>
              <a:rPr lang="ja-JP" altLang="en-US" sz="4000" dirty="0">
                <a:latin typeface="UD デジタル 教科書体 NP-R" panose="02020400000000000000" pitchFamily="18" charset="-128"/>
                <a:ea typeface="UD デジタル 教科書体 NP-R" panose="02020400000000000000" pitchFamily="18" charset="-128"/>
              </a:rPr>
              <a:t>について学校段階等間の接続の中で</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計画的、かつ継続的</a:t>
            </a:r>
            <a:r>
              <a:rPr lang="ja-JP" altLang="en-US" sz="4000" dirty="0">
                <a:latin typeface="UD デジタル 教科書体 NP-R" panose="02020400000000000000" pitchFamily="18" charset="-128"/>
                <a:ea typeface="UD デジタル 教科書体 NP-R" panose="02020400000000000000" pitchFamily="18" charset="-128"/>
              </a:rPr>
              <a:t>に行うことにより、学習内容の定着を図っていくことを目的としている。</a:t>
            </a:r>
            <a:endParaRPr lang="ja-JP" altLang="en-US" sz="54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2620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714C26-E2D7-447D-9918-08341B47F8C5}"/>
              </a:ext>
            </a:extLst>
          </p:cNvPr>
          <p:cNvSpPr/>
          <p:nvPr/>
        </p:nvSpPr>
        <p:spPr>
          <a:xfrm>
            <a:off x="792535" y="2295669"/>
            <a:ext cx="7500552" cy="19276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5400" dirty="0">
                <a:latin typeface="UD デジタル 教科書体 NP-B" panose="02020700000000000000" pitchFamily="18" charset="-128"/>
                <a:ea typeface="UD デジタル 教科書体 NP-B" panose="02020700000000000000" pitchFamily="18" charset="-128"/>
              </a:rPr>
              <a:t>研究紀要</a:t>
            </a:r>
            <a:r>
              <a:rPr kumimoji="1" lang="ja-JP" altLang="en-US" sz="5400" dirty="0">
                <a:solidFill>
                  <a:srgbClr val="FF0000"/>
                </a:solidFill>
                <a:latin typeface="UD デジタル 教科書体 NP-B" panose="02020700000000000000" pitchFamily="18" charset="-128"/>
                <a:ea typeface="UD デジタル 教科書体 NP-B" panose="02020700000000000000" pitchFamily="18" charset="-128"/>
              </a:rPr>
              <a:t>Ｐ</a:t>
            </a:r>
            <a:endParaRPr kumimoji="1" lang="en-US" altLang="ja-JP" sz="5400" dirty="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5400" dirty="0">
                <a:latin typeface="UD デジタル 教科書体 NP-B" panose="02020700000000000000" pitchFamily="18" charset="-128"/>
                <a:ea typeface="UD デジタル 教科書体 NP-B" panose="02020700000000000000" pitchFamily="18" charset="-128"/>
              </a:rPr>
              <a:t>をご覧ください。</a:t>
            </a:r>
          </a:p>
        </p:txBody>
      </p:sp>
      <p:pic>
        <p:nvPicPr>
          <p:cNvPr id="1026" name="Picture 2" descr="ぼんちくん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123" y="1506445"/>
            <a:ext cx="2532185" cy="35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64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p:txBody>
          <a:bodyPr vert="horz" lIns="0" tIns="45720" rIns="0" bIns="45720" rtlCol="0">
            <a:normAutofit fontScale="90000"/>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8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研究の方向性</a:t>
            </a:r>
          </a:p>
        </p:txBody>
      </p:sp>
      <p:sp>
        <p:nvSpPr>
          <p:cNvPr id="5"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351692" y="1845734"/>
            <a:ext cx="11570677" cy="1213990"/>
          </a:xfrm>
        </p:spPr>
        <p:txBody>
          <a:bodyPr>
            <a:noAutofit/>
          </a:bodyPr>
          <a:lstStyle/>
          <a:p>
            <a:pPr marL="0" indent="0">
              <a:buNone/>
            </a:pPr>
            <a:r>
              <a:rPr lang="ja-JP" altLang="en-US" sz="8000" dirty="0">
                <a:solidFill>
                  <a:schemeClr val="tx1"/>
                </a:solidFill>
                <a:latin typeface="UD デジタル 教科書体 NP-B" panose="02020700000000000000" pitchFamily="18" charset="-128"/>
                <a:ea typeface="UD デジタル 教科書体 NP-B" panose="02020700000000000000" pitchFamily="18" charset="-128"/>
              </a:rPr>
              <a:t>研究のテーマ</a:t>
            </a:r>
          </a:p>
        </p:txBody>
      </p:sp>
      <p:sp>
        <p:nvSpPr>
          <p:cNvPr id="3" name="正方形/長方形 2"/>
          <p:cNvSpPr/>
          <p:nvPr/>
        </p:nvSpPr>
        <p:spPr>
          <a:xfrm>
            <a:off x="492369" y="3499340"/>
            <a:ext cx="11430000" cy="1938992"/>
          </a:xfrm>
          <a:prstGeom prst="rect">
            <a:avLst/>
          </a:prstGeom>
        </p:spPr>
        <p:txBody>
          <a:bodyPr wrap="square">
            <a:spAutoFit/>
          </a:bodyPr>
          <a:lstStyle/>
          <a:p>
            <a:r>
              <a:rPr lang="ja-JP" altLang="en-US" sz="6000" dirty="0">
                <a:solidFill>
                  <a:srgbClr val="0070C0"/>
                </a:solidFill>
                <a:latin typeface="UD デジタル 教科書体 NP-R" panose="02020400000000000000" pitchFamily="18" charset="-128"/>
                <a:ea typeface="UD デジタル 教科書体 NP-R" panose="02020400000000000000" pitchFamily="18" charset="-128"/>
              </a:rPr>
              <a:t>「主体的・対話的で深い学びを　　　　　　</a:t>
            </a:r>
            <a:endParaRPr lang="en-US" altLang="ja-JP" sz="6000" dirty="0">
              <a:solidFill>
                <a:srgbClr val="0070C0"/>
              </a:solidFill>
              <a:latin typeface="UD デジタル 教科書体 NP-R" panose="02020400000000000000" pitchFamily="18" charset="-128"/>
              <a:ea typeface="UD デジタル 教科書体 NP-R" panose="02020400000000000000" pitchFamily="18" charset="-128"/>
            </a:endParaRPr>
          </a:p>
          <a:p>
            <a:pPr algn="just"/>
            <a:r>
              <a:rPr lang="ja-JP" altLang="en-US" sz="6000" dirty="0">
                <a:solidFill>
                  <a:srgbClr val="0070C0"/>
                </a:solidFill>
                <a:latin typeface="UD デジタル 教科書体 NP-R" panose="02020400000000000000" pitchFamily="18" charset="-128"/>
                <a:ea typeface="UD デジタル 教科書体 NP-R" panose="02020400000000000000" pitchFamily="18" charset="-128"/>
              </a:rPr>
              <a:t>　　　実現する授業の在り方」</a:t>
            </a:r>
            <a:endParaRPr lang="en-US" altLang="ja-JP" sz="6000" dirty="0">
              <a:solidFill>
                <a:srgbClr val="0070C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5767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p:txBody>
          <a:bodyPr vert="horz" lIns="0" tIns="45720" rIns="0" bIns="45720" rtlCol="0">
            <a:normAutofit fontScale="90000"/>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8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研究の流れ</a:t>
            </a:r>
          </a:p>
        </p:txBody>
      </p:sp>
      <p:sp>
        <p:nvSpPr>
          <p:cNvPr id="3" name="テキスト ボックス 2"/>
          <p:cNvSpPr txBox="1"/>
          <p:nvPr/>
        </p:nvSpPr>
        <p:spPr>
          <a:xfrm>
            <a:off x="2092570" y="2356339"/>
            <a:ext cx="8762161" cy="1323439"/>
          </a:xfrm>
          <a:prstGeom prst="rect">
            <a:avLst/>
          </a:prstGeom>
          <a:noFill/>
        </p:spPr>
        <p:txBody>
          <a:bodyPr wrap="square" rtlCol="0">
            <a:spAutoFit/>
          </a:bodyPr>
          <a:lstStyle/>
          <a:p>
            <a:r>
              <a:rPr kumimoji="1" lang="ja-JP" altLang="en-US" sz="8000" dirty="0">
                <a:solidFill>
                  <a:srgbClr val="FF0000"/>
                </a:solidFill>
                <a:latin typeface="UD デジタル 教科書体 N-B" panose="02020700000000000000" pitchFamily="17" charset="-128"/>
                <a:ea typeface="UD デジタル 教科書体 N-B" panose="02020700000000000000" pitchFamily="17" charset="-128"/>
              </a:rPr>
              <a:t>「球技ゴール型」</a:t>
            </a:r>
            <a:endParaRPr kumimoji="1" lang="en-US" altLang="ja-JP" sz="80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4" name="正方形/長方形 3"/>
          <p:cNvSpPr/>
          <p:nvPr/>
        </p:nvSpPr>
        <p:spPr>
          <a:xfrm>
            <a:off x="2092570" y="4039531"/>
            <a:ext cx="8392041" cy="1323439"/>
          </a:xfrm>
          <a:prstGeom prst="rect">
            <a:avLst/>
          </a:prstGeom>
        </p:spPr>
        <p:txBody>
          <a:bodyPr wrap="none">
            <a:spAutoFit/>
          </a:bodyPr>
          <a:lstStyle/>
          <a:p>
            <a:pPr algn="ctr"/>
            <a:r>
              <a:rPr kumimoji="1" lang="ja-JP" altLang="en-US" sz="8000" dirty="0">
                <a:latin typeface="UD デジタル 教科書体 N-B" panose="02020700000000000000" pitchFamily="17" charset="-128"/>
                <a:ea typeface="UD デジタル 教科書体 N-B" panose="02020700000000000000" pitchFamily="17" charset="-128"/>
              </a:rPr>
              <a:t>２年間の継続研究</a:t>
            </a:r>
          </a:p>
        </p:txBody>
      </p:sp>
    </p:spTree>
    <p:extLst>
      <p:ext uri="{BB962C8B-B14F-4D97-AF65-F5344CB8AC3E}">
        <p14:creationId xmlns:p14="http://schemas.microsoft.com/office/powerpoint/2010/main" val="16059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a:xfrm>
            <a:off x="420133" y="125962"/>
            <a:ext cx="11430000" cy="1450757"/>
          </a:xfrm>
        </p:spPr>
        <p:txBody>
          <a:bodyPr vert="horz" lIns="0" tIns="45720" rIns="0" bIns="45720" rtlCol="0">
            <a:noAutofit/>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88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研究の内容</a:t>
            </a:r>
          </a:p>
        </p:txBody>
      </p:sp>
      <p:sp>
        <p:nvSpPr>
          <p:cNvPr id="5"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420133" y="2238390"/>
            <a:ext cx="11182866" cy="2034288"/>
          </a:xfrm>
        </p:spPr>
        <p:txBody>
          <a:bodyPr>
            <a:noAutofit/>
          </a:bodyPr>
          <a:lstStyle/>
          <a:p>
            <a:pPr marL="0" indent="0">
              <a:buNone/>
            </a:pPr>
            <a:r>
              <a:rPr lang="ja-JP" altLang="en-US" sz="6600" dirty="0">
                <a:solidFill>
                  <a:schemeClr val="tx1"/>
                </a:solidFill>
                <a:latin typeface="UD デジタル 教科書体 NP-B" panose="02020700000000000000" pitchFamily="18" charset="-128"/>
                <a:ea typeface="UD デジタル 教科書体 NP-B" panose="02020700000000000000" pitchFamily="18" charset="-128"/>
              </a:rPr>
              <a:t>⑴カリキュラム・</a:t>
            </a:r>
            <a:endParaRPr lang="en-US" altLang="ja-JP" sz="660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6600" dirty="0">
                <a:solidFill>
                  <a:schemeClr val="tx1"/>
                </a:solidFill>
                <a:latin typeface="UD デジタル 教科書体 NP-B" panose="02020700000000000000" pitchFamily="18" charset="-128"/>
                <a:ea typeface="UD デジタル 教科書体 NP-B" panose="02020700000000000000" pitchFamily="18" charset="-128"/>
              </a:rPr>
              <a:t>　　　　マネジメントの工夫</a:t>
            </a:r>
            <a:endParaRPr lang="en-US" altLang="ja-JP" sz="66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4">
            <a:extLst>
              <a:ext uri="{FF2B5EF4-FFF2-40B4-BE49-F238E27FC236}">
                <a16:creationId xmlns:a16="http://schemas.microsoft.com/office/drawing/2014/main" id="{5F00E9F5-7560-49D9-9EF4-2A7FE44B6A85}"/>
              </a:ext>
            </a:extLst>
          </p:cNvPr>
          <p:cNvSpPr txBox="1">
            <a:spLocks/>
          </p:cNvSpPr>
          <p:nvPr/>
        </p:nvSpPr>
        <p:spPr>
          <a:xfrm>
            <a:off x="420132" y="4631025"/>
            <a:ext cx="11182865" cy="10901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6600" dirty="0">
                <a:solidFill>
                  <a:schemeClr val="tx1"/>
                </a:solidFill>
                <a:latin typeface="UD デジタル 教科書体 NP-B" panose="02020700000000000000" pitchFamily="18" charset="-128"/>
                <a:ea typeface="UD デジタル 教科書体 NP-B" panose="02020700000000000000" pitchFamily="18" charset="-128"/>
              </a:rPr>
              <a:t>⑵指導方法の工夫</a:t>
            </a:r>
            <a:endParaRPr lang="en-US" altLang="ja-JP" sz="66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025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BCC9D-8405-45FE-830F-E41F9BCFD15D}"/>
              </a:ext>
            </a:extLst>
          </p:cNvPr>
          <p:cNvSpPr>
            <a:spLocks noGrp="1"/>
          </p:cNvSpPr>
          <p:nvPr>
            <p:ph type="title"/>
          </p:nvPr>
        </p:nvSpPr>
        <p:spPr>
          <a:xfrm>
            <a:off x="420133" y="125962"/>
            <a:ext cx="11430000" cy="1450757"/>
          </a:xfrm>
        </p:spPr>
        <p:txBody>
          <a:bodyPr vert="horz" lIns="0" tIns="45720" rIns="0" bIns="45720" rtlCol="0">
            <a:noAutofit/>
          </a:bodyPr>
          <a:lstStyle/>
          <a:p>
            <a:pPr algn="ctr">
              <a:lnSpc>
                <a:spcPct val="90000"/>
              </a:lnSpc>
              <a:spcBef>
                <a:spcPts val="1200"/>
              </a:spcBef>
              <a:spcAft>
                <a:spcPts val="200"/>
              </a:spcAft>
              <a:buClr>
                <a:schemeClr val="accent1"/>
              </a:buClr>
              <a:buSzPct val="100000"/>
              <a:buFont typeface="Calibri" panose="020F0502020204030204" pitchFamily="34" charset="0"/>
            </a:pPr>
            <a:r>
              <a:rPr lang="ja-JP" altLang="en-US" sz="5400" b="1" dirty="0">
                <a:solidFill>
                  <a:schemeClr val="bg1"/>
                </a:solidFill>
                <a:highlight>
                  <a:srgbClr val="000000"/>
                </a:highlight>
                <a:latin typeface="UD デジタル 教科書体 NP-B" panose="02020700000000000000" pitchFamily="18" charset="-128"/>
                <a:ea typeface="UD デジタル 教科書体 NP-B" panose="02020700000000000000" pitchFamily="18" charset="-128"/>
                <a:cs typeface="+mn-cs"/>
              </a:rPr>
              <a:t>カリキュラム・マネジメントの工夫</a:t>
            </a:r>
          </a:p>
        </p:txBody>
      </p:sp>
      <p:sp>
        <p:nvSpPr>
          <p:cNvPr id="5" name="コンテンツ プレースホルダー 4">
            <a:extLst>
              <a:ext uri="{FF2B5EF4-FFF2-40B4-BE49-F238E27FC236}">
                <a16:creationId xmlns:a16="http://schemas.microsoft.com/office/drawing/2014/main" id="{68E7D5D1-6285-4861-8DF7-BF9134681AAA}"/>
              </a:ext>
            </a:extLst>
          </p:cNvPr>
          <p:cNvSpPr>
            <a:spLocks noGrp="1"/>
          </p:cNvSpPr>
          <p:nvPr>
            <p:ph idx="1"/>
          </p:nvPr>
        </p:nvSpPr>
        <p:spPr>
          <a:xfrm>
            <a:off x="504567" y="2451215"/>
            <a:ext cx="11182865" cy="3294677"/>
          </a:xfrm>
        </p:spPr>
        <p:txBody>
          <a:bodyPr>
            <a:noAutofit/>
          </a:bodyPr>
          <a:lstStyle/>
          <a:p>
            <a:pPr marL="0" indent="0">
              <a:buNone/>
            </a:pPr>
            <a:r>
              <a:rPr lang="ja-JP" altLang="en-US" sz="6600" dirty="0">
                <a:solidFill>
                  <a:schemeClr val="tx1"/>
                </a:solidFill>
                <a:latin typeface="UD デジタル 教科書体 NP-B" panose="02020700000000000000" pitchFamily="18" charset="-128"/>
                <a:ea typeface="UD デジタル 教科書体 NP-B" panose="02020700000000000000" pitchFamily="18" charset="-128"/>
              </a:rPr>
              <a:t>　球技などにおける、１２年間を見通した「指導と評価の計画」の作成</a:t>
            </a:r>
            <a:endParaRPr lang="en-US" altLang="ja-JP" sz="66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2337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3452</TotalTime>
  <Words>1650</Words>
  <Application>Microsoft Office PowerPoint</Application>
  <PresentationFormat>ワイド画面</PresentationFormat>
  <Paragraphs>148</Paragraphs>
  <Slides>21</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HG教科書体</vt:lpstr>
      <vt:lpstr>UD デジタル 教科書体 N-B</vt:lpstr>
      <vt:lpstr>UD デジタル 教科書体 NP-B</vt:lpstr>
      <vt:lpstr>UD デジタル 教科書体 NP-R</vt:lpstr>
      <vt:lpstr>游ゴシック</vt:lpstr>
      <vt:lpstr>Calibri</vt:lpstr>
      <vt:lpstr>Constantia</vt:lpstr>
      <vt:lpstr>Wingdings 2</vt:lpstr>
      <vt:lpstr>リゾート</vt:lpstr>
      <vt:lpstr>研究の概要 研究の視点</vt:lpstr>
      <vt:lpstr>PowerPoint プレゼンテーション</vt:lpstr>
      <vt:lpstr>PowerPoint プレゼンテーション</vt:lpstr>
      <vt:lpstr>PowerPoint プレゼンテーション</vt:lpstr>
      <vt:lpstr>PowerPoint プレゼンテーション</vt:lpstr>
      <vt:lpstr>研究の方向性</vt:lpstr>
      <vt:lpstr>研究の流れ</vt:lpstr>
      <vt:lpstr>研究の内容</vt:lpstr>
      <vt:lpstr>カリキュラム・マネジメントの工夫</vt:lpstr>
      <vt:lpstr>指導方法の工夫</vt:lpstr>
      <vt:lpstr>PowerPoint プレゼンテーション</vt:lpstr>
      <vt:lpstr>研究内容の整理</vt:lpstr>
      <vt:lpstr>PowerPoint プレゼンテーション</vt:lpstr>
      <vt:lpstr>カリ・マネの工夫</vt:lpstr>
      <vt:lpstr>PowerPoint プレゼンテーション</vt:lpstr>
      <vt:lpstr>PowerPoint プレゼンテーション</vt:lpstr>
      <vt:lpstr>指導方法の工夫</vt:lpstr>
      <vt:lpstr>PowerPoint プレゼンテーション</vt:lpstr>
      <vt:lpstr>授業参観の視点①</vt:lpstr>
      <vt:lpstr>授業参観の視点②</vt:lpstr>
      <vt:lpstr>授業参観について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研究の視点</dc:title>
  <dc:creator>田爪　聖啓</dc:creator>
  <cp:lastModifiedBy>MCTR-USER</cp:lastModifiedBy>
  <cp:revision>140</cp:revision>
  <cp:lastPrinted>2021-10-26T02:03:05Z</cp:lastPrinted>
  <dcterms:created xsi:type="dcterms:W3CDTF">2019-10-28T05:21:12Z</dcterms:created>
  <dcterms:modified xsi:type="dcterms:W3CDTF">2021-10-26T07:02:27Z</dcterms:modified>
</cp:coreProperties>
</file>